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7" r:id="rId2"/>
    <p:sldId id="258" r:id="rId3"/>
    <p:sldId id="308" r:id="rId4"/>
    <p:sldId id="259" r:id="rId5"/>
    <p:sldId id="260" r:id="rId6"/>
    <p:sldId id="261" r:id="rId7"/>
    <p:sldId id="30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4BB2661-0315-4506-A108-9D59023EE970}">
          <p14:sldIdLst>
            <p14:sldId id="257"/>
            <p14:sldId id="258"/>
            <p14:sldId id="308"/>
            <p14:sldId id="259"/>
            <p14:sldId id="260"/>
            <p14:sldId id="261"/>
            <p14:sldId id="309"/>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6" d="100"/>
          <a:sy n="76" d="100"/>
        </p:scale>
        <p:origin x="62" y="48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F91DF2-50AF-426C-BA76-AE76011F1D65}" type="doc">
      <dgm:prSet loTypeId="urn:microsoft.com/office/officeart/2008/layout/HalfCircleOrganizationChart" loCatId="hierarchy" qsTypeId="urn:microsoft.com/office/officeart/2005/8/quickstyle/simple1#1" qsCatId="simple" csTypeId="urn:microsoft.com/office/officeart/2005/8/colors/accent0_1#1" csCatId="mainScheme" phldr="1"/>
      <dgm:spPr/>
      <dgm:t>
        <a:bodyPr/>
        <a:lstStyle/>
        <a:p>
          <a:endParaRPr lang="ru-RU"/>
        </a:p>
      </dgm:t>
    </dgm:pt>
    <dgm:pt modelId="{686B1D6A-3BDD-4588-867E-FFF90AE6DD23}">
      <dgm:prSet phldrT="[Текст]"/>
      <dgm:spPr/>
      <dgm:t>
        <a:bodyPr/>
        <a:lstStyle/>
        <a:p>
          <a:r>
            <a:rPr lang="ru-RU">
              <a:latin typeface="Times New Roman" panose="02020603050405020304" pitchFamily="18" charset="0"/>
              <a:cs typeface="Times New Roman" panose="02020603050405020304" pitchFamily="18" charset="0"/>
            </a:rPr>
            <a:t>Рівні урядових контрактів</a:t>
          </a:r>
        </a:p>
      </dgm:t>
    </dgm:pt>
    <dgm:pt modelId="{33BCB3CD-B998-4700-90C4-8F1B887A5336}" type="parTrans" cxnId="{215B6398-287A-448A-8F5C-B809E755747D}">
      <dgm:prSet/>
      <dgm:spPr/>
      <dgm:t>
        <a:bodyPr/>
        <a:lstStyle/>
        <a:p>
          <a:endParaRPr lang="ru-RU">
            <a:latin typeface="Times New Roman" panose="02020603050405020304" pitchFamily="18" charset="0"/>
            <a:cs typeface="Times New Roman" panose="02020603050405020304" pitchFamily="18" charset="0"/>
          </a:endParaRPr>
        </a:p>
      </dgm:t>
    </dgm:pt>
    <dgm:pt modelId="{2F2BF16D-7093-433F-A568-F249B2E7DD24}" type="sibTrans" cxnId="{215B6398-287A-448A-8F5C-B809E755747D}">
      <dgm:prSet/>
      <dgm:spPr/>
      <dgm:t>
        <a:bodyPr/>
        <a:lstStyle/>
        <a:p>
          <a:endParaRPr lang="ru-RU">
            <a:latin typeface="Times New Roman" panose="02020603050405020304" pitchFamily="18" charset="0"/>
            <a:cs typeface="Times New Roman" panose="02020603050405020304" pitchFamily="18" charset="0"/>
          </a:endParaRPr>
        </a:p>
      </dgm:t>
    </dgm:pt>
    <dgm:pt modelId="{7B078536-9613-41A5-892F-A1772342AEB2}">
      <dgm:prSet phldrT="[Текст]"/>
      <dgm:spPr/>
      <dgm:t>
        <a:bodyPr/>
        <a:lstStyle/>
        <a:p>
          <a:r>
            <a:rPr lang="ru-RU">
              <a:latin typeface="Times New Roman" panose="02020603050405020304" pitchFamily="18" charset="0"/>
              <a:cs typeface="Times New Roman" panose="02020603050405020304" pitchFamily="18" charset="0"/>
            </a:rPr>
            <a:t>Контракти місцевого самоврядування</a:t>
          </a:r>
        </a:p>
      </dgm:t>
    </dgm:pt>
    <dgm:pt modelId="{848EC607-9524-4A26-90E9-FF86A1DE55DF}" type="parTrans" cxnId="{61BCA769-5F31-490A-AF09-89ECB98E9CED}">
      <dgm:prSet/>
      <dgm:spPr/>
      <dgm:t>
        <a:bodyPr/>
        <a:lstStyle/>
        <a:p>
          <a:endParaRPr lang="ru-RU">
            <a:latin typeface="Times New Roman" panose="02020603050405020304" pitchFamily="18" charset="0"/>
            <a:cs typeface="Times New Roman" panose="02020603050405020304" pitchFamily="18" charset="0"/>
          </a:endParaRPr>
        </a:p>
      </dgm:t>
    </dgm:pt>
    <dgm:pt modelId="{884DC239-6BCE-4E24-91E3-AFE60DBCC106}" type="sibTrans" cxnId="{61BCA769-5F31-490A-AF09-89ECB98E9CED}">
      <dgm:prSet/>
      <dgm:spPr/>
      <dgm:t>
        <a:bodyPr/>
        <a:lstStyle/>
        <a:p>
          <a:endParaRPr lang="ru-RU">
            <a:latin typeface="Times New Roman" panose="02020603050405020304" pitchFamily="18" charset="0"/>
            <a:cs typeface="Times New Roman" panose="02020603050405020304" pitchFamily="18" charset="0"/>
          </a:endParaRPr>
        </a:p>
      </dgm:t>
    </dgm:pt>
    <dgm:pt modelId="{51E50F32-D41A-4F60-8CCD-D4E53455B9A7}">
      <dgm:prSet phldrT="[Текст]"/>
      <dgm:spPr/>
      <dgm:t>
        <a:bodyPr/>
        <a:lstStyle/>
        <a:p>
          <a:r>
            <a:rPr lang="ru-RU">
              <a:latin typeface="Times New Roman" panose="02020603050405020304" pitchFamily="18" charset="0"/>
              <a:cs typeface="Times New Roman" panose="02020603050405020304" pitchFamily="18" charset="0"/>
            </a:rPr>
            <a:t>Державні урядові контракти</a:t>
          </a:r>
        </a:p>
      </dgm:t>
    </dgm:pt>
    <dgm:pt modelId="{7E02021D-727D-4EA7-B2EF-E7CF8FF6CC1E}" type="parTrans" cxnId="{DB823FA7-E8AB-4B0F-AA8C-31EF27F5247E}">
      <dgm:prSet/>
      <dgm:spPr/>
      <dgm:t>
        <a:bodyPr/>
        <a:lstStyle/>
        <a:p>
          <a:endParaRPr lang="ru-RU">
            <a:latin typeface="Times New Roman" panose="02020603050405020304" pitchFamily="18" charset="0"/>
            <a:cs typeface="Times New Roman" panose="02020603050405020304" pitchFamily="18" charset="0"/>
          </a:endParaRPr>
        </a:p>
      </dgm:t>
    </dgm:pt>
    <dgm:pt modelId="{E3D2F757-E7E7-40BA-AAED-E7BA2E014E5A}" type="sibTrans" cxnId="{DB823FA7-E8AB-4B0F-AA8C-31EF27F5247E}">
      <dgm:prSet/>
      <dgm:spPr/>
      <dgm:t>
        <a:bodyPr/>
        <a:lstStyle/>
        <a:p>
          <a:endParaRPr lang="ru-RU">
            <a:latin typeface="Times New Roman" panose="02020603050405020304" pitchFamily="18" charset="0"/>
            <a:cs typeface="Times New Roman" panose="02020603050405020304" pitchFamily="18" charset="0"/>
          </a:endParaRPr>
        </a:p>
      </dgm:t>
    </dgm:pt>
    <dgm:pt modelId="{70E12512-C7D2-4A56-BD89-CC0E14144603}">
      <dgm:prSet phldrT="[Текст]"/>
      <dgm:spPr/>
      <dgm:t>
        <a:bodyPr/>
        <a:lstStyle/>
        <a:p>
          <a:r>
            <a:rPr lang="ru-RU" b="0">
              <a:latin typeface="Times New Roman" panose="02020603050405020304" pitchFamily="18" charset="0"/>
              <a:cs typeface="Times New Roman" panose="02020603050405020304" pitchFamily="18" charset="0"/>
            </a:rPr>
            <a:t>Федеральні державні контракти</a:t>
          </a:r>
        </a:p>
      </dgm:t>
    </dgm:pt>
    <dgm:pt modelId="{8E6FD167-B64B-4B25-BEC1-012B26CDDCEE}" type="parTrans" cxnId="{5F5EAB5F-CB8D-43EF-9DC1-3F0D84F168EC}">
      <dgm:prSet/>
      <dgm:spPr/>
      <dgm:t>
        <a:bodyPr/>
        <a:lstStyle/>
        <a:p>
          <a:endParaRPr lang="ru-RU">
            <a:latin typeface="Times New Roman" panose="02020603050405020304" pitchFamily="18" charset="0"/>
            <a:cs typeface="Times New Roman" panose="02020603050405020304" pitchFamily="18" charset="0"/>
          </a:endParaRPr>
        </a:p>
      </dgm:t>
    </dgm:pt>
    <dgm:pt modelId="{625C7C78-1353-4DAE-B20A-3BD0385CA64E}" type="sibTrans" cxnId="{5F5EAB5F-CB8D-43EF-9DC1-3F0D84F168EC}">
      <dgm:prSet/>
      <dgm:spPr/>
      <dgm:t>
        <a:bodyPr/>
        <a:lstStyle/>
        <a:p>
          <a:endParaRPr lang="ru-RU">
            <a:latin typeface="Times New Roman" panose="02020603050405020304" pitchFamily="18" charset="0"/>
            <a:cs typeface="Times New Roman" panose="02020603050405020304" pitchFamily="18" charset="0"/>
          </a:endParaRPr>
        </a:p>
      </dgm:t>
    </dgm:pt>
    <dgm:pt modelId="{BA3BF1C9-8BD1-4F85-AC75-8309FD63DD7A}" type="pres">
      <dgm:prSet presAssocID="{EFF91DF2-50AF-426C-BA76-AE76011F1D65}" presName="Name0" presStyleCnt="0">
        <dgm:presLayoutVars>
          <dgm:orgChart val="1"/>
          <dgm:chPref val="1"/>
          <dgm:dir/>
          <dgm:animOne val="branch"/>
          <dgm:animLvl val="lvl"/>
          <dgm:resizeHandles/>
        </dgm:presLayoutVars>
      </dgm:prSet>
      <dgm:spPr/>
    </dgm:pt>
    <dgm:pt modelId="{3974B3F8-B2EF-44C0-A2F8-9A3A05F15217}" type="pres">
      <dgm:prSet presAssocID="{686B1D6A-3BDD-4588-867E-FFF90AE6DD23}" presName="hierRoot1" presStyleCnt="0">
        <dgm:presLayoutVars>
          <dgm:hierBranch val="init"/>
        </dgm:presLayoutVars>
      </dgm:prSet>
      <dgm:spPr/>
    </dgm:pt>
    <dgm:pt modelId="{A4E534B8-5F41-49AA-8134-E3DCC09F2E92}" type="pres">
      <dgm:prSet presAssocID="{686B1D6A-3BDD-4588-867E-FFF90AE6DD23}" presName="rootComposite1" presStyleCnt="0"/>
      <dgm:spPr/>
    </dgm:pt>
    <dgm:pt modelId="{DF8C6607-3196-4EE5-AE44-772660426C03}" type="pres">
      <dgm:prSet presAssocID="{686B1D6A-3BDD-4588-867E-FFF90AE6DD23}" presName="rootText1" presStyleLbl="alignAcc1" presStyleIdx="0" presStyleCnt="0">
        <dgm:presLayoutVars>
          <dgm:chPref val="3"/>
        </dgm:presLayoutVars>
      </dgm:prSet>
      <dgm:spPr/>
    </dgm:pt>
    <dgm:pt modelId="{87EA9653-F86A-402C-ABCD-5A53DC78BECA}" type="pres">
      <dgm:prSet presAssocID="{686B1D6A-3BDD-4588-867E-FFF90AE6DD23}" presName="topArc1" presStyleLbl="parChTrans1D1" presStyleIdx="0" presStyleCnt="8"/>
      <dgm:spPr/>
    </dgm:pt>
    <dgm:pt modelId="{D054B0E7-8385-4001-803D-4FC91409CD4B}" type="pres">
      <dgm:prSet presAssocID="{686B1D6A-3BDD-4588-867E-FFF90AE6DD23}" presName="bottomArc1" presStyleLbl="parChTrans1D1" presStyleIdx="1" presStyleCnt="8"/>
      <dgm:spPr/>
    </dgm:pt>
    <dgm:pt modelId="{1F7C62C7-43AF-45E0-A0A0-55BC579AAD54}" type="pres">
      <dgm:prSet presAssocID="{686B1D6A-3BDD-4588-867E-FFF90AE6DD23}" presName="topConnNode1" presStyleLbl="node1" presStyleIdx="0" presStyleCnt="0"/>
      <dgm:spPr/>
    </dgm:pt>
    <dgm:pt modelId="{EFF5884D-DA0D-4F17-B4C6-98C002BAF181}" type="pres">
      <dgm:prSet presAssocID="{686B1D6A-3BDD-4588-867E-FFF90AE6DD23}" presName="hierChild2" presStyleCnt="0"/>
      <dgm:spPr/>
    </dgm:pt>
    <dgm:pt modelId="{45278240-8B56-446F-8CBD-A40A73F386C9}" type="pres">
      <dgm:prSet presAssocID="{848EC607-9524-4A26-90E9-FF86A1DE55DF}" presName="Name28" presStyleLbl="parChTrans1D2" presStyleIdx="0" presStyleCnt="3"/>
      <dgm:spPr/>
    </dgm:pt>
    <dgm:pt modelId="{A8530ECE-27E4-44FD-96A1-A48FD7B138B0}" type="pres">
      <dgm:prSet presAssocID="{7B078536-9613-41A5-892F-A1772342AEB2}" presName="hierRoot2" presStyleCnt="0">
        <dgm:presLayoutVars>
          <dgm:hierBranch val="init"/>
        </dgm:presLayoutVars>
      </dgm:prSet>
      <dgm:spPr/>
    </dgm:pt>
    <dgm:pt modelId="{D7175F53-38CE-4694-BD5F-F0118C84B91D}" type="pres">
      <dgm:prSet presAssocID="{7B078536-9613-41A5-892F-A1772342AEB2}" presName="rootComposite2" presStyleCnt="0"/>
      <dgm:spPr/>
    </dgm:pt>
    <dgm:pt modelId="{EC991D3F-51C7-4310-ACEC-4EEBD759AAC4}" type="pres">
      <dgm:prSet presAssocID="{7B078536-9613-41A5-892F-A1772342AEB2}" presName="rootText2" presStyleLbl="alignAcc1" presStyleIdx="0" presStyleCnt="0">
        <dgm:presLayoutVars>
          <dgm:chPref val="3"/>
        </dgm:presLayoutVars>
      </dgm:prSet>
      <dgm:spPr/>
    </dgm:pt>
    <dgm:pt modelId="{4E148275-D355-403D-AA8D-03B878943876}" type="pres">
      <dgm:prSet presAssocID="{7B078536-9613-41A5-892F-A1772342AEB2}" presName="topArc2" presStyleLbl="parChTrans1D1" presStyleIdx="2" presStyleCnt="8"/>
      <dgm:spPr/>
    </dgm:pt>
    <dgm:pt modelId="{CC64637F-3F51-4442-B610-3E549BE46EB0}" type="pres">
      <dgm:prSet presAssocID="{7B078536-9613-41A5-892F-A1772342AEB2}" presName="bottomArc2" presStyleLbl="parChTrans1D1" presStyleIdx="3" presStyleCnt="8"/>
      <dgm:spPr/>
    </dgm:pt>
    <dgm:pt modelId="{473A25A4-3D6B-474C-97B3-4AB1B360962C}" type="pres">
      <dgm:prSet presAssocID="{7B078536-9613-41A5-892F-A1772342AEB2}" presName="topConnNode2" presStyleLbl="node2" presStyleIdx="0" presStyleCnt="0"/>
      <dgm:spPr/>
    </dgm:pt>
    <dgm:pt modelId="{F960BD49-92E8-4B4D-9FB7-8BE6CECCBA4C}" type="pres">
      <dgm:prSet presAssocID="{7B078536-9613-41A5-892F-A1772342AEB2}" presName="hierChild4" presStyleCnt="0"/>
      <dgm:spPr/>
    </dgm:pt>
    <dgm:pt modelId="{F0A729BC-4A0B-46D7-93C4-32B1DFE7D362}" type="pres">
      <dgm:prSet presAssocID="{7B078536-9613-41A5-892F-A1772342AEB2}" presName="hierChild5" presStyleCnt="0"/>
      <dgm:spPr/>
    </dgm:pt>
    <dgm:pt modelId="{E7DD3D33-E2B0-4508-A4C9-3DEF922110A7}" type="pres">
      <dgm:prSet presAssocID="{7E02021D-727D-4EA7-B2EF-E7CF8FF6CC1E}" presName="Name28" presStyleLbl="parChTrans1D2" presStyleIdx="1" presStyleCnt="3"/>
      <dgm:spPr/>
    </dgm:pt>
    <dgm:pt modelId="{79E08AB7-114D-4AB0-A524-A1A11E27B202}" type="pres">
      <dgm:prSet presAssocID="{51E50F32-D41A-4F60-8CCD-D4E53455B9A7}" presName="hierRoot2" presStyleCnt="0">
        <dgm:presLayoutVars>
          <dgm:hierBranch val="init"/>
        </dgm:presLayoutVars>
      </dgm:prSet>
      <dgm:spPr/>
    </dgm:pt>
    <dgm:pt modelId="{AFFA6815-A440-4D63-A8E4-9B4BC203E875}" type="pres">
      <dgm:prSet presAssocID="{51E50F32-D41A-4F60-8CCD-D4E53455B9A7}" presName="rootComposite2" presStyleCnt="0"/>
      <dgm:spPr/>
    </dgm:pt>
    <dgm:pt modelId="{5AEB1200-6B89-472D-B43F-D5BF38525A3A}" type="pres">
      <dgm:prSet presAssocID="{51E50F32-D41A-4F60-8CCD-D4E53455B9A7}" presName="rootText2" presStyleLbl="alignAcc1" presStyleIdx="0" presStyleCnt="0">
        <dgm:presLayoutVars>
          <dgm:chPref val="3"/>
        </dgm:presLayoutVars>
      </dgm:prSet>
      <dgm:spPr/>
    </dgm:pt>
    <dgm:pt modelId="{5E9EB640-D499-43C5-B43E-FD25B104A0D4}" type="pres">
      <dgm:prSet presAssocID="{51E50F32-D41A-4F60-8CCD-D4E53455B9A7}" presName="topArc2" presStyleLbl="parChTrans1D1" presStyleIdx="4" presStyleCnt="8"/>
      <dgm:spPr/>
    </dgm:pt>
    <dgm:pt modelId="{1EB5C7BC-4AD6-4405-BEFE-E185647F4690}" type="pres">
      <dgm:prSet presAssocID="{51E50F32-D41A-4F60-8CCD-D4E53455B9A7}" presName="bottomArc2" presStyleLbl="parChTrans1D1" presStyleIdx="5" presStyleCnt="8"/>
      <dgm:spPr/>
    </dgm:pt>
    <dgm:pt modelId="{D1EE7251-1447-4B24-8522-167053BD574F}" type="pres">
      <dgm:prSet presAssocID="{51E50F32-D41A-4F60-8CCD-D4E53455B9A7}" presName="topConnNode2" presStyleLbl="node2" presStyleIdx="0" presStyleCnt="0"/>
      <dgm:spPr/>
    </dgm:pt>
    <dgm:pt modelId="{3702EEEC-81DA-4945-A55B-92227084B38D}" type="pres">
      <dgm:prSet presAssocID="{51E50F32-D41A-4F60-8CCD-D4E53455B9A7}" presName="hierChild4" presStyleCnt="0"/>
      <dgm:spPr/>
    </dgm:pt>
    <dgm:pt modelId="{B9834653-F124-4664-94E7-4D7F16C08286}" type="pres">
      <dgm:prSet presAssocID="{51E50F32-D41A-4F60-8CCD-D4E53455B9A7}" presName="hierChild5" presStyleCnt="0"/>
      <dgm:spPr/>
    </dgm:pt>
    <dgm:pt modelId="{60ECAE71-A189-4C15-86DB-799FE96FF6ED}" type="pres">
      <dgm:prSet presAssocID="{8E6FD167-B64B-4B25-BEC1-012B26CDDCEE}" presName="Name28" presStyleLbl="parChTrans1D2" presStyleIdx="2" presStyleCnt="3"/>
      <dgm:spPr/>
    </dgm:pt>
    <dgm:pt modelId="{8072E0AA-180C-46D9-AC90-46E9E4EB1D9E}" type="pres">
      <dgm:prSet presAssocID="{70E12512-C7D2-4A56-BD89-CC0E14144603}" presName="hierRoot2" presStyleCnt="0">
        <dgm:presLayoutVars>
          <dgm:hierBranch val="init"/>
        </dgm:presLayoutVars>
      </dgm:prSet>
      <dgm:spPr/>
    </dgm:pt>
    <dgm:pt modelId="{CA83C619-3B68-4F9A-8F16-055D011F6AAD}" type="pres">
      <dgm:prSet presAssocID="{70E12512-C7D2-4A56-BD89-CC0E14144603}" presName="rootComposite2" presStyleCnt="0"/>
      <dgm:spPr/>
    </dgm:pt>
    <dgm:pt modelId="{EB583B06-BC39-46EB-B99B-009F45B463F7}" type="pres">
      <dgm:prSet presAssocID="{70E12512-C7D2-4A56-BD89-CC0E14144603}" presName="rootText2" presStyleLbl="alignAcc1" presStyleIdx="0" presStyleCnt="0">
        <dgm:presLayoutVars>
          <dgm:chPref val="3"/>
        </dgm:presLayoutVars>
      </dgm:prSet>
      <dgm:spPr/>
    </dgm:pt>
    <dgm:pt modelId="{B671EAA7-454D-48CC-ACCE-F009E488DAA7}" type="pres">
      <dgm:prSet presAssocID="{70E12512-C7D2-4A56-BD89-CC0E14144603}" presName="topArc2" presStyleLbl="parChTrans1D1" presStyleIdx="6" presStyleCnt="8"/>
      <dgm:spPr/>
    </dgm:pt>
    <dgm:pt modelId="{88974244-8423-4232-9D83-CB25E5AF6624}" type="pres">
      <dgm:prSet presAssocID="{70E12512-C7D2-4A56-BD89-CC0E14144603}" presName="bottomArc2" presStyleLbl="parChTrans1D1" presStyleIdx="7" presStyleCnt="8"/>
      <dgm:spPr/>
    </dgm:pt>
    <dgm:pt modelId="{1D957CC8-AE30-4E9C-9B4D-05A9426DCAB6}" type="pres">
      <dgm:prSet presAssocID="{70E12512-C7D2-4A56-BD89-CC0E14144603}" presName="topConnNode2" presStyleLbl="node2" presStyleIdx="0" presStyleCnt="0"/>
      <dgm:spPr/>
    </dgm:pt>
    <dgm:pt modelId="{EBC8271B-E630-4E84-9DB3-9B6E4B37EC06}" type="pres">
      <dgm:prSet presAssocID="{70E12512-C7D2-4A56-BD89-CC0E14144603}" presName="hierChild4" presStyleCnt="0"/>
      <dgm:spPr/>
    </dgm:pt>
    <dgm:pt modelId="{19B6303B-D0A9-4A8C-B52E-E47EC1C5F6E9}" type="pres">
      <dgm:prSet presAssocID="{70E12512-C7D2-4A56-BD89-CC0E14144603}" presName="hierChild5" presStyleCnt="0"/>
      <dgm:spPr/>
    </dgm:pt>
    <dgm:pt modelId="{09D6EA50-9776-4292-812F-138981FBB320}" type="pres">
      <dgm:prSet presAssocID="{686B1D6A-3BDD-4588-867E-FFF90AE6DD23}" presName="hierChild3" presStyleCnt="0"/>
      <dgm:spPr/>
    </dgm:pt>
  </dgm:ptLst>
  <dgm:cxnLst>
    <dgm:cxn modelId="{044CEE19-43CA-4C7B-906D-E3927784B048}" type="presOf" srcId="{848EC607-9524-4A26-90E9-FF86A1DE55DF}" destId="{45278240-8B56-446F-8CBD-A40A73F386C9}" srcOrd="0" destOrd="0" presId="urn:microsoft.com/office/officeart/2008/layout/HalfCircleOrganizationChart"/>
    <dgm:cxn modelId="{68C4CE2E-4FCF-434E-8299-A468B2059E06}" type="presOf" srcId="{7B078536-9613-41A5-892F-A1772342AEB2}" destId="{473A25A4-3D6B-474C-97B3-4AB1B360962C}" srcOrd="1" destOrd="0" presId="urn:microsoft.com/office/officeart/2008/layout/HalfCircleOrganizationChart"/>
    <dgm:cxn modelId="{4CCAD23A-2E64-461D-9C54-E8FEE7B30D4C}" type="presOf" srcId="{7B078536-9613-41A5-892F-A1772342AEB2}" destId="{EC991D3F-51C7-4310-ACEC-4EEBD759AAC4}" srcOrd="0" destOrd="0" presId="urn:microsoft.com/office/officeart/2008/layout/HalfCircleOrganizationChart"/>
    <dgm:cxn modelId="{0A628C5E-A456-4F01-BA65-B01DABBE60B4}" type="presOf" srcId="{70E12512-C7D2-4A56-BD89-CC0E14144603}" destId="{1D957CC8-AE30-4E9C-9B4D-05A9426DCAB6}" srcOrd="1" destOrd="0" presId="urn:microsoft.com/office/officeart/2008/layout/HalfCircleOrganizationChart"/>
    <dgm:cxn modelId="{5F5EAB5F-CB8D-43EF-9DC1-3F0D84F168EC}" srcId="{686B1D6A-3BDD-4588-867E-FFF90AE6DD23}" destId="{70E12512-C7D2-4A56-BD89-CC0E14144603}" srcOrd="2" destOrd="0" parTransId="{8E6FD167-B64B-4B25-BEC1-012B26CDDCEE}" sibTransId="{625C7C78-1353-4DAE-B20A-3BD0385CA64E}"/>
    <dgm:cxn modelId="{61BCA769-5F31-490A-AF09-89ECB98E9CED}" srcId="{686B1D6A-3BDD-4588-867E-FFF90AE6DD23}" destId="{7B078536-9613-41A5-892F-A1772342AEB2}" srcOrd="0" destOrd="0" parTransId="{848EC607-9524-4A26-90E9-FF86A1DE55DF}" sibTransId="{884DC239-6BCE-4E24-91E3-AFE60DBCC106}"/>
    <dgm:cxn modelId="{B2E61B50-7C16-46AB-8634-A63EA70A5F05}" type="presOf" srcId="{686B1D6A-3BDD-4588-867E-FFF90AE6DD23}" destId="{DF8C6607-3196-4EE5-AE44-772660426C03}" srcOrd="0" destOrd="0" presId="urn:microsoft.com/office/officeart/2008/layout/HalfCircleOrganizationChart"/>
    <dgm:cxn modelId="{015F4474-0629-41ED-AA72-232646AFDC7A}" type="presOf" srcId="{EFF91DF2-50AF-426C-BA76-AE76011F1D65}" destId="{BA3BF1C9-8BD1-4F85-AC75-8309FD63DD7A}" srcOrd="0" destOrd="0" presId="urn:microsoft.com/office/officeart/2008/layout/HalfCircleOrganizationChart"/>
    <dgm:cxn modelId="{6967C878-6C4F-4B34-A435-C53E52099383}" type="presOf" srcId="{7E02021D-727D-4EA7-B2EF-E7CF8FF6CC1E}" destId="{E7DD3D33-E2B0-4508-A4C9-3DEF922110A7}" srcOrd="0" destOrd="0" presId="urn:microsoft.com/office/officeart/2008/layout/HalfCircleOrganizationChart"/>
    <dgm:cxn modelId="{215B6398-287A-448A-8F5C-B809E755747D}" srcId="{EFF91DF2-50AF-426C-BA76-AE76011F1D65}" destId="{686B1D6A-3BDD-4588-867E-FFF90AE6DD23}" srcOrd="0" destOrd="0" parTransId="{33BCB3CD-B998-4700-90C4-8F1B887A5336}" sibTransId="{2F2BF16D-7093-433F-A568-F249B2E7DD24}"/>
    <dgm:cxn modelId="{DB823FA7-E8AB-4B0F-AA8C-31EF27F5247E}" srcId="{686B1D6A-3BDD-4588-867E-FFF90AE6DD23}" destId="{51E50F32-D41A-4F60-8CCD-D4E53455B9A7}" srcOrd="1" destOrd="0" parTransId="{7E02021D-727D-4EA7-B2EF-E7CF8FF6CC1E}" sibTransId="{E3D2F757-E7E7-40BA-AAED-E7BA2E014E5A}"/>
    <dgm:cxn modelId="{CF6AA9BF-0A75-4F7E-ACC9-34A292E29B15}" type="presOf" srcId="{8E6FD167-B64B-4B25-BEC1-012B26CDDCEE}" destId="{60ECAE71-A189-4C15-86DB-799FE96FF6ED}" srcOrd="0" destOrd="0" presId="urn:microsoft.com/office/officeart/2008/layout/HalfCircleOrganizationChart"/>
    <dgm:cxn modelId="{04DC5BCC-AC49-4B83-9D18-5C5FD6D51BF7}" type="presOf" srcId="{51E50F32-D41A-4F60-8CCD-D4E53455B9A7}" destId="{D1EE7251-1447-4B24-8522-167053BD574F}" srcOrd="1" destOrd="0" presId="urn:microsoft.com/office/officeart/2008/layout/HalfCircleOrganizationChart"/>
    <dgm:cxn modelId="{91ADD6D9-A86D-4189-96D0-DA4D469057BC}" type="presOf" srcId="{70E12512-C7D2-4A56-BD89-CC0E14144603}" destId="{EB583B06-BC39-46EB-B99B-009F45B463F7}" srcOrd="0" destOrd="0" presId="urn:microsoft.com/office/officeart/2008/layout/HalfCircleOrganizationChart"/>
    <dgm:cxn modelId="{CFC700EB-9345-4001-9809-3B58DE0850AE}" type="presOf" srcId="{51E50F32-D41A-4F60-8CCD-D4E53455B9A7}" destId="{5AEB1200-6B89-472D-B43F-D5BF38525A3A}" srcOrd="0" destOrd="0" presId="urn:microsoft.com/office/officeart/2008/layout/HalfCircleOrganizationChart"/>
    <dgm:cxn modelId="{E1F67EF6-1A47-4A4F-A42F-B365F3C45775}" type="presOf" srcId="{686B1D6A-3BDD-4588-867E-FFF90AE6DD23}" destId="{1F7C62C7-43AF-45E0-A0A0-55BC579AAD54}" srcOrd="1" destOrd="0" presId="urn:microsoft.com/office/officeart/2008/layout/HalfCircleOrganizationChart"/>
    <dgm:cxn modelId="{1C0A50BC-EC29-4422-837F-2CC496442B57}" type="presParOf" srcId="{BA3BF1C9-8BD1-4F85-AC75-8309FD63DD7A}" destId="{3974B3F8-B2EF-44C0-A2F8-9A3A05F15217}" srcOrd="0" destOrd="0" presId="urn:microsoft.com/office/officeart/2008/layout/HalfCircleOrganizationChart"/>
    <dgm:cxn modelId="{58B57FA1-8449-40D0-B91E-ADD60366F1AC}" type="presParOf" srcId="{3974B3F8-B2EF-44C0-A2F8-9A3A05F15217}" destId="{A4E534B8-5F41-49AA-8134-E3DCC09F2E92}" srcOrd="0" destOrd="0" presId="urn:microsoft.com/office/officeart/2008/layout/HalfCircleOrganizationChart"/>
    <dgm:cxn modelId="{E58B2146-27FF-410B-9345-A184B288E39F}" type="presParOf" srcId="{A4E534B8-5F41-49AA-8134-E3DCC09F2E92}" destId="{DF8C6607-3196-4EE5-AE44-772660426C03}" srcOrd="0" destOrd="0" presId="urn:microsoft.com/office/officeart/2008/layout/HalfCircleOrganizationChart"/>
    <dgm:cxn modelId="{E904BA3B-CE1D-4691-969A-DEB68693449B}" type="presParOf" srcId="{A4E534B8-5F41-49AA-8134-E3DCC09F2E92}" destId="{87EA9653-F86A-402C-ABCD-5A53DC78BECA}" srcOrd="1" destOrd="0" presId="urn:microsoft.com/office/officeart/2008/layout/HalfCircleOrganizationChart"/>
    <dgm:cxn modelId="{F4BB883B-DFA6-4EAF-BBBF-9A11D75308B4}" type="presParOf" srcId="{A4E534B8-5F41-49AA-8134-E3DCC09F2E92}" destId="{D054B0E7-8385-4001-803D-4FC91409CD4B}" srcOrd="2" destOrd="0" presId="urn:microsoft.com/office/officeart/2008/layout/HalfCircleOrganizationChart"/>
    <dgm:cxn modelId="{5C0A3C15-B70D-477F-9FA4-286DA6937CB2}" type="presParOf" srcId="{A4E534B8-5F41-49AA-8134-E3DCC09F2E92}" destId="{1F7C62C7-43AF-45E0-A0A0-55BC579AAD54}" srcOrd="3" destOrd="0" presId="urn:microsoft.com/office/officeart/2008/layout/HalfCircleOrganizationChart"/>
    <dgm:cxn modelId="{02B449F8-E60D-4028-BAEC-9B64802451DF}" type="presParOf" srcId="{3974B3F8-B2EF-44C0-A2F8-9A3A05F15217}" destId="{EFF5884D-DA0D-4F17-B4C6-98C002BAF181}" srcOrd="1" destOrd="0" presId="urn:microsoft.com/office/officeart/2008/layout/HalfCircleOrganizationChart"/>
    <dgm:cxn modelId="{A6624B26-3ECB-4AF1-B13E-82D122A5C9D5}" type="presParOf" srcId="{EFF5884D-DA0D-4F17-B4C6-98C002BAF181}" destId="{45278240-8B56-446F-8CBD-A40A73F386C9}" srcOrd="0" destOrd="0" presId="urn:microsoft.com/office/officeart/2008/layout/HalfCircleOrganizationChart"/>
    <dgm:cxn modelId="{8C075594-D2A4-4B02-B488-A9F204E18F45}" type="presParOf" srcId="{EFF5884D-DA0D-4F17-B4C6-98C002BAF181}" destId="{A8530ECE-27E4-44FD-96A1-A48FD7B138B0}" srcOrd="1" destOrd="0" presId="urn:microsoft.com/office/officeart/2008/layout/HalfCircleOrganizationChart"/>
    <dgm:cxn modelId="{DE09597F-6811-4C22-857A-F98ABD13C818}" type="presParOf" srcId="{A8530ECE-27E4-44FD-96A1-A48FD7B138B0}" destId="{D7175F53-38CE-4694-BD5F-F0118C84B91D}" srcOrd="0" destOrd="0" presId="urn:microsoft.com/office/officeart/2008/layout/HalfCircleOrganizationChart"/>
    <dgm:cxn modelId="{F3976BD0-DD5B-4E63-81F9-C84A4BA4A522}" type="presParOf" srcId="{D7175F53-38CE-4694-BD5F-F0118C84B91D}" destId="{EC991D3F-51C7-4310-ACEC-4EEBD759AAC4}" srcOrd="0" destOrd="0" presId="urn:microsoft.com/office/officeart/2008/layout/HalfCircleOrganizationChart"/>
    <dgm:cxn modelId="{D9883F55-A715-49B8-BBB9-F2F67CE8DA23}" type="presParOf" srcId="{D7175F53-38CE-4694-BD5F-F0118C84B91D}" destId="{4E148275-D355-403D-AA8D-03B878943876}" srcOrd="1" destOrd="0" presId="urn:microsoft.com/office/officeart/2008/layout/HalfCircleOrganizationChart"/>
    <dgm:cxn modelId="{4A4A4393-6567-4217-B761-28867A394DD1}" type="presParOf" srcId="{D7175F53-38CE-4694-BD5F-F0118C84B91D}" destId="{CC64637F-3F51-4442-B610-3E549BE46EB0}" srcOrd="2" destOrd="0" presId="urn:microsoft.com/office/officeart/2008/layout/HalfCircleOrganizationChart"/>
    <dgm:cxn modelId="{DBD12D13-C622-4DEB-A122-832E50CB640F}" type="presParOf" srcId="{D7175F53-38CE-4694-BD5F-F0118C84B91D}" destId="{473A25A4-3D6B-474C-97B3-4AB1B360962C}" srcOrd="3" destOrd="0" presId="urn:microsoft.com/office/officeart/2008/layout/HalfCircleOrganizationChart"/>
    <dgm:cxn modelId="{C35A4257-47F2-4327-BAA3-99F0D6FB4918}" type="presParOf" srcId="{A8530ECE-27E4-44FD-96A1-A48FD7B138B0}" destId="{F960BD49-92E8-4B4D-9FB7-8BE6CECCBA4C}" srcOrd="1" destOrd="0" presId="urn:microsoft.com/office/officeart/2008/layout/HalfCircleOrganizationChart"/>
    <dgm:cxn modelId="{0F34D9A5-A6A5-4186-901F-E031FD3FEC4D}" type="presParOf" srcId="{A8530ECE-27E4-44FD-96A1-A48FD7B138B0}" destId="{F0A729BC-4A0B-46D7-93C4-32B1DFE7D362}" srcOrd="2" destOrd="0" presId="urn:microsoft.com/office/officeart/2008/layout/HalfCircleOrganizationChart"/>
    <dgm:cxn modelId="{129467DD-ED2C-4067-9E62-D18429609D3F}" type="presParOf" srcId="{EFF5884D-DA0D-4F17-B4C6-98C002BAF181}" destId="{E7DD3D33-E2B0-4508-A4C9-3DEF922110A7}" srcOrd="2" destOrd="0" presId="urn:microsoft.com/office/officeart/2008/layout/HalfCircleOrganizationChart"/>
    <dgm:cxn modelId="{E4D726AA-E993-44CD-9EDC-EF2DF2B10731}" type="presParOf" srcId="{EFF5884D-DA0D-4F17-B4C6-98C002BAF181}" destId="{79E08AB7-114D-4AB0-A524-A1A11E27B202}" srcOrd="3" destOrd="0" presId="urn:microsoft.com/office/officeart/2008/layout/HalfCircleOrganizationChart"/>
    <dgm:cxn modelId="{5E2F1441-45DE-4A7F-9BC4-B22F857255A6}" type="presParOf" srcId="{79E08AB7-114D-4AB0-A524-A1A11E27B202}" destId="{AFFA6815-A440-4D63-A8E4-9B4BC203E875}" srcOrd="0" destOrd="0" presId="urn:microsoft.com/office/officeart/2008/layout/HalfCircleOrganizationChart"/>
    <dgm:cxn modelId="{44FC1D2B-4167-4299-A3C6-9D90E8CE6153}" type="presParOf" srcId="{AFFA6815-A440-4D63-A8E4-9B4BC203E875}" destId="{5AEB1200-6B89-472D-B43F-D5BF38525A3A}" srcOrd="0" destOrd="0" presId="urn:microsoft.com/office/officeart/2008/layout/HalfCircleOrganizationChart"/>
    <dgm:cxn modelId="{58A550DB-87BF-4574-9D44-EBBABC13EDEC}" type="presParOf" srcId="{AFFA6815-A440-4D63-A8E4-9B4BC203E875}" destId="{5E9EB640-D499-43C5-B43E-FD25B104A0D4}" srcOrd="1" destOrd="0" presId="urn:microsoft.com/office/officeart/2008/layout/HalfCircleOrganizationChart"/>
    <dgm:cxn modelId="{E535F2BE-D7AB-4CAE-810B-48FBEE8F3CC9}" type="presParOf" srcId="{AFFA6815-A440-4D63-A8E4-9B4BC203E875}" destId="{1EB5C7BC-4AD6-4405-BEFE-E185647F4690}" srcOrd="2" destOrd="0" presId="urn:microsoft.com/office/officeart/2008/layout/HalfCircleOrganizationChart"/>
    <dgm:cxn modelId="{F6E8674E-D4B6-4849-8C8A-1A61C06611EB}" type="presParOf" srcId="{AFFA6815-A440-4D63-A8E4-9B4BC203E875}" destId="{D1EE7251-1447-4B24-8522-167053BD574F}" srcOrd="3" destOrd="0" presId="urn:microsoft.com/office/officeart/2008/layout/HalfCircleOrganizationChart"/>
    <dgm:cxn modelId="{ACA46D65-D33A-476A-86B0-DF98B268F4D6}" type="presParOf" srcId="{79E08AB7-114D-4AB0-A524-A1A11E27B202}" destId="{3702EEEC-81DA-4945-A55B-92227084B38D}" srcOrd="1" destOrd="0" presId="urn:microsoft.com/office/officeart/2008/layout/HalfCircleOrganizationChart"/>
    <dgm:cxn modelId="{0D52B010-08EF-4CFC-A330-31A07E504062}" type="presParOf" srcId="{79E08AB7-114D-4AB0-A524-A1A11E27B202}" destId="{B9834653-F124-4664-94E7-4D7F16C08286}" srcOrd="2" destOrd="0" presId="urn:microsoft.com/office/officeart/2008/layout/HalfCircleOrganizationChart"/>
    <dgm:cxn modelId="{B4B135D4-8F63-47F4-8AD5-750EF360904B}" type="presParOf" srcId="{EFF5884D-DA0D-4F17-B4C6-98C002BAF181}" destId="{60ECAE71-A189-4C15-86DB-799FE96FF6ED}" srcOrd="4" destOrd="0" presId="urn:microsoft.com/office/officeart/2008/layout/HalfCircleOrganizationChart"/>
    <dgm:cxn modelId="{465D099D-8906-4449-8F04-93275D1C624D}" type="presParOf" srcId="{EFF5884D-DA0D-4F17-B4C6-98C002BAF181}" destId="{8072E0AA-180C-46D9-AC90-46E9E4EB1D9E}" srcOrd="5" destOrd="0" presId="urn:microsoft.com/office/officeart/2008/layout/HalfCircleOrganizationChart"/>
    <dgm:cxn modelId="{93AD2AAA-9DDE-4EC5-B987-3B62D7F4EEC0}" type="presParOf" srcId="{8072E0AA-180C-46D9-AC90-46E9E4EB1D9E}" destId="{CA83C619-3B68-4F9A-8F16-055D011F6AAD}" srcOrd="0" destOrd="0" presId="urn:microsoft.com/office/officeart/2008/layout/HalfCircleOrganizationChart"/>
    <dgm:cxn modelId="{09E723F4-3243-4CCB-AF0E-F08D6BBD172E}" type="presParOf" srcId="{CA83C619-3B68-4F9A-8F16-055D011F6AAD}" destId="{EB583B06-BC39-46EB-B99B-009F45B463F7}" srcOrd="0" destOrd="0" presId="urn:microsoft.com/office/officeart/2008/layout/HalfCircleOrganizationChart"/>
    <dgm:cxn modelId="{8D032D7C-A408-4BD6-9937-654755C1AC10}" type="presParOf" srcId="{CA83C619-3B68-4F9A-8F16-055D011F6AAD}" destId="{B671EAA7-454D-48CC-ACCE-F009E488DAA7}" srcOrd="1" destOrd="0" presId="urn:microsoft.com/office/officeart/2008/layout/HalfCircleOrganizationChart"/>
    <dgm:cxn modelId="{E39E7145-C482-46B2-93BC-FFE7CC1A6EA9}" type="presParOf" srcId="{CA83C619-3B68-4F9A-8F16-055D011F6AAD}" destId="{88974244-8423-4232-9D83-CB25E5AF6624}" srcOrd="2" destOrd="0" presId="urn:microsoft.com/office/officeart/2008/layout/HalfCircleOrganizationChart"/>
    <dgm:cxn modelId="{1B47BD6A-C719-4F67-9142-86CB6B378E3F}" type="presParOf" srcId="{CA83C619-3B68-4F9A-8F16-055D011F6AAD}" destId="{1D957CC8-AE30-4E9C-9B4D-05A9426DCAB6}" srcOrd="3" destOrd="0" presId="urn:microsoft.com/office/officeart/2008/layout/HalfCircleOrganizationChart"/>
    <dgm:cxn modelId="{48D3DC56-1AD0-4B8B-8A3C-98F94369D582}" type="presParOf" srcId="{8072E0AA-180C-46D9-AC90-46E9E4EB1D9E}" destId="{EBC8271B-E630-4E84-9DB3-9B6E4B37EC06}" srcOrd="1" destOrd="0" presId="urn:microsoft.com/office/officeart/2008/layout/HalfCircleOrganizationChart"/>
    <dgm:cxn modelId="{51CD492D-9908-45C1-B420-C9B94D188E37}" type="presParOf" srcId="{8072E0AA-180C-46D9-AC90-46E9E4EB1D9E}" destId="{19B6303B-D0A9-4A8C-B52E-E47EC1C5F6E9}" srcOrd="2" destOrd="0" presId="urn:microsoft.com/office/officeart/2008/layout/HalfCircleOrganizationChart"/>
    <dgm:cxn modelId="{035DAD94-7F77-40F6-B81E-37BFDC40C60C}" type="presParOf" srcId="{3974B3F8-B2EF-44C0-A2F8-9A3A05F15217}" destId="{09D6EA50-9776-4292-812F-138981FBB320}"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546884-0FC6-4545-9000-E6148D8F2C20}" type="doc">
      <dgm:prSet loTypeId="urn:microsoft.com/office/officeart/2005/8/layout/vProcess5" loCatId="process" qsTypeId="urn:microsoft.com/office/officeart/2005/8/quickstyle/simple1#58" qsCatId="simple" csTypeId="urn:microsoft.com/office/officeart/2005/8/colors/colorful2#9" csCatId="colorful"/>
      <dgm:spPr/>
      <dgm:t>
        <a:bodyPr/>
        <a:lstStyle/>
        <a:p>
          <a:endParaRPr lang="en-US"/>
        </a:p>
      </dgm:t>
    </dgm:pt>
    <dgm:pt modelId="{5B7239FD-1542-4482-89E7-C2D77409ED50}">
      <dgm:prSet custT="1"/>
      <dgm:spPr/>
      <dgm:t>
        <a:bodyPr/>
        <a:lstStyle/>
        <a:p>
          <a:pPr algn="ctr"/>
          <a:r>
            <a:rPr lang="ru-RU" sz="2400" b="1" i="1" dirty="0" err="1"/>
            <a:t>Графіки</a:t>
          </a:r>
          <a:r>
            <a:rPr lang="ru-RU" sz="2400" b="1" i="1" dirty="0"/>
            <a:t> </a:t>
          </a:r>
          <a:r>
            <a:rPr lang="ru-RU" sz="2400" b="1" i="1" dirty="0" err="1"/>
            <a:t>контрактів</a:t>
          </a:r>
          <a:r>
            <a:rPr lang="uk-UA" sz="2400" b="1" i="1" dirty="0"/>
            <a:t> для </a:t>
          </a:r>
          <a:r>
            <a:rPr lang="ru-RU" sz="2400" b="1" i="1" dirty="0" err="1"/>
            <a:t>Адміністрації</a:t>
          </a:r>
          <a:r>
            <a:rPr lang="ru-RU" sz="2400" b="1" i="1" dirty="0"/>
            <a:t> служб </a:t>
          </a:r>
          <a:r>
            <a:rPr lang="ru-RU" sz="2400" b="1" i="1" dirty="0" err="1"/>
            <a:t>загального</a:t>
          </a:r>
          <a:r>
            <a:rPr lang="ru-RU" sz="2400" b="1" i="1" dirty="0"/>
            <a:t> </a:t>
          </a:r>
          <a:r>
            <a:rPr lang="ru-RU" sz="2400" b="1" i="1" dirty="0" err="1"/>
            <a:t>призначення</a:t>
          </a:r>
          <a:r>
            <a:rPr lang="ru-RU" sz="2400" b="1" i="1" dirty="0"/>
            <a:t> (</a:t>
          </a:r>
          <a:r>
            <a:rPr lang="en-US" sz="2400" b="1" i="1" dirty="0"/>
            <a:t>GSA</a:t>
          </a:r>
          <a:r>
            <a:rPr lang="ru-RU" sz="2400" b="1" i="1" dirty="0"/>
            <a:t>)</a:t>
          </a:r>
          <a:endParaRPr lang="en-US" sz="2400" dirty="0"/>
        </a:p>
      </dgm:t>
    </dgm:pt>
    <dgm:pt modelId="{48B830C6-A552-4B7E-B4CA-4D9C03288050}" type="parTrans" cxnId="{71C14000-F103-4F1E-9D39-0CA5D794A718}">
      <dgm:prSet/>
      <dgm:spPr/>
      <dgm:t>
        <a:bodyPr/>
        <a:lstStyle/>
        <a:p>
          <a:endParaRPr lang="en-US"/>
        </a:p>
      </dgm:t>
    </dgm:pt>
    <dgm:pt modelId="{12606FB5-7913-4C0B-A0B3-7BD60735B708}" type="sibTrans" cxnId="{71C14000-F103-4F1E-9D39-0CA5D794A718}">
      <dgm:prSet/>
      <dgm:spPr/>
      <dgm:t>
        <a:bodyPr/>
        <a:lstStyle/>
        <a:p>
          <a:endParaRPr lang="en-US"/>
        </a:p>
      </dgm:t>
    </dgm:pt>
    <dgm:pt modelId="{79A38FC4-D532-4411-9A8B-ABFEE61D8BBA}">
      <dgm:prSet/>
      <dgm:spPr/>
      <dgm:t>
        <a:bodyPr/>
        <a:lstStyle/>
        <a:p>
          <a:r>
            <a:rPr lang="ru-RU"/>
            <a:t>Графіки контрактів GSA, які також називаються багаторазовими контрактами, є довгостроковими угодами про закупівлю між урядом і комерційними фірмами. Вони надають покупцям із федеральних, державних і місцевих органів влади доступ до понад 12 мільйонів продуктів і послуг за зниженими цінами, включно з громадським харчуванням і послугами з обслуговування, охороною здоров’я, медичними та канцелярським приладдям.</a:t>
          </a:r>
          <a:endParaRPr lang="en-US"/>
        </a:p>
      </dgm:t>
    </dgm:pt>
    <dgm:pt modelId="{686038F3-AB3B-40FB-BC37-8FC2AC906AEF}" type="parTrans" cxnId="{BF86CF4E-FE73-4B53-8A54-659E98027E13}">
      <dgm:prSet/>
      <dgm:spPr/>
      <dgm:t>
        <a:bodyPr/>
        <a:lstStyle/>
        <a:p>
          <a:endParaRPr lang="en-US"/>
        </a:p>
      </dgm:t>
    </dgm:pt>
    <dgm:pt modelId="{98EBC6D6-98D4-4F37-B34C-04CA4B21CFDB}" type="sibTrans" cxnId="{BF86CF4E-FE73-4B53-8A54-659E98027E13}">
      <dgm:prSet/>
      <dgm:spPr/>
      <dgm:t>
        <a:bodyPr/>
        <a:lstStyle/>
        <a:p>
          <a:endParaRPr lang="en-US"/>
        </a:p>
      </dgm:t>
    </dgm:pt>
    <dgm:pt modelId="{6779742C-0B1B-4C13-8225-54C4609F7978}">
      <dgm:prSet/>
      <dgm:spPr/>
      <dgm:t>
        <a:bodyPr/>
        <a:lstStyle/>
        <a:p>
          <a:r>
            <a:rPr lang="ru-RU"/>
            <a:t>У 2023 фінансовому році GSA повідомила про продажі за контрактами GSA на суму понад 46 мільярдів доларів. Компанії, які уклали договір про графік GSA, можуть діяти до 20 років, забезпечуючи довгострокове партнерство з державними установами.</a:t>
          </a:r>
          <a:endParaRPr lang="en-US"/>
        </a:p>
      </dgm:t>
    </dgm:pt>
    <dgm:pt modelId="{5FD9492A-CACA-4FD7-93E5-77F708EF176A}" type="parTrans" cxnId="{BF7E27FF-2E3C-4576-924C-020FBED3FC11}">
      <dgm:prSet/>
      <dgm:spPr/>
      <dgm:t>
        <a:bodyPr/>
        <a:lstStyle/>
        <a:p>
          <a:endParaRPr lang="en-US"/>
        </a:p>
      </dgm:t>
    </dgm:pt>
    <dgm:pt modelId="{8C6EC54B-BDA6-4EA5-8167-153B56172B7B}" type="sibTrans" cxnId="{BF7E27FF-2E3C-4576-924C-020FBED3FC11}">
      <dgm:prSet/>
      <dgm:spPr/>
      <dgm:t>
        <a:bodyPr/>
        <a:lstStyle/>
        <a:p>
          <a:endParaRPr lang="en-US"/>
        </a:p>
      </dgm:t>
    </dgm:pt>
    <dgm:pt modelId="{566DDE93-3AAE-4D10-9BD7-A3E22C2C4EF2}">
      <dgm:prSet/>
      <dgm:spPr/>
      <dgm:t>
        <a:bodyPr/>
        <a:lstStyle/>
        <a:p>
          <a:r>
            <a:rPr lang="ru-RU"/>
            <a:t>Щоб стати виконавцем багаторазового контракту, компанії повинні подати пропозицію та отримати контракт. Однак отримання таких типів державних контрактів не гарантує закупівлі; компанії все ще повинні шукати можливості, рекламувати свій бізнес і конкурувати з іншими підрядниками.</a:t>
          </a:r>
          <a:endParaRPr lang="en-US"/>
        </a:p>
      </dgm:t>
    </dgm:pt>
    <dgm:pt modelId="{9C47D5CE-E2D2-4047-A854-B2E4337AFF10}" type="parTrans" cxnId="{BA0C57F0-CD7F-4F3E-AB66-E21880AEE182}">
      <dgm:prSet/>
      <dgm:spPr/>
      <dgm:t>
        <a:bodyPr/>
        <a:lstStyle/>
        <a:p>
          <a:endParaRPr lang="en-US"/>
        </a:p>
      </dgm:t>
    </dgm:pt>
    <dgm:pt modelId="{512C31C4-662A-462D-B9F6-1F3B5087F641}" type="sibTrans" cxnId="{BA0C57F0-CD7F-4F3E-AB66-E21880AEE182}">
      <dgm:prSet/>
      <dgm:spPr/>
      <dgm:t>
        <a:bodyPr/>
        <a:lstStyle/>
        <a:p>
          <a:endParaRPr lang="en-US"/>
        </a:p>
      </dgm:t>
    </dgm:pt>
    <dgm:pt modelId="{6D68909B-D513-4830-8263-98EAAAA004DD}">
      <dgm:prSet/>
      <dgm:spPr/>
      <dgm:t>
        <a:bodyPr/>
        <a:lstStyle/>
        <a:p>
          <a:r>
            <a:rPr lang="ru-RU"/>
            <a:t>Одним із прикладів є контракти GSA на 2022 рік на транспортні засоби легкої вантажопідйомності, включаючи як транспортні засоби, що працюють на викопному паливі, так і транспортні засоби з нульовим рівнем викидів. Автомобільні компанії були обрані для підтримки електрифікації федеральних автопарків у відповідь на указ президента Байдена щодо зміни клімату.</a:t>
          </a:r>
          <a:endParaRPr lang="en-US"/>
        </a:p>
      </dgm:t>
    </dgm:pt>
    <dgm:pt modelId="{DEEB900F-ACB4-42F8-90A0-CA99A9C8EDAE}" type="parTrans" cxnId="{C4BDC8B2-6F72-4BB6-BE6C-1E73673EB06D}">
      <dgm:prSet/>
      <dgm:spPr/>
      <dgm:t>
        <a:bodyPr/>
        <a:lstStyle/>
        <a:p>
          <a:endParaRPr lang="en-US"/>
        </a:p>
      </dgm:t>
    </dgm:pt>
    <dgm:pt modelId="{304304EE-DDC8-4A6F-ABE0-886A082C5B49}" type="sibTrans" cxnId="{C4BDC8B2-6F72-4BB6-BE6C-1E73673EB06D}">
      <dgm:prSet/>
      <dgm:spPr/>
      <dgm:t>
        <a:bodyPr/>
        <a:lstStyle/>
        <a:p>
          <a:endParaRPr lang="en-US"/>
        </a:p>
      </dgm:t>
    </dgm:pt>
    <dgm:pt modelId="{65FEC032-D680-44EB-B70F-CF510FAAEEF0}" type="pres">
      <dgm:prSet presAssocID="{45546884-0FC6-4545-9000-E6148D8F2C20}" presName="outerComposite" presStyleCnt="0">
        <dgm:presLayoutVars>
          <dgm:chMax val="5"/>
          <dgm:dir/>
          <dgm:resizeHandles val="exact"/>
        </dgm:presLayoutVars>
      </dgm:prSet>
      <dgm:spPr/>
    </dgm:pt>
    <dgm:pt modelId="{6B37D36C-EDD6-4704-BD17-C45A90CD34A1}" type="pres">
      <dgm:prSet presAssocID="{45546884-0FC6-4545-9000-E6148D8F2C20}" presName="dummyMaxCanvas" presStyleCnt="0">
        <dgm:presLayoutVars/>
      </dgm:prSet>
      <dgm:spPr/>
    </dgm:pt>
    <dgm:pt modelId="{956CF42B-BA87-40A8-9CE5-39F924033E91}" type="pres">
      <dgm:prSet presAssocID="{45546884-0FC6-4545-9000-E6148D8F2C20}" presName="FiveNodes_1" presStyleLbl="node1" presStyleIdx="0" presStyleCnt="5">
        <dgm:presLayoutVars>
          <dgm:bulletEnabled val="1"/>
        </dgm:presLayoutVars>
      </dgm:prSet>
      <dgm:spPr/>
    </dgm:pt>
    <dgm:pt modelId="{607CF04E-8D1E-471C-9DCA-6C04CFFC6DFF}" type="pres">
      <dgm:prSet presAssocID="{45546884-0FC6-4545-9000-E6148D8F2C20}" presName="FiveNodes_2" presStyleLbl="node1" presStyleIdx="1" presStyleCnt="5">
        <dgm:presLayoutVars>
          <dgm:bulletEnabled val="1"/>
        </dgm:presLayoutVars>
      </dgm:prSet>
      <dgm:spPr/>
    </dgm:pt>
    <dgm:pt modelId="{C0C28C63-96A6-4119-BB14-A939E3FFF924}" type="pres">
      <dgm:prSet presAssocID="{45546884-0FC6-4545-9000-E6148D8F2C20}" presName="FiveNodes_3" presStyleLbl="node1" presStyleIdx="2" presStyleCnt="5">
        <dgm:presLayoutVars>
          <dgm:bulletEnabled val="1"/>
        </dgm:presLayoutVars>
      </dgm:prSet>
      <dgm:spPr/>
    </dgm:pt>
    <dgm:pt modelId="{AB4F24FF-47FB-455F-8EAC-9B910B11531A}" type="pres">
      <dgm:prSet presAssocID="{45546884-0FC6-4545-9000-E6148D8F2C20}" presName="FiveNodes_4" presStyleLbl="node1" presStyleIdx="3" presStyleCnt="5">
        <dgm:presLayoutVars>
          <dgm:bulletEnabled val="1"/>
        </dgm:presLayoutVars>
      </dgm:prSet>
      <dgm:spPr/>
    </dgm:pt>
    <dgm:pt modelId="{77934DE3-7C4F-4300-8A77-5BE1B0E316FC}" type="pres">
      <dgm:prSet presAssocID="{45546884-0FC6-4545-9000-E6148D8F2C20}" presName="FiveNodes_5" presStyleLbl="node1" presStyleIdx="4" presStyleCnt="5">
        <dgm:presLayoutVars>
          <dgm:bulletEnabled val="1"/>
        </dgm:presLayoutVars>
      </dgm:prSet>
      <dgm:spPr/>
    </dgm:pt>
    <dgm:pt modelId="{893ABF6B-C177-4DD8-83CA-86DCA7DAA6BD}" type="pres">
      <dgm:prSet presAssocID="{45546884-0FC6-4545-9000-E6148D8F2C20}" presName="FiveConn_1-2" presStyleLbl="fgAccFollowNode1" presStyleIdx="0" presStyleCnt="4">
        <dgm:presLayoutVars>
          <dgm:bulletEnabled val="1"/>
        </dgm:presLayoutVars>
      </dgm:prSet>
      <dgm:spPr/>
    </dgm:pt>
    <dgm:pt modelId="{8309B35C-D75C-4C31-A85C-7C8DB6DFB8C4}" type="pres">
      <dgm:prSet presAssocID="{45546884-0FC6-4545-9000-E6148D8F2C20}" presName="FiveConn_2-3" presStyleLbl="fgAccFollowNode1" presStyleIdx="1" presStyleCnt="4">
        <dgm:presLayoutVars>
          <dgm:bulletEnabled val="1"/>
        </dgm:presLayoutVars>
      </dgm:prSet>
      <dgm:spPr/>
    </dgm:pt>
    <dgm:pt modelId="{C218F0C1-E8BC-41C8-A7B6-D87EBAB9DAA9}" type="pres">
      <dgm:prSet presAssocID="{45546884-0FC6-4545-9000-E6148D8F2C20}" presName="FiveConn_3-4" presStyleLbl="fgAccFollowNode1" presStyleIdx="2" presStyleCnt="4">
        <dgm:presLayoutVars>
          <dgm:bulletEnabled val="1"/>
        </dgm:presLayoutVars>
      </dgm:prSet>
      <dgm:spPr/>
    </dgm:pt>
    <dgm:pt modelId="{DED5AB1E-22DE-4F28-A437-6385C93F4B72}" type="pres">
      <dgm:prSet presAssocID="{45546884-0FC6-4545-9000-E6148D8F2C20}" presName="FiveConn_4-5" presStyleLbl="fgAccFollowNode1" presStyleIdx="3" presStyleCnt="4">
        <dgm:presLayoutVars>
          <dgm:bulletEnabled val="1"/>
        </dgm:presLayoutVars>
      </dgm:prSet>
      <dgm:spPr/>
    </dgm:pt>
    <dgm:pt modelId="{11C08B73-7A23-4710-A767-4D6CCB157352}" type="pres">
      <dgm:prSet presAssocID="{45546884-0FC6-4545-9000-E6148D8F2C20}" presName="FiveNodes_1_text" presStyleLbl="node1" presStyleIdx="4" presStyleCnt="5">
        <dgm:presLayoutVars>
          <dgm:bulletEnabled val="1"/>
        </dgm:presLayoutVars>
      </dgm:prSet>
      <dgm:spPr/>
    </dgm:pt>
    <dgm:pt modelId="{CC4C2326-83A0-4B45-A0D8-0E5BD5381F9B}" type="pres">
      <dgm:prSet presAssocID="{45546884-0FC6-4545-9000-E6148D8F2C20}" presName="FiveNodes_2_text" presStyleLbl="node1" presStyleIdx="4" presStyleCnt="5">
        <dgm:presLayoutVars>
          <dgm:bulletEnabled val="1"/>
        </dgm:presLayoutVars>
      </dgm:prSet>
      <dgm:spPr/>
    </dgm:pt>
    <dgm:pt modelId="{8B9A2CC4-BAE6-4BC7-A3AD-41789484B224}" type="pres">
      <dgm:prSet presAssocID="{45546884-0FC6-4545-9000-E6148D8F2C20}" presName="FiveNodes_3_text" presStyleLbl="node1" presStyleIdx="4" presStyleCnt="5">
        <dgm:presLayoutVars>
          <dgm:bulletEnabled val="1"/>
        </dgm:presLayoutVars>
      </dgm:prSet>
      <dgm:spPr/>
    </dgm:pt>
    <dgm:pt modelId="{347F7FF0-85CE-4EE0-B317-255DC6750A74}" type="pres">
      <dgm:prSet presAssocID="{45546884-0FC6-4545-9000-E6148D8F2C20}" presName="FiveNodes_4_text" presStyleLbl="node1" presStyleIdx="4" presStyleCnt="5">
        <dgm:presLayoutVars>
          <dgm:bulletEnabled val="1"/>
        </dgm:presLayoutVars>
      </dgm:prSet>
      <dgm:spPr/>
    </dgm:pt>
    <dgm:pt modelId="{DFA4CCD8-CE44-4DE1-AC54-EEB96628DEE3}" type="pres">
      <dgm:prSet presAssocID="{45546884-0FC6-4545-9000-E6148D8F2C20}" presName="FiveNodes_5_text" presStyleLbl="node1" presStyleIdx="4" presStyleCnt="5">
        <dgm:presLayoutVars>
          <dgm:bulletEnabled val="1"/>
        </dgm:presLayoutVars>
      </dgm:prSet>
      <dgm:spPr/>
    </dgm:pt>
  </dgm:ptLst>
  <dgm:cxnLst>
    <dgm:cxn modelId="{71C14000-F103-4F1E-9D39-0CA5D794A718}" srcId="{45546884-0FC6-4545-9000-E6148D8F2C20}" destId="{5B7239FD-1542-4482-89E7-C2D77409ED50}" srcOrd="0" destOrd="0" parTransId="{48B830C6-A552-4B7E-B4CA-4D9C03288050}" sibTransId="{12606FB5-7913-4C0B-A0B3-7BD60735B708}"/>
    <dgm:cxn modelId="{D6401F19-A446-4F3A-A0B9-CC5A472A60FF}" type="presOf" srcId="{45546884-0FC6-4545-9000-E6148D8F2C20}" destId="{65FEC032-D680-44EB-B70F-CF510FAAEEF0}" srcOrd="0" destOrd="0" presId="urn:microsoft.com/office/officeart/2005/8/layout/vProcess5"/>
    <dgm:cxn modelId="{804D581D-9C79-43E7-B75A-F4E4861D5AE1}" type="presOf" srcId="{79A38FC4-D532-4411-9A8B-ABFEE61D8BBA}" destId="{607CF04E-8D1E-471C-9DCA-6C04CFFC6DFF}" srcOrd="0" destOrd="0" presId="urn:microsoft.com/office/officeart/2005/8/layout/vProcess5"/>
    <dgm:cxn modelId="{6328F229-4205-4DB8-BB76-0307F893311E}" type="presOf" srcId="{566DDE93-3AAE-4D10-9BD7-A3E22C2C4EF2}" destId="{AB4F24FF-47FB-455F-8EAC-9B910B11531A}" srcOrd="0" destOrd="0" presId="urn:microsoft.com/office/officeart/2005/8/layout/vProcess5"/>
    <dgm:cxn modelId="{2D781962-AFEA-4FD7-8831-BA99484B2729}" type="presOf" srcId="{5B7239FD-1542-4482-89E7-C2D77409ED50}" destId="{11C08B73-7A23-4710-A767-4D6CCB157352}" srcOrd="1" destOrd="0" presId="urn:microsoft.com/office/officeart/2005/8/layout/vProcess5"/>
    <dgm:cxn modelId="{12DDF266-72C7-4E7A-9B8D-91716E7DEE50}" type="presOf" srcId="{8C6EC54B-BDA6-4EA5-8167-153B56172B7B}" destId="{C218F0C1-E8BC-41C8-A7B6-D87EBAB9DAA9}" srcOrd="0" destOrd="0" presId="urn:microsoft.com/office/officeart/2005/8/layout/vProcess5"/>
    <dgm:cxn modelId="{BF86CF4E-FE73-4B53-8A54-659E98027E13}" srcId="{45546884-0FC6-4545-9000-E6148D8F2C20}" destId="{79A38FC4-D532-4411-9A8B-ABFEE61D8BBA}" srcOrd="1" destOrd="0" parTransId="{686038F3-AB3B-40FB-BC37-8FC2AC906AEF}" sibTransId="{98EBC6D6-98D4-4F37-B34C-04CA4B21CFDB}"/>
    <dgm:cxn modelId="{5CC12E52-0059-4970-BBD6-3872220A39BC}" type="presOf" srcId="{6779742C-0B1B-4C13-8225-54C4609F7978}" destId="{8B9A2CC4-BAE6-4BC7-A3AD-41789484B224}" srcOrd="1" destOrd="0" presId="urn:microsoft.com/office/officeart/2005/8/layout/vProcess5"/>
    <dgm:cxn modelId="{1532918B-DF04-422A-B741-8F3F4AC238E4}" type="presOf" srcId="{5B7239FD-1542-4482-89E7-C2D77409ED50}" destId="{956CF42B-BA87-40A8-9CE5-39F924033E91}" srcOrd="0" destOrd="0" presId="urn:microsoft.com/office/officeart/2005/8/layout/vProcess5"/>
    <dgm:cxn modelId="{D3151A8C-28F7-4C48-A579-5D2836BC61BC}" type="presOf" srcId="{12606FB5-7913-4C0B-A0B3-7BD60735B708}" destId="{893ABF6B-C177-4DD8-83CA-86DCA7DAA6BD}" srcOrd="0" destOrd="0" presId="urn:microsoft.com/office/officeart/2005/8/layout/vProcess5"/>
    <dgm:cxn modelId="{79C5209C-B674-436C-B00A-7F436A5C6F6D}" type="presOf" srcId="{566DDE93-3AAE-4D10-9BD7-A3E22C2C4EF2}" destId="{347F7FF0-85CE-4EE0-B317-255DC6750A74}" srcOrd="1" destOrd="0" presId="urn:microsoft.com/office/officeart/2005/8/layout/vProcess5"/>
    <dgm:cxn modelId="{36A7E3A2-312C-47BC-88F0-9A7E2C5B95C0}" type="presOf" srcId="{6D68909B-D513-4830-8263-98EAAAA004DD}" destId="{77934DE3-7C4F-4300-8A77-5BE1B0E316FC}" srcOrd="0" destOrd="0" presId="urn:microsoft.com/office/officeart/2005/8/layout/vProcess5"/>
    <dgm:cxn modelId="{C4BDC8B2-6F72-4BB6-BE6C-1E73673EB06D}" srcId="{45546884-0FC6-4545-9000-E6148D8F2C20}" destId="{6D68909B-D513-4830-8263-98EAAAA004DD}" srcOrd="4" destOrd="0" parTransId="{DEEB900F-ACB4-42F8-90A0-CA99A9C8EDAE}" sibTransId="{304304EE-DDC8-4A6F-ABE0-886A082C5B49}"/>
    <dgm:cxn modelId="{C41A7AC3-5C6D-4653-B209-A6FB0B41F8C3}" type="presOf" srcId="{6D68909B-D513-4830-8263-98EAAAA004DD}" destId="{DFA4CCD8-CE44-4DE1-AC54-EEB96628DEE3}" srcOrd="1" destOrd="0" presId="urn:microsoft.com/office/officeart/2005/8/layout/vProcess5"/>
    <dgm:cxn modelId="{4209C0D4-722F-4362-931E-1E0515947306}" type="presOf" srcId="{79A38FC4-D532-4411-9A8B-ABFEE61D8BBA}" destId="{CC4C2326-83A0-4B45-A0D8-0E5BD5381F9B}" srcOrd="1" destOrd="0" presId="urn:microsoft.com/office/officeart/2005/8/layout/vProcess5"/>
    <dgm:cxn modelId="{F169A8DE-4438-4DA4-9FBF-C755C781F631}" type="presOf" srcId="{6779742C-0B1B-4C13-8225-54C4609F7978}" destId="{C0C28C63-96A6-4119-BB14-A939E3FFF924}" srcOrd="0" destOrd="0" presId="urn:microsoft.com/office/officeart/2005/8/layout/vProcess5"/>
    <dgm:cxn modelId="{BA0C57F0-CD7F-4F3E-AB66-E21880AEE182}" srcId="{45546884-0FC6-4545-9000-E6148D8F2C20}" destId="{566DDE93-3AAE-4D10-9BD7-A3E22C2C4EF2}" srcOrd="3" destOrd="0" parTransId="{9C47D5CE-E2D2-4047-A854-B2E4337AFF10}" sibTransId="{512C31C4-662A-462D-B9F6-1F3B5087F641}"/>
    <dgm:cxn modelId="{51CD32F7-B74A-4230-8C1F-4A57A43C0F4D}" type="presOf" srcId="{98EBC6D6-98D4-4F37-B34C-04CA4B21CFDB}" destId="{8309B35C-D75C-4C31-A85C-7C8DB6DFB8C4}" srcOrd="0" destOrd="0" presId="urn:microsoft.com/office/officeart/2005/8/layout/vProcess5"/>
    <dgm:cxn modelId="{9B2B2DF8-86E5-4827-824C-CE62CC0071F3}" type="presOf" srcId="{512C31C4-662A-462D-B9F6-1F3B5087F641}" destId="{DED5AB1E-22DE-4F28-A437-6385C93F4B72}" srcOrd="0" destOrd="0" presId="urn:microsoft.com/office/officeart/2005/8/layout/vProcess5"/>
    <dgm:cxn modelId="{BF7E27FF-2E3C-4576-924C-020FBED3FC11}" srcId="{45546884-0FC6-4545-9000-E6148D8F2C20}" destId="{6779742C-0B1B-4C13-8225-54C4609F7978}" srcOrd="2" destOrd="0" parTransId="{5FD9492A-CACA-4FD7-93E5-77F708EF176A}" sibTransId="{8C6EC54B-BDA6-4EA5-8167-153B56172B7B}"/>
    <dgm:cxn modelId="{8BF5E9B0-0B44-44E5-8078-B8F3330E5149}" type="presParOf" srcId="{65FEC032-D680-44EB-B70F-CF510FAAEEF0}" destId="{6B37D36C-EDD6-4704-BD17-C45A90CD34A1}" srcOrd="0" destOrd="0" presId="urn:microsoft.com/office/officeart/2005/8/layout/vProcess5"/>
    <dgm:cxn modelId="{907EAA65-F2BF-41A2-8D1F-AE07492F604D}" type="presParOf" srcId="{65FEC032-D680-44EB-B70F-CF510FAAEEF0}" destId="{956CF42B-BA87-40A8-9CE5-39F924033E91}" srcOrd="1" destOrd="0" presId="urn:microsoft.com/office/officeart/2005/8/layout/vProcess5"/>
    <dgm:cxn modelId="{69B6320B-980E-4877-A169-29AFE62D83A4}" type="presParOf" srcId="{65FEC032-D680-44EB-B70F-CF510FAAEEF0}" destId="{607CF04E-8D1E-471C-9DCA-6C04CFFC6DFF}" srcOrd="2" destOrd="0" presId="urn:microsoft.com/office/officeart/2005/8/layout/vProcess5"/>
    <dgm:cxn modelId="{12752737-E60E-4723-9A41-6D97D9BEB597}" type="presParOf" srcId="{65FEC032-D680-44EB-B70F-CF510FAAEEF0}" destId="{C0C28C63-96A6-4119-BB14-A939E3FFF924}" srcOrd="3" destOrd="0" presId="urn:microsoft.com/office/officeart/2005/8/layout/vProcess5"/>
    <dgm:cxn modelId="{73C8C132-36EE-40BF-84B7-F233ECBC7E42}" type="presParOf" srcId="{65FEC032-D680-44EB-B70F-CF510FAAEEF0}" destId="{AB4F24FF-47FB-455F-8EAC-9B910B11531A}" srcOrd="4" destOrd="0" presId="urn:microsoft.com/office/officeart/2005/8/layout/vProcess5"/>
    <dgm:cxn modelId="{69EAECBE-3E96-4C2C-A096-2AE615E5DB9B}" type="presParOf" srcId="{65FEC032-D680-44EB-B70F-CF510FAAEEF0}" destId="{77934DE3-7C4F-4300-8A77-5BE1B0E316FC}" srcOrd="5" destOrd="0" presId="urn:microsoft.com/office/officeart/2005/8/layout/vProcess5"/>
    <dgm:cxn modelId="{1AD1D078-1B78-4999-9118-E884A6666F42}" type="presParOf" srcId="{65FEC032-D680-44EB-B70F-CF510FAAEEF0}" destId="{893ABF6B-C177-4DD8-83CA-86DCA7DAA6BD}" srcOrd="6" destOrd="0" presId="urn:microsoft.com/office/officeart/2005/8/layout/vProcess5"/>
    <dgm:cxn modelId="{AD583A3F-97B6-48ED-B6AE-3D73F5DE1C54}" type="presParOf" srcId="{65FEC032-D680-44EB-B70F-CF510FAAEEF0}" destId="{8309B35C-D75C-4C31-A85C-7C8DB6DFB8C4}" srcOrd="7" destOrd="0" presId="urn:microsoft.com/office/officeart/2005/8/layout/vProcess5"/>
    <dgm:cxn modelId="{7C76C13E-0FF1-411F-BD6A-BE5A89492EBF}" type="presParOf" srcId="{65FEC032-D680-44EB-B70F-CF510FAAEEF0}" destId="{C218F0C1-E8BC-41C8-A7B6-D87EBAB9DAA9}" srcOrd="8" destOrd="0" presId="urn:microsoft.com/office/officeart/2005/8/layout/vProcess5"/>
    <dgm:cxn modelId="{86E520B6-A428-47E1-81AE-348F60357C60}" type="presParOf" srcId="{65FEC032-D680-44EB-B70F-CF510FAAEEF0}" destId="{DED5AB1E-22DE-4F28-A437-6385C93F4B72}" srcOrd="9" destOrd="0" presId="urn:microsoft.com/office/officeart/2005/8/layout/vProcess5"/>
    <dgm:cxn modelId="{B02C5EE9-D689-45BA-9AA6-068144ABBD7C}" type="presParOf" srcId="{65FEC032-D680-44EB-B70F-CF510FAAEEF0}" destId="{11C08B73-7A23-4710-A767-4D6CCB157352}" srcOrd="10" destOrd="0" presId="urn:microsoft.com/office/officeart/2005/8/layout/vProcess5"/>
    <dgm:cxn modelId="{B875B56F-292C-44E9-8018-21AB0FAA93BA}" type="presParOf" srcId="{65FEC032-D680-44EB-B70F-CF510FAAEEF0}" destId="{CC4C2326-83A0-4B45-A0D8-0E5BD5381F9B}" srcOrd="11" destOrd="0" presId="urn:microsoft.com/office/officeart/2005/8/layout/vProcess5"/>
    <dgm:cxn modelId="{6A73DC5E-5176-4BF6-AE62-CABF4D1B52BF}" type="presParOf" srcId="{65FEC032-D680-44EB-B70F-CF510FAAEEF0}" destId="{8B9A2CC4-BAE6-4BC7-A3AD-41789484B224}" srcOrd="12" destOrd="0" presId="urn:microsoft.com/office/officeart/2005/8/layout/vProcess5"/>
    <dgm:cxn modelId="{18D0F9EB-5099-46BE-876F-C9EA1634C5C9}" type="presParOf" srcId="{65FEC032-D680-44EB-B70F-CF510FAAEEF0}" destId="{347F7FF0-85CE-4EE0-B317-255DC6750A74}" srcOrd="13" destOrd="0" presId="urn:microsoft.com/office/officeart/2005/8/layout/vProcess5"/>
    <dgm:cxn modelId="{1C6638ED-8E6B-4821-8E5D-DB1E92421FAD}" type="presParOf" srcId="{65FEC032-D680-44EB-B70F-CF510FAAEEF0}" destId="{DFA4CCD8-CE44-4DE1-AC54-EEB96628DEE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CAE71-A189-4C15-86DB-799FE96FF6ED}">
      <dsp:nvSpPr>
        <dsp:cNvPr id="0" name=""/>
        <dsp:cNvSpPr/>
      </dsp:nvSpPr>
      <dsp:spPr>
        <a:xfrm>
          <a:off x="3864863" y="1968996"/>
          <a:ext cx="2734419" cy="474568"/>
        </a:xfrm>
        <a:custGeom>
          <a:avLst/>
          <a:gdLst/>
          <a:ahLst/>
          <a:cxnLst/>
          <a:rect l="0" t="0" r="0" b="0"/>
          <a:pathLst>
            <a:path>
              <a:moveTo>
                <a:pt x="0" y="0"/>
              </a:moveTo>
              <a:lnTo>
                <a:pt x="0" y="237284"/>
              </a:lnTo>
              <a:lnTo>
                <a:pt x="2734419" y="237284"/>
              </a:lnTo>
              <a:lnTo>
                <a:pt x="2734419" y="474568"/>
              </a:lnTo>
            </a:path>
          </a:pathLst>
        </a:cu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DD3D33-E2B0-4508-A4C9-3DEF922110A7}">
      <dsp:nvSpPr>
        <dsp:cNvPr id="0" name=""/>
        <dsp:cNvSpPr/>
      </dsp:nvSpPr>
      <dsp:spPr>
        <a:xfrm>
          <a:off x="3819143" y="1968996"/>
          <a:ext cx="91440" cy="474568"/>
        </a:xfrm>
        <a:custGeom>
          <a:avLst/>
          <a:gdLst/>
          <a:ahLst/>
          <a:cxnLst/>
          <a:rect l="0" t="0" r="0" b="0"/>
          <a:pathLst>
            <a:path>
              <a:moveTo>
                <a:pt x="45720" y="0"/>
              </a:moveTo>
              <a:lnTo>
                <a:pt x="45720" y="474568"/>
              </a:lnTo>
            </a:path>
          </a:pathLst>
        </a:cu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278240-8B56-446F-8CBD-A40A73F386C9}">
      <dsp:nvSpPr>
        <dsp:cNvPr id="0" name=""/>
        <dsp:cNvSpPr/>
      </dsp:nvSpPr>
      <dsp:spPr>
        <a:xfrm>
          <a:off x="1130444" y="1968996"/>
          <a:ext cx="2734419" cy="474568"/>
        </a:xfrm>
        <a:custGeom>
          <a:avLst/>
          <a:gdLst/>
          <a:ahLst/>
          <a:cxnLst/>
          <a:rect l="0" t="0" r="0" b="0"/>
          <a:pathLst>
            <a:path>
              <a:moveTo>
                <a:pt x="2734419" y="0"/>
              </a:moveTo>
              <a:lnTo>
                <a:pt x="2734419" y="237284"/>
              </a:lnTo>
              <a:lnTo>
                <a:pt x="0" y="237284"/>
              </a:lnTo>
              <a:lnTo>
                <a:pt x="0" y="474568"/>
              </a:lnTo>
            </a:path>
          </a:pathLst>
        </a:cu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EA9653-F86A-402C-ABCD-5A53DC78BECA}">
      <dsp:nvSpPr>
        <dsp:cNvPr id="0" name=""/>
        <dsp:cNvSpPr/>
      </dsp:nvSpPr>
      <dsp:spPr>
        <a:xfrm>
          <a:off x="3299900" y="839070"/>
          <a:ext cx="1129925" cy="1129925"/>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54B0E7-8385-4001-803D-4FC91409CD4B}">
      <dsp:nvSpPr>
        <dsp:cNvPr id="0" name=""/>
        <dsp:cNvSpPr/>
      </dsp:nvSpPr>
      <dsp:spPr>
        <a:xfrm>
          <a:off x="3299900" y="839070"/>
          <a:ext cx="1129925" cy="1129925"/>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8C6607-3196-4EE5-AE44-772660426C03}">
      <dsp:nvSpPr>
        <dsp:cNvPr id="0" name=""/>
        <dsp:cNvSpPr/>
      </dsp:nvSpPr>
      <dsp:spPr>
        <a:xfrm>
          <a:off x="2734938" y="1042457"/>
          <a:ext cx="2259850" cy="72315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ru-RU" sz="1900" kern="1200">
              <a:latin typeface="Times New Roman" panose="02020603050405020304" pitchFamily="18" charset="0"/>
              <a:cs typeface="Times New Roman" panose="02020603050405020304" pitchFamily="18" charset="0"/>
            </a:rPr>
            <a:t>Рівні урядових контрактів</a:t>
          </a:r>
        </a:p>
      </dsp:txBody>
      <dsp:txXfrm>
        <a:off x="2734938" y="1042457"/>
        <a:ext cx="2259850" cy="723152"/>
      </dsp:txXfrm>
    </dsp:sp>
    <dsp:sp modelId="{4E148275-D355-403D-AA8D-03B878943876}">
      <dsp:nvSpPr>
        <dsp:cNvPr id="0" name=""/>
        <dsp:cNvSpPr/>
      </dsp:nvSpPr>
      <dsp:spPr>
        <a:xfrm>
          <a:off x="565481" y="2443564"/>
          <a:ext cx="1129925" cy="1129925"/>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64637F-3F51-4442-B610-3E549BE46EB0}">
      <dsp:nvSpPr>
        <dsp:cNvPr id="0" name=""/>
        <dsp:cNvSpPr/>
      </dsp:nvSpPr>
      <dsp:spPr>
        <a:xfrm>
          <a:off x="565481" y="2443564"/>
          <a:ext cx="1129925" cy="1129925"/>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991D3F-51C7-4310-ACEC-4EEBD759AAC4}">
      <dsp:nvSpPr>
        <dsp:cNvPr id="0" name=""/>
        <dsp:cNvSpPr/>
      </dsp:nvSpPr>
      <dsp:spPr>
        <a:xfrm>
          <a:off x="518" y="2646951"/>
          <a:ext cx="2259850" cy="72315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ru-RU" sz="1900" kern="1200">
              <a:latin typeface="Times New Roman" panose="02020603050405020304" pitchFamily="18" charset="0"/>
              <a:cs typeface="Times New Roman" panose="02020603050405020304" pitchFamily="18" charset="0"/>
            </a:rPr>
            <a:t>Контракти місцевого самоврядування</a:t>
          </a:r>
        </a:p>
      </dsp:txBody>
      <dsp:txXfrm>
        <a:off x="518" y="2646951"/>
        <a:ext cx="2259850" cy="723152"/>
      </dsp:txXfrm>
    </dsp:sp>
    <dsp:sp modelId="{5E9EB640-D499-43C5-B43E-FD25B104A0D4}">
      <dsp:nvSpPr>
        <dsp:cNvPr id="0" name=""/>
        <dsp:cNvSpPr/>
      </dsp:nvSpPr>
      <dsp:spPr>
        <a:xfrm>
          <a:off x="3299900" y="2443564"/>
          <a:ext cx="1129925" cy="1129925"/>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B5C7BC-4AD6-4405-BEFE-E185647F4690}">
      <dsp:nvSpPr>
        <dsp:cNvPr id="0" name=""/>
        <dsp:cNvSpPr/>
      </dsp:nvSpPr>
      <dsp:spPr>
        <a:xfrm>
          <a:off x="3299900" y="2443564"/>
          <a:ext cx="1129925" cy="1129925"/>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B1200-6B89-472D-B43F-D5BF38525A3A}">
      <dsp:nvSpPr>
        <dsp:cNvPr id="0" name=""/>
        <dsp:cNvSpPr/>
      </dsp:nvSpPr>
      <dsp:spPr>
        <a:xfrm>
          <a:off x="2734938" y="2646951"/>
          <a:ext cx="2259850" cy="72315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ru-RU" sz="1900" kern="1200">
              <a:latin typeface="Times New Roman" panose="02020603050405020304" pitchFamily="18" charset="0"/>
              <a:cs typeface="Times New Roman" panose="02020603050405020304" pitchFamily="18" charset="0"/>
            </a:rPr>
            <a:t>Державні урядові контракти</a:t>
          </a:r>
        </a:p>
      </dsp:txBody>
      <dsp:txXfrm>
        <a:off x="2734938" y="2646951"/>
        <a:ext cx="2259850" cy="723152"/>
      </dsp:txXfrm>
    </dsp:sp>
    <dsp:sp modelId="{B671EAA7-454D-48CC-ACCE-F009E488DAA7}">
      <dsp:nvSpPr>
        <dsp:cNvPr id="0" name=""/>
        <dsp:cNvSpPr/>
      </dsp:nvSpPr>
      <dsp:spPr>
        <a:xfrm>
          <a:off x="6034320" y="2443564"/>
          <a:ext cx="1129925" cy="1129925"/>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974244-8423-4232-9D83-CB25E5AF6624}">
      <dsp:nvSpPr>
        <dsp:cNvPr id="0" name=""/>
        <dsp:cNvSpPr/>
      </dsp:nvSpPr>
      <dsp:spPr>
        <a:xfrm>
          <a:off x="6034320" y="2443564"/>
          <a:ext cx="1129925" cy="1129925"/>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583B06-BC39-46EB-B99B-009F45B463F7}">
      <dsp:nvSpPr>
        <dsp:cNvPr id="0" name=""/>
        <dsp:cNvSpPr/>
      </dsp:nvSpPr>
      <dsp:spPr>
        <a:xfrm>
          <a:off x="5469357" y="2646951"/>
          <a:ext cx="2259850" cy="72315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ru-RU" sz="1900" b="0" kern="1200">
              <a:latin typeface="Times New Roman" panose="02020603050405020304" pitchFamily="18" charset="0"/>
              <a:cs typeface="Times New Roman" panose="02020603050405020304" pitchFamily="18" charset="0"/>
            </a:rPr>
            <a:t>Федеральні державні контракти</a:t>
          </a:r>
        </a:p>
      </dsp:txBody>
      <dsp:txXfrm>
        <a:off x="5469357" y="2646951"/>
        <a:ext cx="2259850" cy="723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CF42B-BA87-40A8-9CE5-39F924033E91}">
      <dsp:nvSpPr>
        <dsp:cNvPr id="0" name=""/>
        <dsp:cNvSpPr/>
      </dsp:nvSpPr>
      <dsp:spPr>
        <a:xfrm>
          <a:off x="0" y="0"/>
          <a:ext cx="9106720" cy="115214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ru-RU" sz="2400" b="1" i="1" kern="1200" dirty="0" err="1"/>
            <a:t>Графіки</a:t>
          </a:r>
          <a:r>
            <a:rPr lang="ru-RU" sz="2400" b="1" i="1" kern="1200" dirty="0"/>
            <a:t> </a:t>
          </a:r>
          <a:r>
            <a:rPr lang="ru-RU" sz="2400" b="1" i="1" kern="1200" dirty="0" err="1"/>
            <a:t>контрактів</a:t>
          </a:r>
          <a:r>
            <a:rPr lang="uk-UA" sz="2400" b="1" i="1" kern="1200" dirty="0"/>
            <a:t> для </a:t>
          </a:r>
          <a:r>
            <a:rPr lang="ru-RU" sz="2400" b="1" i="1" kern="1200" dirty="0" err="1"/>
            <a:t>Адміністрації</a:t>
          </a:r>
          <a:r>
            <a:rPr lang="ru-RU" sz="2400" b="1" i="1" kern="1200" dirty="0"/>
            <a:t> служб </a:t>
          </a:r>
          <a:r>
            <a:rPr lang="ru-RU" sz="2400" b="1" i="1" kern="1200" dirty="0" err="1"/>
            <a:t>загального</a:t>
          </a:r>
          <a:r>
            <a:rPr lang="ru-RU" sz="2400" b="1" i="1" kern="1200" dirty="0"/>
            <a:t> </a:t>
          </a:r>
          <a:r>
            <a:rPr lang="ru-RU" sz="2400" b="1" i="1" kern="1200" dirty="0" err="1"/>
            <a:t>призначення</a:t>
          </a:r>
          <a:r>
            <a:rPr lang="ru-RU" sz="2400" b="1" i="1" kern="1200" dirty="0"/>
            <a:t> (</a:t>
          </a:r>
          <a:r>
            <a:rPr lang="en-US" sz="2400" b="1" i="1" kern="1200" dirty="0"/>
            <a:t>GSA</a:t>
          </a:r>
          <a:r>
            <a:rPr lang="ru-RU" sz="2400" b="1" i="1" kern="1200" dirty="0"/>
            <a:t>)</a:t>
          </a:r>
          <a:endParaRPr lang="en-US" sz="2400" kern="1200" dirty="0"/>
        </a:p>
      </dsp:txBody>
      <dsp:txXfrm>
        <a:off x="33745" y="33745"/>
        <a:ext cx="7728666" cy="1084654"/>
      </dsp:txXfrm>
    </dsp:sp>
    <dsp:sp modelId="{607CF04E-8D1E-471C-9DCA-6C04CFFC6DFF}">
      <dsp:nvSpPr>
        <dsp:cNvPr id="0" name=""/>
        <dsp:cNvSpPr/>
      </dsp:nvSpPr>
      <dsp:spPr>
        <a:xfrm>
          <a:off x="680047" y="1312164"/>
          <a:ext cx="9106720" cy="1152144"/>
        </a:xfrm>
        <a:prstGeom prst="roundRect">
          <a:avLst>
            <a:gd name="adj" fmla="val 10000"/>
          </a:avLst>
        </a:prstGeom>
        <a:solidFill>
          <a:schemeClr val="accent2">
            <a:hueOff val="0"/>
            <a:satOff val="0"/>
            <a:lumOff val="-274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kern="1200"/>
            <a:t>Графіки контрактів GSA, які також називаються багаторазовими контрактами, є довгостроковими угодами про закупівлю між урядом і комерційними фірмами. Вони надають покупцям із федеральних, державних і місцевих органів влади доступ до понад 12 мільйонів продуктів і послуг за зниженими цінами, включно з громадським харчуванням і послугами з обслуговування, охороною здоров’я, медичними та канцелярським приладдям.</a:t>
          </a:r>
          <a:endParaRPr lang="en-US" sz="1400" kern="1200"/>
        </a:p>
      </dsp:txBody>
      <dsp:txXfrm>
        <a:off x="713792" y="1345909"/>
        <a:ext cx="7610289" cy="1084654"/>
      </dsp:txXfrm>
    </dsp:sp>
    <dsp:sp modelId="{C0C28C63-96A6-4119-BB14-A939E3FFF924}">
      <dsp:nvSpPr>
        <dsp:cNvPr id="0" name=""/>
        <dsp:cNvSpPr/>
      </dsp:nvSpPr>
      <dsp:spPr>
        <a:xfrm>
          <a:off x="1360094" y="2624328"/>
          <a:ext cx="9106720" cy="1152144"/>
        </a:xfrm>
        <a:prstGeom prst="roundRect">
          <a:avLst>
            <a:gd name="adj" fmla="val 10000"/>
          </a:avLst>
        </a:prstGeom>
        <a:solidFill>
          <a:schemeClr val="accent2">
            <a:hueOff val="0"/>
            <a:satOff val="0"/>
            <a:lumOff val="-549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kern="1200"/>
            <a:t>У 2023 фінансовому році GSA повідомила про продажі за контрактами GSA на суму понад 46 мільярдів доларів. Компанії, які уклали договір про графік GSA, можуть діяти до 20 років, забезпечуючи довгострокове партнерство з державними установами.</a:t>
          </a:r>
          <a:endParaRPr lang="en-US" sz="1400" kern="1200"/>
        </a:p>
      </dsp:txBody>
      <dsp:txXfrm>
        <a:off x="1393839" y="2658073"/>
        <a:ext cx="7610289" cy="1084654"/>
      </dsp:txXfrm>
    </dsp:sp>
    <dsp:sp modelId="{AB4F24FF-47FB-455F-8EAC-9B910B11531A}">
      <dsp:nvSpPr>
        <dsp:cNvPr id="0" name=""/>
        <dsp:cNvSpPr/>
      </dsp:nvSpPr>
      <dsp:spPr>
        <a:xfrm>
          <a:off x="2040141" y="3936492"/>
          <a:ext cx="9106720" cy="1152144"/>
        </a:xfrm>
        <a:prstGeom prst="roundRect">
          <a:avLst>
            <a:gd name="adj" fmla="val 10000"/>
          </a:avLst>
        </a:prstGeom>
        <a:solidFill>
          <a:schemeClr val="accent2">
            <a:hueOff val="0"/>
            <a:satOff val="0"/>
            <a:lumOff val="-823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kern="1200"/>
            <a:t>Щоб стати виконавцем багаторазового контракту, компанії повинні подати пропозицію та отримати контракт. Однак отримання таких типів державних контрактів не гарантує закупівлі; компанії все ще повинні шукати можливості, рекламувати свій бізнес і конкурувати з іншими підрядниками.</a:t>
          </a:r>
          <a:endParaRPr lang="en-US" sz="1400" kern="1200"/>
        </a:p>
      </dsp:txBody>
      <dsp:txXfrm>
        <a:off x="2073886" y="3970237"/>
        <a:ext cx="7610289" cy="1084654"/>
      </dsp:txXfrm>
    </dsp:sp>
    <dsp:sp modelId="{77934DE3-7C4F-4300-8A77-5BE1B0E316FC}">
      <dsp:nvSpPr>
        <dsp:cNvPr id="0" name=""/>
        <dsp:cNvSpPr/>
      </dsp:nvSpPr>
      <dsp:spPr>
        <a:xfrm>
          <a:off x="2720189" y="5248656"/>
          <a:ext cx="9106720" cy="1152144"/>
        </a:xfrm>
        <a:prstGeom prst="roundRect">
          <a:avLst>
            <a:gd name="adj" fmla="val 10000"/>
          </a:avLst>
        </a:prstGeom>
        <a:solidFill>
          <a:schemeClr val="accent2">
            <a:hueOff val="0"/>
            <a:satOff val="0"/>
            <a:lumOff val="-1098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kern="1200"/>
            <a:t>Одним із прикладів є контракти GSA на 2022 рік на транспортні засоби легкої вантажопідйомності, включаючи як транспортні засоби, що працюють на викопному паливі, так і транспортні засоби з нульовим рівнем викидів. Автомобільні компанії були обрані для підтримки електрифікації федеральних автопарків у відповідь на указ президента Байдена щодо зміни клімату.</a:t>
          </a:r>
          <a:endParaRPr lang="en-US" sz="1400" kern="1200"/>
        </a:p>
      </dsp:txBody>
      <dsp:txXfrm>
        <a:off x="2753934" y="5282401"/>
        <a:ext cx="7610289" cy="1084654"/>
      </dsp:txXfrm>
    </dsp:sp>
    <dsp:sp modelId="{893ABF6B-C177-4DD8-83CA-86DCA7DAA6BD}">
      <dsp:nvSpPr>
        <dsp:cNvPr id="0" name=""/>
        <dsp:cNvSpPr/>
      </dsp:nvSpPr>
      <dsp:spPr>
        <a:xfrm>
          <a:off x="8357827" y="841705"/>
          <a:ext cx="748893" cy="74889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526328" y="841705"/>
        <a:ext cx="411891" cy="563542"/>
      </dsp:txXfrm>
    </dsp:sp>
    <dsp:sp modelId="{8309B35C-D75C-4C31-A85C-7C8DB6DFB8C4}">
      <dsp:nvSpPr>
        <dsp:cNvPr id="0" name=""/>
        <dsp:cNvSpPr/>
      </dsp:nvSpPr>
      <dsp:spPr>
        <a:xfrm>
          <a:off x="9037874" y="2153869"/>
          <a:ext cx="748893" cy="748893"/>
        </a:xfrm>
        <a:prstGeom prst="downArrow">
          <a:avLst>
            <a:gd name="adj1" fmla="val 55000"/>
            <a:gd name="adj2" fmla="val 45000"/>
          </a:avLst>
        </a:prstGeom>
        <a:solidFill>
          <a:schemeClr val="accent2">
            <a:tint val="40000"/>
            <a:alpha val="90000"/>
            <a:hueOff val="0"/>
            <a:satOff val="0"/>
            <a:lumOff val="-972"/>
            <a:alphaOff val="0"/>
          </a:schemeClr>
        </a:solidFill>
        <a:ln w="12700" cap="flat" cmpd="sng" algn="ctr">
          <a:solidFill>
            <a:schemeClr val="accent2">
              <a:tint val="40000"/>
              <a:alpha val="90000"/>
              <a:hueOff val="0"/>
              <a:satOff val="0"/>
              <a:lumOff val="-97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6375" y="2153869"/>
        <a:ext cx="411891" cy="563542"/>
      </dsp:txXfrm>
    </dsp:sp>
    <dsp:sp modelId="{C218F0C1-E8BC-41C8-A7B6-D87EBAB9DAA9}">
      <dsp:nvSpPr>
        <dsp:cNvPr id="0" name=""/>
        <dsp:cNvSpPr/>
      </dsp:nvSpPr>
      <dsp:spPr>
        <a:xfrm>
          <a:off x="9717921" y="3446830"/>
          <a:ext cx="748893" cy="748893"/>
        </a:xfrm>
        <a:prstGeom prst="downArrow">
          <a:avLst>
            <a:gd name="adj1" fmla="val 55000"/>
            <a:gd name="adj2" fmla="val 45000"/>
          </a:avLst>
        </a:prstGeom>
        <a:solidFill>
          <a:schemeClr val="accent2">
            <a:tint val="40000"/>
            <a:alpha val="90000"/>
            <a:hueOff val="0"/>
            <a:satOff val="0"/>
            <a:lumOff val="-1944"/>
            <a:alphaOff val="0"/>
          </a:schemeClr>
        </a:solidFill>
        <a:ln w="12700" cap="flat" cmpd="sng" algn="ctr">
          <a:solidFill>
            <a:schemeClr val="accent2">
              <a:tint val="40000"/>
              <a:alpha val="90000"/>
              <a:hueOff val="0"/>
              <a:satOff val="0"/>
              <a:lumOff val="-19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886422" y="3446830"/>
        <a:ext cx="411891" cy="563542"/>
      </dsp:txXfrm>
    </dsp:sp>
    <dsp:sp modelId="{DED5AB1E-22DE-4F28-A437-6385C93F4B72}">
      <dsp:nvSpPr>
        <dsp:cNvPr id="0" name=""/>
        <dsp:cNvSpPr/>
      </dsp:nvSpPr>
      <dsp:spPr>
        <a:xfrm>
          <a:off x="10397969" y="4771796"/>
          <a:ext cx="748893" cy="748893"/>
        </a:xfrm>
        <a:prstGeom prst="downArrow">
          <a:avLst>
            <a:gd name="adj1" fmla="val 55000"/>
            <a:gd name="adj2" fmla="val 45000"/>
          </a:avLst>
        </a:prstGeom>
        <a:solidFill>
          <a:schemeClr val="accent2">
            <a:tint val="40000"/>
            <a:alpha val="90000"/>
            <a:hueOff val="0"/>
            <a:satOff val="0"/>
            <a:lumOff val="-2916"/>
            <a:alphaOff val="0"/>
          </a:schemeClr>
        </a:solidFill>
        <a:ln w="12700" cap="flat" cmpd="sng" algn="ctr">
          <a:solidFill>
            <a:schemeClr val="accent2">
              <a:tint val="40000"/>
              <a:alpha val="90000"/>
              <a:hueOff val="0"/>
              <a:satOff val="0"/>
              <a:lumOff val="-29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10566470" y="4771796"/>
        <a:ext cx="411891" cy="563542"/>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1160EA64-D806-43AC-9DF2-F8C432F32B4C}"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9/19/2026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83436" y="3143250"/>
            <a:ext cx="4270248" cy="2596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4F7D4976-E339-4826-83B7-FBD03F55ECF8}"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9" name="Date Placeholder 8"/>
          <p:cNvSpPr>
            <a:spLocks noGrp="1"/>
          </p:cNvSpPr>
          <p:nvPr>
            <p:ph type="dt" sz="half" idx="10"/>
          </p:nvPr>
        </p:nvSpPr>
        <p:spPr/>
        <p:txBody>
          <a:bodyPr/>
          <a:lstStyle/>
          <a:p>
            <a:fld id="{D1BE4249-C0D0-4B06-8692-E8BB871AF643}" type="datetimeFigureOut">
              <a:rPr lang="en-US" dirty="0"/>
              <a:t>9/19/2026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9/19/2026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9/19/2026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usaspending.gov/explorer/budget_function"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sam.gov/"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fbo.gov/"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b="1" dirty="0">
                <a:effectLst/>
                <a:latin typeface="Times New Roman" panose="02020603050405020304" pitchFamily="18" charset="0"/>
                <a:ea typeface="Calibri" panose="020F0502020204030204" pitchFamily="34" charset="0"/>
                <a:cs typeface="Times New Roman" panose="02020603050405020304" pitchFamily="18" charset="0"/>
              </a:rPr>
              <a:t>Тема</a:t>
            </a:r>
            <a:r>
              <a:rPr lang="en-US"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b="1">
                <a:effectLst/>
                <a:latin typeface="Times New Roman" panose="02020603050405020304" pitchFamily="18" charset="0"/>
                <a:ea typeface="Calibri" panose="020F0502020204030204" pitchFamily="34" charset="0"/>
                <a:cs typeface="Times New Roman" panose="02020603050405020304" pitchFamily="18" charset="0"/>
              </a:rPr>
              <a:t>3. </a:t>
            </a:r>
            <a:r>
              <a:rPr lang="uk-UA" b="1" dirty="0">
                <a:effectLst/>
                <a:latin typeface="Times New Roman" panose="02020603050405020304" pitchFamily="18" charset="0"/>
                <a:ea typeface="Calibri" panose="020F0502020204030204" pitchFamily="34" charset="0"/>
                <a:cs typeface="Times New Roman" panose="02020603050405020304" pitchFamily="18" charset="0"/>
              </a:rPr>
              <a:t>Публічні закупівлі США</a:t>
            </a:r>
            <a:endParaRPr lang="en-US" sz="4000" dirty="0"/>
          </a:p>
        </p:txBody>
      </p:sp>
      <p:sp>
        <p:nvSpPr>
          <p:cNvPr id="3" name="Объект 2"/>
          <p:cNvSpPr>
            <a:spLocks noGrp="1"/>
          </p:cNvSpPr>
          <p:nvPr>
            <p:ph idx="1"/>
          </p:nvPr>
        </p:nvSpPr>
        <p:spPr>
          <a:xfrm>
            <a:off x="1010653" y="2638044"/>
            <a:ext cx="9978189" cy="3826924"/>
          </a:xfrm>
        </p:spPr>
        <p:txBody>
          <a:bodyPr>
            <a:normAutofit lnSpcReduction="10000"/>
          </a:bodyPr>
          <a:lstStyle/>
          <a:p>
            <a:pPr indent="0" algn="ctr">
              <a:lnSpc>
                <a:spcPct val="115000"/>
              </a:lnSpc>
              <a:spcAft>
                <a:spcPts val="800"/>
              </a:spcAft>
              <a:buNone/>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План</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Аналіз ринку публічних </a:t>
            </a:r>
            <a:r>
              <a:rPr lang="uk-UA"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Нормативно-правове регулювання публічних </a:t>
            </a:r>
            <a:r>
              <a:rPr lang="uk-UA"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b="1" dirty="0">
                <a:effectLst/>
                <a:latin typeface="Times New Roman" panose="02020603050405020304" pitchFamily="18" charset="0"/>
                <a:ea typeface="Calibri" panose="020F0502020204030204" pitchFamily="34" charset="0"/>
                <a:cs typeface="Times New Roman" panose="02020603050405020304" pitchFamily="18" charset="0"/>
              </a:rPr>
              <a:t> в США</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Сучасні т</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енденціїі</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функціонування</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США </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tabLst>
                <a:tab pos="1885950" algn="l"/>
              </a:tabLst>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Рівні та види контрактів</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tabLst>
                <a:tab pos="1885950" algn="l"/>
              </a:tabLst>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Електронні ресурси, які забезпечують функціонування системи публічних </a:t>
            </a:r>
            <a:r>
              <a:rPr lang="uk-UA"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tabLst>
                <a:tab pos="1885950" algn="l"/>
              </a:tabLst>
            </a:pPr>
            <a:r>
              <a:rPr lang="uk-UA" b="1" dirty="0">
                <a:effectLst/>
                <a:latin typeface="Times New Roman" panose="02020603050405020304" pitchFamily="18" charset="0"/>
                <a:ea typeface="Calibri" panose="020F0502020204030204" pitchFamily="34" charset="0"/>
                <a:cs typeface="Times New Roman" panose="02020603050405020304" pitchFamily="18" charset="0"/>
              </a:rPr>
              <a:t>Процедури публічних </a:t>
            </a:r>
            <a:r>
              <a:rPr lang="uk-UA"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1885950" algn="l"/>
              </a:tabLst>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Участь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іноземних</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фірм</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err="1">
                <a:effectLst/>
                <a:latin typeface="Times New Roman" panose="02020603050405020304" pitchFamily="18" charset="0"/>
                <a:ea typeface="Calibri" panose="020F0502020204030204" pitchFamily="34" charset="0"/>
                <a:cs typeface="Times New Roman" panose="02020603050405020304" pitchFamily="18" charset="0"/>
              </a:rPr>
              <a:t>закупівлях</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346459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899A6C-9545-D245-8E10-07A43F7C0184}"/>
              </a:ext>
            </a:extLst>
          </p:cNvPr>
          <p:cNvSpPr>
            <a:spLocks noGrp="1"/>
          </p:cNvSpPr>
          <p:nvPr>
            <p:ph type="title"/>
          </p:nvPr>
        </p:nvSpPr>
        <p:spPr>
          <a:xfrm>
            <a:off x="2231136" y="651871"/>
            <a:ext cx="7729728" cy="1188720"/>
          </a:xfrm>
        </p:spPr>
        <p:txBody>
          <a:bodyPr/>
          <a:lstStyle/>
          <a:p>
            <a:r>
              <a:rPr lang="uk-UA" sz="1800" b="1" dirty="0">
                <a:latin typeface="Times New Roman" panose="02020603050405020304" pitchFamily="18" charset="0"/>
                <a:cs typeface="Times New Roman" panose="02020603050405020304" pitchFamily="18" charset="0"/>
              </a:rPr>
              <a:t>Семінар 3. Особливості здійснення процесу публічних </a:t>
            </a:r>
            <a:r>
              <a:rPr lang="uk-UA" sz="1800" b="1" dirty="0" err="1">
                <a:latin typeface="Times New Roman" panose="02020603050405020304" pitchFamily="18" charset="0"/>
                <a:cs typeface="Times New Roman" panose="02020603050405020304" pitchFamily="18" charset="0"/>
              </a:rPr>
              <a:t>закупівель</a:t>
            </a:r>
            <a:r>
              <a:rPr lang="uk-UA" sz="1800" b="1" dirty="0">
                <a:latin typeface="Times New Roman" panose="02020603050405020304" pitchFamily="18" charset="0"/>
                <a:cs typeface="Times New Roman" panose="02020603050405020304" pitchFamily="18" charset="0"/>
              </a:rPr>
              <a:t> в міжнародній комерції в США</a:t>
            </a:r>
            <a:endParaRPr lang="uk-UA"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89BFA79-64EA-1089-A3F1-51A1B3721FAB}"/>
              </a:ext>
            </a:extLst>
          </p:cNvPr>
          <p:cNvSpPr txBox="1"/>
          <p:nvPr/>
        </p:nvSpPr>
        <p:spPr>
          <a:xfrm>
            <a:off x="643812" y="1999414"/>
            <a:ext cx="10904376" cy="4757521"/>
          </a:xfrm>
          <a:prstGeom prst="rect">
            <a:avLst/>
          </a:prstGeom>
          <a:noFill/>
        </p:spPr>
        <p:txBody>
          <a:bodyPr wrap="square">
            <a:spAutoFit/>
          </a:bodyPr>
          <a:lstStyle/>
          <a:p>
            <a:pPr indent="0" algn="l">
              <a:buNone/>
            </a:pPr>
            <a:r>
              <a:rPr lang="uk-UA" sz="1800" b="0" i="1" dirty="0">
                <a:solidFill>
                  <a:srgbClr val="1D2125"/>
                </a:solidFill>
                <a:effectLst/>
                <a:latin typeface="Roboto" panose="02000000000000000000" pitchFamily="2" charset="0"/>
              </a:rPr>
              <a:t>Передбачається виконання ДВОХ із завдань семінарського заняття з попереднім завантаженням виконаного завдання на платформу </a:t>
            </a:r>
            <a:r>
              <a:rPr lang="en-US" sz="1800" b="0" i="1" dirty="0">
                <a:solidFill>
                  <a:srgbClr val="1D2125"/>
                </a:solidFill>
                <a:effectLst/>
                <a:latin typeface="Roboto" panose="02000000000000000000" pitchFamily="2" charset="0"/>
              </a:rPr>
              <a:t>e</a:t>
            </a:r>
            <a:r>
              <a:rPr lang="ru-RU" sz="1800" b="0" i="1" dirty="0">
                <a:solidFill>
                  <a:srgbClr val="1D2125"/>
                </a:solidFill>
                <a:effectLst/>
                <a:latin typeface="Roboto" panose="02000000000000000000" pitchFamily="2" charset="0"/>
              </a:rPr>
              <a:t>-</a:t>
            </a:r>
            <a:r>
              <a:rPr lang="en-US" sz="1800" b="0" i="1" dirty="0">
                <a:solidFill>
                  <a:srgbClr val="1D2125"/>
                </a:solidFill>
                <a:effectLst/>
                <a:latin typeface="Roboto" panose="02000000000000000000" pitchFamily="2" charset="0"/>
              </a:rPr>
              <a:t>learning</a:t>
            </a:r>
            <a:r>
              <a:rPr lang="ru-RU" sz="1800" b="0" i="1" dirty="0">
                <a:solidFill>
                  <a:srgbClr val="1D2125"/>
                </a:solidFill>
                <a:effectLst/>
                <a:latin typeface="Roboto" panose="02000000000000000000" pitchFamily="2" charset="0"/>
              </a:rPr>
              <a:t> (</a:t>
            </a:r>
            <a:r>
              <a:rPr lang="uk-UA" sz="1800" b="0" i="1" dirty="0">
                <a:solidFill>
                  <a:srgbClr val="1D2125"/>
                </a:solidFill>
                <a:effectLst/>
                <a:latin typeface="Roboto" panose="02000000000000000000" pitchFamily="2" charset="0"/>
              </a:rPr>
              <a:t>до семінару) та представленням результатів на занятті.</a:t>
            </a:r>
            <a:endParaRPr lang="uk-UA" sz="1800" b="0" i="0" dirty="0">
              <a:solidFill>
                <a:srgbClr val="1D2125"/>
              </a:solidFill>
              <a:effectLst/>
              <a:latin typeface="Roboto" panose="02000000000000000000" pitchFamily="2" charset="0"/>
            </a:endParaRPr>
          </a:p>
          <a:p>
            <a:pPr indent="0" algn="l">
              <a:buNone/>
            </a:pPr>
            <a:r>
              <a:rPr lang="uk-UA" sz="1800" b="0" i="1" dirty="0">
                <a:solidFill>
                  <a:srgbClr val="1D2125"/>
                </a:solidFill>
                <a:effectLst/>
                <a:latin typeface="Roboto" panose="02000000000000000000" pitchFamily="2" charset="0"/>
              </a:rPr>
              <a:t>За дане заняття Ви можете отримати до </a:t>
            </a:r>
            <a:r>
              <a:rPr lang="en-US" sz="1800" b="0" i="1" dirty="0">
                <a:solidFill>
                  <a:srgbClr val="1D2125"/>
                </a:solidFill>
                <a:effectLst/>
                <a:latin typeface="Roboto" panose="02000000000000000000" pitchFamily="2" charset="0"/>
              </a:rPr>
              <a:t>5</a:t>
            </a:r>
            <a:r>
              <a:rPr lang="uk-UA" sz="1800" b="0" i="1" dirty="0">
                <a:solidFill>
                  <a:srgbClr val="1D2125"/>
                </a:solidFill>
                <a:effectLst/>
                <a:latin typeface="Roboto" panose="02000000000000000000" pitchFamily="2" charset="0"/>
              </a:rPr>
              <a:t> балів.</a:t>
            </a:r>
            <a:endParaRPr lang="uk-UA" sz="1800" b="0" i="0" dirty="0">
              <a:solidFill>
                <a:srgbClr val="1D2125"/>
              </a:solidFill>
              <a:effectLst/>
              <a:latin typeface="Roboto" panose="02000000000000000000" pitchFamily="2" charset="0"/>
            </a:endParaRPr>
          </a:p>
          <a:p>
            <a:pPr indent="0" algn="l">
              <a:buNone/>
            </a:pPr>
            <a:r>
              <a:rPr lang="uk-UA" sz="1800" b="0" i="0" dirty="0">
                <a:solidFill>
                  <a:srgbClr val="1D2125"/>
                </a:solidFill>
                <a:effectLst/>
                <a:latin typeface="Roboto" panose="02000000000000000000" pitchFamily="2" charset="0"/>
              </a:rPr>
              <a:t>1.    </a:t>
            </a:r>
            <a:r>
              <a:rPr lang="ru-RU" sz="1800" b="0" i="0" dirty="0" err="1">
                <a:solidFill>
                  <a:srgbClr val="1D2125"/>
                </a:solidFill>
                <a:effectLst/>
                <a:latin typeface="Roboto" panose="02000000000000000000" pitchFamily="2" charset="0"/>
              </a:rPr>
              <a:t>Які</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галузі</a:t>
            </a:r>
            <a:r>
              <a:rPr lang="ru-RU" sz="1800" b="0" i="0" dirty="0">
                <a:solidFill>
                  <a:srgbClr val="1D2125"/>
                </a:solidFill>
                <a:effectLst/>
                <a:latin typeface="Roboto" panose="02000000000000000000" pitchFamily="2" charset="0"/>
              </a:rPr>
              <a:t> в США </a:t>
            </a:r>
            <a:r>
              <a:rPr lang="ru-RU" sz="1800" b="0" i="0" dirty="0" err="1">
                <a:solidFill>
                  <a:srgbClr val="1D2125"/>
                </a:solidFill>
                <a:effectLst/>
                <a:latin typeface="Roboto" panose="02000000000000000000" pitchFamily="2" charset="0"/>
              </a:rPr>
              <a:t>найбільше</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залежать</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від</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публічних</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закупівель</a:t>
            </a:r>
            <a:r>
              <a:rPr lang="ru-RU" sz="1800" b="0" i="0" dirty="0">
                <a:solidFill>
                  <a:srgbClr val="1D2125"/>
                </a:solidFill>
                <a:effectLst/>
                <a:latin typeface="Roboto" panose="02000000000000000000" pitchFamily="2" charset="0"/>
              </a:rPr>
              <a:t>?</a:t>
            </a:r>
            <a:endParaRPr lang="uk-UA" sz="1800" b="0" i="0" dirty="0">
              <a:solidFill>
                <a:srgbClr val="1D2125"/>
              </a:solidFill>
              <a:effectLst/>
              <a:latin typeface="Roboto" panose="02000000000000000000" pitchFamily="2" charset="0"/>
            </a:endParaRPr>
          </a:p>
          <a:p>
            <a:pPr indent="0" algn="l">
              <a:buNone/>
            </a:pPr>
            <a:r>
              <a:rPr lang="uk-UA" sz="1800" b="0" i="0" dirty="0">
                <a:solidFill>
                  <a:srgbClr val="1D2125"/>
                </a:solidFill>
                <a:effectLst/>
                <a:latin typeface="Roboto" panose="02000000000000000000" pitchFamily="2" charset="0"/>
              </a:rPr>
              <a:t>2.    Переваги та недоліки кожного із видів контрактів.</a:t>
            </a:r>
          </a:p>
          <a:p>
            <a:pPr indent="0" algn="l">
              <a:buNone/>
            </a:pPr>
            <a:r>
              <a:rPr lang="uk-UA" sz="1800" b="0" i="0" dirty="0">
                <a:solidFill>
                  <a:srgbClr val="1D2125"/>
                </a:solidFill>
                <a:effectLst/>
                <a:latin typeface="Roboto" panose="02000000000000000000" pitchFamily="2" charset="0"/>
              </a:rPr>
              <a:t>3.    Наведіть приклади неконкурентних </a:t>
            </a:r>
            <a:r>
              <a:rPr lang="uk-UA" sz="1800" b="0" i="0" dirty="0" err="1">
                <a:solidFill>
                  <a:srgbClr val="1D2125"/>
                </a:solidFill>
                <a:effectLst/>
                <a:latin typeface="Roboto" panose="02000000000000000000" pitchFamily="2" charset="0"/>
              </a:rPr>
              <a:t>закупівель</a:t>
            </a:r>
            <a:r>
              <a:rPr lang="uk-UA" sz="1800" b="0" i="0" dirty="0">
                <a:solidFill>
                  <a:srgbClr val="1D2125"/>
                </a:solidFill>
                <a:effectLst/>
                <a:latin typeface="Roboto" panose="02000000000000000000" pitchFamily="2" charset="0"/>
              </a:rPr>
              <a:t> в США.</a:t>
            </a:r>
          </a:p>
          <a:p>
            <a:pPr indent="0" algn="l">
              <a:buNone/>
            </a:pPr>
            <a:r>
              <a:rPr lang="uk-UA" sz="1800" b="0" i="0" dirty="0">
                <a:solidFill>
                  <a:srgbClr val="1D2125"/>
                </a:solidFill>
                <a:effectLst/>
                <a:latin typeface="Roboto" panose="02000000000000000000" pitchFamily="2" charset="0"/>
              </a:rPr>
              <a:t>4.    </a:t>
            </a:r>
            <a:r>
              <a:rPr lang="ru-RU" sz="1800" b="0" i="0" dirty="0" err="1">
                <a:solidFill>
                  <a:srgbClr val="1D2125"/>
                </a:solidFill>
                <a:effectLst/>
                <a:latin typeface="Roboto" panose="02000000000000000000" pitchFamily="2" charset="0"/>
              </a:rPr>
              <a:t>Які</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екологічні</a:t>
            </a:r>
            <a:r>
              <a:rPr lang="ru-RU" sz="1800" b="0" i="0" dirty="0">
                <a:solidFill>
                  <a:srgbClr val="1D2125"/>
                </a:solidFill>
                <a:effectLst/>
                <a:latin typeface="Roboto" panose="02000000000000000000" pitchFamily="2" charset="0"/>
              </a:rPr>
              <a:t> та </a:t>
            </a:r>
            <a:r>
              <a:rPr lang="ru-RU" sz="1800" b="0" i="0" dirty="0" err="1">
                <a:solidFill>
                  <a:srgbClr val="1D2125"/>
                </a:solidFill>
                <a:effectLst/>
                <a:latin typeface="Roboto" panose="02000000000000000000" pitchFamily="2" charset="0"/>
              </a:rPr>
              <a:t>соціальні</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аспекти</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враховуються</a:t>
            </a:r>
            <a:r>
              <a:rPr lang="ru-RU" sz="1800" b="0" i="0" dirty="0">
                <a:solidFill>
                  <a:srgbClr val="1D2125"/>
                </a:solidFill>
                <a:effectLst/>
                <a:latin typeface="Roboto" panose="02000000000000000000" pitchFamily="2" charset="0"/>
              </a:rPr>
              <a:t> при </a:t>
            </a:r>
            <a:r>
              <a:rPr lang="ru-RU" sz="1800" b="0" i="0" dirty="0" err="1">
                <a:solidFill>
                  <a:srgbClr val="1D2125"/>
                </a:solidFill>
                <a:effectLst/>
                <a:latin typeface="Roboto" panose="02000000000000000000" pitchFamily="2" charset="0"/>
              </a:rPr>
              <a:t>публічних</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закупівлях</a:t>
            </a:r>
            <a:r>
              <a:rPr lang="ru-RU" sz="1800" b="0" i="0" dirty="0">
                <a:solidFill>
                  <a:srgbClr val="1D2125"/>
                </a:solidFill>
                <a:effectLst/>
                <a:latin typeface="Roboto" panose="02000000000000000000" pitchFamily="2" charset="0"/>
              </a:rPr>
              <a:t> у США?</a:t>
            </a:r>
            <a:endParaRPr lang="uk-UA" sz="1800" b="0" i="0" dirty="0">
              <a:solidFill>
                <a:srgbClr val="1D2125"/>
              </a:solidFill>
              <a:effectLst/>
              <a:latin typeface="Roboto" panose="02000000000000000000" pitchFamily="2" charset="0"/>
            </a:endParaRPr>
          </a:p>
          <a:p>
            <a:pPr indent="0" algn="l">
              <a:buNone/>
            </a:pPr>
            <a:r>
              <a:rPr lang="uk-UA" sz="1800" b="0" i="0" dirty="0">
                <a:solidFill>
                  <a:srgbClr val="1D2125"/>
                </a:solidFill>
                <a:effectLst/>
                <a:latin typeface="Roboto" panose="02000000000000000000" pitchFamily="2" charset="0"/>
              </a:rPr>
              <a:t>5.    </a:t>
            </a:r>
            <a:r>
              <a:rPr lang="ru-RU" sz="1800" b="0" i="0" dirty="0" err="1">
                <a:solidFill>
                  <a:srgbClr val="1D2125"/>
                </a:solidFill>
                <a:effectLst/>
                <a:latin typeface="Roboto" panose="02000000000000000000" pitchFamily="2" charset="0"/>
              </a:rPr>
              <a:t>Які</a:t>
            </a:r>
            <a:r>
              <a:rPr lang="ru-RU" sz="1800" b="0" i="0" dirty="0">
                <a:solidFill>
                  <a:srgbClr val="1D2125"/>
                </a:solidFill>
                <a:effectLst/>
                <a:latin typeface="Roboto" panose="02000000000000000000" pitchFamily="2" charset="0"/>
              </a:rPr>
              <a:t> типи </a:t>
            </a:r>
            <a:r>
              <a:rPr lang="ru-RU" sz="1800" b="0" i="0" dirty="0" err="1">
                <a:solidFill>
                  <a:srgbClr val="1D2125"/>
                </a:solidFill>
                <a:effectLst/>
                <a:latin typeface="Roboto" panose="02000000000000000000" pitchFamily="2" charset="0"/>
              </a:rPr>
              <a:t>контрактів</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використовуються</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найчастіше</a:t>
            </a:r>
            <a:r>
              <a:rPr lang="ru-RU" sz="1800" b="0" i="0" dirty="0">
                <a:solidFill>
                  <a:srgbClr val="1D2125"/>
                </a:solidFill>
                <a:effectLst/>
                <a:latin typeface="Roboto" panose="02000000000000000000" pitchFamily="2" charset="0"/>
              </a:rPr>
              <a:t>, і в </a:t>
            </a:r>
            <a:r>
              <a:rPr lang="ru-RU" sz="1800" b="0" i="0" dirty="0" err="1">
                <a:solidFill>
                  <a:srgbClr val="1D2125"/>
                </a:solidFill>
                <a:effectLst/>
                <a:latin typeface="Roboto" panose="02000000000000000000" pitchFamily="2" charset="0"/>
              </a:rPr>
              <a:t>яких</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випадках</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їх</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застосовують</a:t>
            </a:r>
            <a:r>
              <a:rPr lang="ru-RU" sz="1800" b="0" i="0" dirty="0">
                <a:solidFill>
                  <a:srgbClr val="1D2125"/>
                </a:solidFill>
                <a:effectLst/>
                <a:latin typeface="Roboto" panose="02000000000000000000" pitchFamily="2" charset="0"/>
              </a:rPr>
              <a:t>?</a:t>
            </a:r>
            <a:endParaRPr lang="uk-UA" sz="1800" b="0" i="0" dirty="0">
              <a:solidFill>
                <a:srgbClr val="1D2125"/>
              </a:solidFill>
              <a:effectLst/>
              <a:latin typeface="Roboto" panose="02000000000000000000" pitchFamily="2" charset="0"/>
            </a:endParaRPr>
          </a:p>
          <a:p>
            <a:pPr indent="0" algn="l">
              <a:buNone/>
            </a:pPr>
            <a:r>
              <a:rPr lang="uk-UA" sz="1800" b="0" i="0" dirty="0">
                <a:solidFill>
                  <a:srgbClr val="1D2125"/>
                </a:solidFill>
                <a:effectLst/>
                <a:latin typeface="Roboto" panose="02000000000000000000" pitchFamily="2" charset="0"/>
              </a:rPr>
              <a:t>6.    </a:t>
            </a:r>
            <a:r>
              <a:rPr lang="ru-RU" sz="1800" b="0" i="0" dirty="0">
                <a:solidFill>
                  <a:srgbClr val="1D2125"/>
                </a:solidFill>
                <a:effectLst/>
                <a:latin typeface="Roboto" panose="02000000000000000000" pitchFamily="2" charset="0"/>
              </a:rPr>
              <a:t>Як проводиться </a:t>
            </a:r>
            <a:r>
              <a:rPr lang="ru-RU" sz="1800" b="0" i="0" dirty="0" err="1">
                <a:solidFill>
                  <a:srgbClr val="1D2125"/>
                </a:solidFill>
                <a:effectLst/>
                <a:latin typeface="Roboto" panose="02000000000000000000" pitchFamily="2" charset="0"/>
              </a:rPr>
              <a:t>оцінка</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пропозицій</a:t>
            </a:r>
            <a:r>
              <a:rPr lang="ru-RU" sz="1800" b="0" i="0" dirty="0">
                <a:solidFill>
                  <a:srgbClr val="1D2125"/>
                </a:solidFill>
                <a:effectLst/>
                <a:latin typeface="Roboto" panose="02000000000000000000" pitchFamily="2" charset="0"/>
              </a:rPr>
              <a:t> та </a:t>
            </a:r>
            <a:r>
              <a:rPr lang="ru-RU" sz="1800" b="0" i="0" dirty="0" err="1">
                <a:solidFill>
                  <a:srgbClr val="1D2125"/>
                </a:solidFill>
                <a:effectLst/>
                <a:latin typeface="Roboto" panose="02000000000000000000" pitchFamily="2" charset="0"/>
              </a:rPr>
              <a:t>вибір</a:t>
            </a:r>
            <a:r>
              <a:rPr lang="ru-RU" sz="1800" b="0" i="0" dirty="0">
                <a:solidFill>
                  <a:srgbClr val="1D2125"/>
                </a:solidFill>
                <a:effectLst/>
                <a:latin typeface="Roboto" panose="02000000000000000000" pitchFamily="2" charset="0"/>
              </a:rPr>
              <a:t> </a:t>
            </a:r>
            <a:r>
              <a:rPr lang="ru-RU" sz="1800" b="0" i="0" dirty="0" err="1">
                <a:solidFill>
                  <a:srgbClr val="1D2125"/>
                </a:solidFill>
                <a:effectLst/>
                <a:latin typeface="Roboto" panose="02000000000000000000" pitchFamily="2" charset="0"/>
              </a:rPr>
              <a:t>постачальників</a:t>
            </a:r>
            <a:r>
              <a:rPr lang="ru-RU" sz="1800" b="0" i="0" dirty="0">
                <a:solidFill>
                  <a:srgbClr val="1D2125"/>
                </a:solidFill>
                <a:effectLst/>
                <a:latin typeface="Roboto" panose="02000000000000000000" pitchFamily="2" charset="0"/>
              </a:rPr>
              <a:t>?</a:t>
            </a:r>
            <a:endParaRPr lang="uk-UA" sz="1800" b="0" i="0" dirty="0">
              <a:solidFill>
                <a:srgbClr val="1D2125"/>
              </a:solidFill>
              <a:effectLst/>
              <a:latin typeface="Roboto" panose="02000000000000000000" pitchFamily="2" charset="0"/>
            </a:endParaRPr>
          </a:p>
          <a:p>
            <a:pPr indent="0" algn="l">
              <a:buNone/>
            </a:pPr>
            <a:r>
              <a:rPr lang="uk-UA" sz="1800" b="0" i="0" dirty="0">
                <a:solidFill>
                  <a:srgbClr val="1D2125"/>
                </a:solidFill>
                <a:effectLst/>
                <a:latin typeface="Roboto" panose="02000000000000000000" pitchFamily="2" charset="0"/>
              </a:rPr>
              <a:t>7.    Які вимоги та обмеження існують для іноземних компаній, що бажають брати участь у публічних </a:t>
            </a:r>
            <a:r>
              <a:rPr lang="uk-UA" sz="1800" b="0" i="0" dirty="0" err="1">
                <a:solidFill>
                  <a:srgbClr val="1D2125"/>
                </a:solidFill>
                <a:effectLst/>
                <a:latin typeface="Roboto" panose="02000000000000000000" pitchFamily="2" charset="0"/>
              </a:rPr>
              <a:t>закупівлях</a:t>
            </a:r>
            <a:r>
              <a:rPr lang="uk-UA" sz="1800" b="0" i="0" dirty="0">
                <a:solidFill>
                  <a:srgbClr val="1D2125"/>
                </a:solidFill>
                <a:effectLst/>
                <a:latin typeface="Roboto" panose="02000000000000000000" pitchFamily="2" charset="0"/>
              </a:rPr>
              <a:t> в США?</a:t>
            </a:r>
          </a:p>
          <a:p>
            <a:pPr indent="0" algn="l">
              <a:buNone/>
            </a:pPr>
            <a:r>
              <a:rPr lang="uk-UA" sz="1800" b="0" i="0" dirty="0">
                <a:solidFill>
                  <a:srgbClr val="1D2125"/>
                </a:solidFill>
                <a:effectLst/>
                <a:latin typeface="Roboto" panose="02000000000000000000" pitchFamily="2" charset="0"/>
              </a:rPr>
              <a:t>8.    Як геополітичні чинники можуть впливати на участь іноземних компаній в американських публічних </a:t>
            </a:r>
            <a:r>
              <a:rPr lang="uk-UA" sz="1800" b="0" i="0" dirty="0" err="1">
                <a:solidFill>
                  <a:srgbClr val="1D2125"/>
                </a:solidFill>
                <a:effectLst/>
                <a:latin typeface="Roboto" panose="02000000000000000000" pitchFamily="2" charset="0"/>
              </a:rPr>
              <a:t>закупівлях</a:t>
            </a:r>
            <a:r>
              <a:rPr lang="uk-UA" sz="1800" b="0" i="0" dirty="0">
                <a:solidFill>
                  <a:srgbClr val="1D2125"/>
                </a:solidFill>
                <a:effectLst/>
                <a:latin typeface="Roboto" panose="02000000000000000000" pitchFamily="2" charset="0"/>
              </a:rPr>
              <a:t>?</a:t>
            </a:r>
          </a:p>
          <a:p>
            <a:r>
              <a:rPr lang="uk-UA" dirty="0"/>
              <a:t> </a:t>
            </a:r>
          </a:p>
          <a:p>
            <a:r>
              <a:rPr lang="uk-UA" dirty="0"/>
              <a:t> </a:t>
            </a:r>
          </a:p>
          <a:p>
            <a:pPr marL="342900" lvl="0" indent="-342900" algn="just">
              <a:lnSpc>
                <a:spcPct val="115000"/>
              </a:lnSpc>
              <a:buFont typeface="+mj-lt"/>
              <a:buAutoNum type="arabicPeriod"/>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5643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5BB8AA-C064-81CB-6FA4-57777C4B31ED}"/>
              </a:ext>
            </a:extLst>
          </p:cNvPr>
          <p:cNvSpPr>
            <a:spLocks noGrp="1"/>
          </p:cNvSpPr>
          <p:nvPr>
            <p:ph type="title"/>
          </p:nvPr>
        </p:nvSpPr>
        <p:spPr>
          <a:xfrm>
            <a:off x="1868905" y="964692"/>
            <a:ext cx="8253663" cy="1188720"/>
          </a:xfrm>
        </p:spPr>
        <p:txBody>
          <a:bodyPr>
            <a:noAutofit/>
          </a:bodyPr>
          <a:lstStyle/>
          <a:p>
            <a:r>
              <a:rPr lang="uk-UA" sz="2000" b="1" dirty="0">
                <a:latin typeface="Times New Roman" panose="02020603050405020304" pitchFamily="18" charset="0"/>
                <a:cs typeface="Times New Roman" panose="02020603050405020304" pitchFamily="18" charset="0"/>
              </a:rPr>
              <a:t>Семінар 3. Особливості здійснення процесу публічних </a:t>
            </a:r>
            <a:r>
              <a:rPr lang="uk-UA" sz="2000" b="1" dirty="0" err="1">
                <a:latin typeface="Times New Roman" panose="02020603050405020304" pitchFamily="18" charset="0"/>
                <a:cs typeface="Times New Roman" panose="02020603050405020304" pitchFamily="18" charset="0"/>
              </a:rPr>
              <a:t>закупівель</a:t>
            </a:r>
            <a:r>
              <a:rPr lang="uk-UA" sz="2000" b="1" dirty="0">
                <a:latin typeface="Times New Roman" panose="02020603050405020304" pitchFamily="18" charset="0"/>
                <a:cs typeface="Times New Roman" panose="02020603050405020304" pitchFamily="18" charset="0"/>
              </a:rPr>
              <a:t> в міжнародній комерції в США</a:t>
            </a:r>
            <a:endParaRPr lang="uk-UA"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1083559-7D6C-0B60-1EE1-61F84E11DA07}"/>
              </a:ext>
            </a:extLst>
          </p:cNvPr>
          <p:cNvSpPr txBox="1"/>
          <p:nvPr/>
        </p:nvSpPr>
        <p:spPr>
          <a:xfrm>
            <a:off x="1559169" y="2753987"/>
            <a:ext cx="9073662" cy="3139321"/>
          </a:xfrm>
          <a:prstGeom prst="rect">
            <a:avLst/>
          </a:prstGeom>
          <a:noFill/>
        </p:spPr>
        <p:txBody>
          <a:bodyPr wrap="square">
            <a:spAutoFit/>
          </a:bodyPr>
          <a:lstStyle/>
          <a:p>
            <a:pPr lvl="0"/>
            <a:r>
              <a:rPr lang="en-US" dirty="0">
                <a:latin typeface="Times New Roman" panose="02020603050405020304" pitchFamily="18" charset="0"/>
                <a:cs typeface="Times New Roman" panose="02020603050405020304" pitchFamily="18" charset="0"/>
              </a:rPr>
              <a:t>9</a:t>
            </a:r>
            <a:r>
              <a:rPr lang="uk-UA"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Основні</a:t>
            </a:r>
            <a:r>
              <a:rPr lang="ru-RU" dirty="0">
                <a:latin typeface="Times New Roman" panose="02020603050405020304" pitchFamily="18" charset="0"/>
                <a:cs typeface="Times New Roman" panose="02020603050405020304" pitchFamily="18" charset="0"/>
              </a:rPr>
              <a:t> правила та </a:t>
            </a:r>
            <a:r>
              <a:rPr lang="ru-RU" dirty="0" err="1">
                <a:latin typeface="Times New Roman" panose="02020603050405020304" pitchFamily="18" charset="0"/>
                <a:cs typeface="Times New Roman" panose="02020603050405020304" pitchFamily="18" charset="0"/>
              </a:rPr>
              <a:t>процедури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регулюють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публічні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закупівлі</a:t>
            </a:r>
            <a:r>
              <a:rPr lang="ru-RU" dirty="0">
                <a:latin typeface="Times New Roman" panose="02020603050405020304" pitchFamily="18" charset="0"/>
                <a:cs typeface="Times New Roman" panose="02020603050405020304" pitchFamily="18" charset="0"/>
              </a:rPr>
              <a:t> в США.</a:t>
            </a:r>
          </a:p>
          <a:p>
            <a:pPr lvl="0"/>
            <a:r>
              <a:rPr lang="ru-RU" dirty="0">
                <a:latin typeface="Times New Roman" panose="02020603050405020304" pitchFamily="18" charset="0"/>
                <a:cs typeface="Times New Roman" panose="02020603050405020304" pitchFamily="18" charset="0"/>
              </a:rPr>
              <a:t>10. </a:t>
            </a:r>
            <a:r>
              <a:rPr lang="ru-RU" dirty="0" err="1">
                <a:latin typeface="Times New Roman" panose="02020603050405020304" pitchFamily="18" charset="0"/>
                <a:cs typeface="Times New Roman" panose="02020603050405020304" pitchFamily="18" charset="0"/>
              </a:rPr>
              <a:t>Інструменти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механізми</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забезпечення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рівних</a:t>
            </a:r>
            <a:r>
              <a:rPr lang="ru-RU" dirty="0">
                <a:latin typeface="Times New Roman" panose="02020603050405020304" pitchFamily="18" charset="0"/>
                <a:cs typeface="Times New Roman" panose="02020603050405020304" pitchFamily="18" charset="0"/>
              </a:rPr>
              <a:t> умов для </a:t>
            </a:r>
            <a:r>
              <a:rPr lang="ru-RU" dirty="0" err="1">
                <a:latin typeface="Times New Roman" panose="02020603050405020304" pitchFamily="18" charset="0"/>
                <a:cs typeface="Times New Roman" panose="02020603050405020304" pitchFamily="18" charset="0"/>
              </a:rPr>
              <a:t>іноземних</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внутрішніх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учасників</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міжнародних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публічних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закупівлях</a:t>
            </a:r>
            <a:r>
              <a:rPr lang="ru-RU" dirty="0">
                <a:latin typeface="Times New Roman" panose="02020603050405020304" pitchFamily="18" charset="0"/>
                <a:cs typeface="Times New Roman" panose="02020603050405020304" pitchFamily="18" charset="0"/>
              </a:rPr>
              <a:t> США.</a:t>
            </a:r>
          </a:p>
          <a:p>
            <a:pPr lvl="0"/>
            <a:r>
              <a:rPr lang="ru-RU" dirty="0">
                <a:latin typeface="Times New Roman" panose="02020603050405020304" pitchFamily="18" charset="0"/>
                <a:cs typeface="Times New Roman" panose="02020603050405020304" pitchFamily="18" charset="0"/>
              </a:rPr>
              <a:t>11. </a:t>
            </a:r>
            <a:r>
              <a:rPr lang="ru-RU" dirty="0" err="1">
                <a:latin typeface="Times New Roman" panose="02020603050405020304" pitchFamily="18" charset="0"/>
                <a:cs typeface="Times New Roman" panose="02020603050405020304" pitchFamily="18" charset="0"/>
              </a:rPr>
              <a:t>Основні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критерії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використовуються</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розгляді</a:t>
            </a:r>
            <a:r>
              <a:rPr lang="ru-RU" dirty="0">
                <a:latin typeface="Times New Roman" panose="02020603050405020304" pitchFamily="18" charset="0"/>
                <a:cs typeface="Times New Roman" panose="02020603050405020304" pitchFamily="18" charset="0"/>
              </a:rPr>
              <a:t> заявок на участь в </a:t>
            </a:r>
            <a:r>
              <a:rPr lang="ru-RU" dirty="0" err="1">
                <a:latin typeface="Times New Roman" panose="02020603050405020304" pitchFamily="18" charset="0"/>
                <a:cs typeface="Times New Roman" panose="02020603050405020304" pitchFamily="18" charset="0"/>
              </a:rPr>
              <a:t>міжнародних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публічних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закупівлях</a:t>
            </a:r>
            <a:r>
              <a:rPr lang="ru-RU" dirty="0">
                <a:latin typeface="Times New Roman" panose="02020603050405020304" pitchFamily="18" charset="0"/>
                <a:cs typeface="Times New Roman" panose="02020603050405020304" pitchFamily="18" charset="0"/>
              </a:rPr>
              <a:t> в США</a:t>
            </a:r>
          </a:p>
          <a:p>
            <a:pPr lvl="0"/>
            <a:r>
              <a:rPr lang="ru-RU" dirty="0">
                <a:latin typeface="Times New Roman" panose="02020603050405020304" pitchFamily="18" charset="0"/>
                <a:cs typeface="Times New Roman" panose="02020603050405020304" pitchFamily="18" charset="0"/>
              </a:rPr>
              <a:t>12. </a:t>
            </a:r>
            <a:r>
              <a:rPr lang="ru-RU" dirty="0" err="1">
                <a:latin typeface="Times New Roman" panose="02020603050405020304" pitchFamily="18" charset="0"/>
                <a:cs typeface="Times New Roman" panose="02020603050405020304" pitchFamily="18" charset="0"/>
              </a:rPr>
              <a:t>Основні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вимоги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щодо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етики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дотримання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антикорупційних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стандартів</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міжнародних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публічних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закупівлях</a:t>
            </a:r>
            <a:r>
              <a:rPr lang="ru-RU" dirty="0">
                <a:latin typeface="Times New Roman" panose="02020603050405020304" pitchFamily="18" charset="0"/>
                <a:cs typeface="Times New Roman" panose="02020603050405020304" pitchFamily="18" charset="0"/>
              </a:rPr>
              <a:t> США.</a:t>
            </a:r>
          </a:p>
          <a:p>
            <a:pPr lvl="0"/>
            <a:r>
              <a:rPr lang="ru-RU" dirty="0">
                <a:latin typeface="Times New Roman" panose="02020603050405020304" pitchFamily="18" charset="0"/>
                <a:cs typeface="Times New Roman" panose="02020603050405020304" pitchFamily="18" charset="0"/>
              </a:rPr>
              <a:t>13. </a:t>
            </a:r>
            <a:r>
              <a:rPr lang="ru-RU" dirty="0" err="1">
                <a:latin typeface="Times New Roman" panose="02020603050405020304" pitchFamily="18" charset="0"/>
                <a:cs typeface="Times New Roman" panose="02020603050405020304" pitchFamily="18" charset="0"/>
              </a:rPr>
              <a:t>Механізми</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врегулювання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скарг</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спорів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пов'язаних</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публічними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закупівлями</a:t>
            </a:r>
            <a:r>
              <a:rPr lang="ru-RU" dirty="0">
                <a:latin typeface="Times New Roman" panose="02020603050405020304" pitchFamily="18" charset="0"/>
                <a:cs typeface="Times New Roman" panose="02020603050405020304" pitchFamily="18" charset="0"/>
              </a:rPr>
              <a:t> в США.</a:t>
            </a:r>
          </a:p>
          <a:p>
            <a:pPr lvl="0"/>
            <a:r>
              <a:rPr lang="ru-RU" dirty="0">
                <a:latin typeface="Times New Roman" panose="02020603050405020304" pitchFamily="18" charset="0"/>
                <a:cs typeface="Times New Roman" panose="02020603050405020304" pitchFamily="18" charset="0"/>
              </a:rPr>
              <a:t>14. </a:t>
            </a:r>
            <a:r>
              <a:rPr lang="ru-RU" dirty="0" err="1">
                <a:latin typeface="Times New Roman" panose="02020603050405020304" pitchFamily="18" charset="0"/>
                <a:cs typeface="Times New Roman" panose="02020603050405020304" pitchFamily="18" charset="0"/>
              </a:rPr>
              <a:t>Виклики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проблеми</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якими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стикаються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владні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учасники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публічних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закупівель</a:t>
            </a:r>
            <a:r>
              <a:rPr lang="ru-RU" dirty="0">
                <a:latin typeface="Times New Roman" panose="02020603050405020304" pitchFamily="18" charset="0"/>
                <a:cs typeface="Times New Roman" panose="02020603050405020304" pitchFamily="18" charset="0"/>
              </a:rPr>
              <a:t> в США.</a:t>
            </a:r>
          </a:p>
        </p:txBody>
      </p:sp>
    </p:spTree>
    <p:extLst>
      <p:ext uri="{BB962C8B-B14F-4D97-AF65-F5344CB8AC3E}">
        <p14:creationId xmlns:p14="http://schemas.microsoft.com/office/powerpoint/2010/main" val="1658134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B5C832-B3B8-94F7-88D2-3C5026C518CA}"/>
              </a:ext>
            </a:extLst>
          </p:cNvPr>
          <p:cNvSpPr>
            <a:spLocks noGrp="1"/>
          </p:cNvSpPr>
          <p:nvPr>
            <p:ph type="title"/>
          </p:nvPr>
        </p:nvSpPr>
        <p:spPr>
          <a:xfrm>
            <a:off x="2231135" y="619459"/>
            <a:ext cx="7729728" cy="1188720"/>
          </a:xfrm>
        </p:spPr>
        <p:txBody>
          <a:bodyPr/>
          <a:lstStyle/>
          <a:p>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1. Аналіз ринку публічних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p>
        </p:txBody>
      </p:sp>
      <p:sp>
        <p:nvSpPr>
          <p:cNvPr id="5" name="TextBox 4">
            <a:extLst>
              <a:ext uri="{FF2B5EF4-FFF2-40B4-BE49-F238E27FC236}">
                <a16:creationId xmlns:a16="http://schemas.microsoft.com/office/drawing/2014/main" id="{522DBB3B-838B-36E0-60D6-394B6974DEFB}"/>
              </a:ext>
            </a:extLst>
          </p:cNvPr>
          <p:cNvSpPr txBox="1"/>
          <p:nvPr/>
        </p:nvSpPr>
        <p:spPr>
          <a:xfrm>
            <a:off x="464975" y="2394187"/>
            <a:ext cx="11262049" cy="3672929"/>
          </a:xfrm>
          <a:prstGeom prst="rect">
            <a:avLst/>
          </a:prstGeom>
          <a:noFill/>
        </p:spPr>
        <p:txBody>
          <a:bodyPr wrap="square">
            <a:spAutoFit/>
          </a:bodyPr>
          <a:lstStyle/>
          <a:p>
            <a:pPr indent="431800" algn="just">
              <a:lnSpc>
                <a:spcPct val="115000"/>
              </a:lnSpc>
              <a:spcAft>
                <a:spcPts val="800"/>
              </a:spcAf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Закупівлі федеральним урядом здійснюються через Адміністрацію служб загального призначення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General Services Administration</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Після підключення бізнесу через це агентство процес продажу меншим організаціям, таким як державні та місцеві урядові установи, стає набагато легшим. Закупівлі можуть здійснюватися для будь-якого рівня чи установи уряду, що є однією з причин, чому це така велика галузь, яка оцінюється в 7 трильйонів доларів США, що становить 10-15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річного </a:t>
            </a:r>
            <a:r>
              <a:rPr lang="uk-UA" sz="2000" dirty="0">
                <a:latin typeface="Times New Roman" panose="02020603050405020304" pitchFamily="18" charset="0"/>
                <a:ea typeface="Calibri" panose="020F0502020204030204" pitchFamily="34" charset="0"/>
                <a:cs typeface="Times New Roman" panose="02020603050405020304" pitchFamily="18" charset="0"/>
              </a:rPr>
              <a:t>ВВП </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США.</a:t>
            </a:r>
          </a:p>
          <a:p>
            <a:pPr indent="431800" algn="just">
              <a:lnSpc>
                <a:spcPct val="115000"/>
              </a:lnSpc>
              <a:spcAft>
                <a:spcPts val="800"/>
              </a:spcAft>
            </a:pP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Такі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значні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обсяги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держзакупівель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роблять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завдання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ефективності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первинним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Унаслідок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особливостеи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історичного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розвитку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далі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інші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розвинуті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країни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просунулися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організаціі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держзакупівель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ґрунтується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виключно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ринкових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принципах.</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0221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CBBD8E-D747-4795-6FEE-A5FE58366844}"/>
              </a:ext>
            </a:extLst>
          </p:cNvPr>
          <p:cNvSpPr txBox="1"/>
          <p:nvPr/>
        </p:nvSpPr>
        <p:spPr>
          <a:xfrm>
            <a:off x="604934" y="267352"/>
            <a:ext cx="10982131" cy="1839606"/>
          </a:xfrm>
          <a:prstGeom prst="rect">
            <a:avLst/>
          </a:prstGeom>
          <a:noFill/>
        </p:spPr>
        <p:txBody>
          <a:bodyPr wrap="square">
            <a:spAutoFit/>
          </a:bodyPr>
          <a:lstStyle/>
          <a:p>
            <a:pPr indent="431800" algn="just">
              <a:lnSpc>
                <a:spcPct val="115000"/>
              </a:lnSpc>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відміну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країн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Європи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досить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сильним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державним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сектором 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виробничіи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сфері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передусім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оборонних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галузях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промисловии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потенціал</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включаючи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виробництво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озброєнь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завжди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перебуває</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в основному в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приватних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руках.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Зусилля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органів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загальнонаціональних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потреб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спрямовувалися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пошук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методів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здатних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якнайкраще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врахувати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громадські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інтереси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повному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дотриманні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законних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прав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власників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2A42E50-F287-692E-C55C-295D364BC811}"/>
              </a:ext>
            </a:extLst>
          </p:cNvPr>
          <p:cNvSpPr txBox="1"/>
          <p:nvPr/>
        </p:nvSpPr>
        <p:spPr>
          <a:xfrm>
            <a:off x="716696" y="2588221"/>
            <a:ext cx="10758606" cy="3255378"/>
          </a:xfrm>
          <a:prstGeom prst="rect">
            <a:avLst/>
          </a:prstGeom>
          <a:noFill/>
        </p:spPr>
        <p:txBody>
          <a:bodyPr wrap="square">
            <a:spAutoFit/>
          </a:bodyPr>
          <a:lstStyle/>
          <a:p>
            <a:pPr indent="431800" algn="just">
              <a:lnSpc>
                <a:spcPct val="115000"/>
              </a:lnSpc>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Станом на 2026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рік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характеризуються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значним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масштабом та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високою</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роллю</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оборонного сектору. У 2025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році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федеральний</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уряд США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уклав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приблизно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на 793 млрд дол. США.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62%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цього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обсягу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припало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оборонні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відомства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приблизно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491 млрд дол.), а 38% —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цивільні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відомства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приблизно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301 млрд дол.). 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структурі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оборонних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253 млрд дол. становили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товари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та 238 млрд дол. —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тоді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як 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цивільному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секторі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переважали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(249 млрд дол.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проти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52 млрд дол.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товари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Загальний</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рівень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конкурентності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становив 66%; для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цивільних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відомств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 89%, для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оборонних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52%.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Малі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отримали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майже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28%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prime-контрактів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становило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179 млрд дол. США.</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3978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A61A1854-59D2-957F-5021-07F1FBEEF6FE}"/>
              </a:ext>
            </a:extLst>
          </p:cNvPr>
          <p:cNvPicPr>
            <a:picLocks noChangeAspect="1"/>
          </p:cNvPicPr>
          <p:nvPr/>
        </p:nvPicPr>
        <p:blipFill>
          <a:blip r:embed="rId2"/>
          <a:srcRect l="1071" t="29826" r="-1071" b="-1"/>
          <a:stretch>
            <a:fillRect/>
          </a:stretch>
        </p:blipFill>
        <p:spPr>
          <a:xfrm>
            <a:off x="150746" y="-494688"/>
            <a:ext cx="12191980" cy="5454246"/>
          </a:xfrm>
          <a:prstGeom prst="rect">
            <a:avLst/>
          </a:prstGeom>
        </p:spPr>
      </p:pic>
      <p:sp>
        <p:nvSpPr>
          <p:cNvPr id="5" name="TextBox 4">
            <a:extLst>
              <a:ext uri="{FF2B5EF4-FFF2-40B4-BE49-F238E27FC236}">
                <a16:creationId xmlns:a16="http://schemas.microsoft.com/office/drawing/2014/main" id="{345D08E7-4C76-0F1D-160A-421BC048CDAD}"/>
              </a:ext>
            </a:extLst>
          </p:cNvPr>
          <p:cNvSpPr txBox="1"/>
          <p:nvPr/>
        </p:nvSpPr>
        <p:spPr>
          <a:xfrm>
            <a:off x="1600200" y="4699052"/>
            <a:ext cx="8991600" cy="1645759"/>
          </a:xfrm>
          <a:prstGeom prst="rect">
            <a:avLst/>
          </a:prstGeom>
        </p:spPr>
        <p:txBody>
          <a:bodyPr vert="horz" lIns="274320" tIns="182880" rIns="274320" bIns="182880" rtlCol="0" anchor="ctr" anchorCtr="1">
            <a:normAutofit/>
          </a:bodyPr>
          <a:lstStyle/>
          <a:p>
            <a:pPr indent="431800" algn="ctr" defTabSz="914400">
              <a:lnSpc>
                <a:spcPct val="90000"/>
              </a:lnSpc>
              <a:spcBef>
                <a:spcPct val="0"/>
              </a:spcBef>
              <a:spcAft>
                <a:spcPts val="800"/>
              </a:spcAft>
            </a:pPr>
            <a:r>
              <a:rPr lang="en-US" sz="3800" cap="all" spc="200" dirty="0" err="1">
                <a:solidFill>
                  <a:srgbClr val="262626"/>
                </a:solidFill>
                <a:effectLst/>
                <a:latin typeface="+mj-lt"/>
                <a:ea typeface="+mj-ea"/>
                <a:cs typeface="+mj-cs"/>
              </a:rPr>
              <a:t>За</a:t>
            </a:r>
            <a:r>
              <a:rPr lang="en-US" sz="3800" cap="all" spc="200" dirty="0">
                <a:solidFill>
                  <a:srgbClr val="262626"/>
                </a:solidFill>
                <a:effectLst/>
                <a:latin typeface="+mj-lt"/>
                <a:ea typeface="+mj-ea"/>
                <a:cs typeface="+mj-cs"/>
              </a:rPr>
              <a:t> </a:t>
            </a:r>
            <a:r>
              <a:rPr lang="en-US" sz="3800" cap="all" spc="200" dirty="0" err="1">
                <a:solidFill>
                  <a:srgbClr val="262626"/>
                </a:solidFill>
                <a:effectLst/>
                <a:latin typeface="+mj-lt"/>
                <a:ea typeface="+mj-ea"/>
                <a:cs typeface="+mj-cs"/>
              </a:rPr>
              <a:t>витратами</a:t>
            </a:r>
            <a:r>
              <a:rPr lang="en-US" sz="3800" cap="all" spc="200" dirty="0">
                <a:solidFill>
                  <a:srgbClr val="262626"/>
                </a:solidFill>
                <a:effectLst/>
                <a:latin typeface="+mj-lt"/>
                <a:ea typeface="+mj-ea"/>
                <a:cs typeface="+mj-cs"/>
              </a:rPr>
              <a:t> з </a:t>
            </a:r>
            <a:r>
              <a:rPr lang="en-US" sz="3800" cap="all" spc="200" dirty="0" err="1">
                <a:solidFill>
                  <a:srgbClr val="262626"/>
                </a:solidFill>
                <a:effectLst/>
                <a:latin typeface="+mj-lt"/>
                <a:ea typeface="+mj-ea"/>
                <a:cs typeface="+mj-cs"/>
              </a:rPr>
              <a:t>бюджету</a:t>
            </a:r>
            <a:endParaRPr lang="en-US" sz="3800" cap="all" spc="200" dirty="0">
              <a:solidFill>
                <a:srgbClr val="262626"/>
              </a:solidFill>
              <a:effectLst/>
              <a:latin typeface="+mj-lt"/>
              <a:ea typeface="+mj-ea"/>
              <a:cs typeface="+mj-cs"/>
            </a:endParaRPr>
          </a:p>
        </p:txBody>
      </p:sp>
      <p:sp>
        <p:nvSpPr>
          <p:cNvPr id="4" name="TextBox 3">
            <a:extLst>
              <a:ext uri="{FF2B5EF4-FFF2-40B4-BE49-F238E27FC236}">
                <a16:creationId xmlns:a16="http://schemas.microsoft.com/office/drawing/2014/main" id="{6F58725B-A50E-700B-6F12-0FFAE4D90E32}"/>
              </a:ext>
            </a:extLst>
          </p:cNvPr>
          <p:cNvSpPr txBox="1"/>
          <p:nvPr/>
        </p:nvSpPr>
        <p:spPr>
          <a:xfrm>
            <a:off x="2695194" y="6344811"/>
            <a:ext cx="6801612" cy="513189"/>
          </a:xfrm>
          <a:prstGeom prst="rect">
            <a:avLst/>
          </a:prstGeom>
        </p:spPr>
        <p:txBody>
          <a:bodyPr vert="horz" lIns="91440" tIns="45720" rIns="91440" bIns="45720" rtlCol="0">
            <a:normAutofit/>
          </a:bodyPr>
          <a:lstStyle/>
          <a:p>
            <a:pPr algn="ctr" defTabSz="914400">
              <a:lnSpc>
                <a:spcPct val="90000"/>
              </a:lnSpc>
              <a:spcBef>
                <a:spcPts val="1000"/>
              </a:spcBef>
              <a:spcAft>
                <a:spcPts val="800"/>
              </a:spcAft>
              <a:buClr>
                <a:schemeClr val="accent2"/>
              </a:buClr>
            </a:pPr>
            <a:r>
              <a:rPr lang="en-US" sz="1400" dirty="0" err="1">
                <a:solidFill>
                  <a:schemeClr val="tx1">
                    <a:lumMod val="75000"/>
                    <a:lumOff val="25000"/>
                  </a:schemeClr>
                </a:solidFill>
                <a:effectLst/>
              </a:rPr>
              <a:t>Статистична</a:t>
            </a:r>
            <a:r>
              <a:rPr lang="en-US" sz="1400" dirty="0">
                <a:solidFill>
                  <a:schemeClr val="tx1">
                    <a:lumMod val="75000"/>
                    <a:lumOff val="25000"/>
                  </a:schemeClr>
                </a:solidFill>
                <a:effectLst/>
              </a:rPr>
              <a:t> </a:t>
            </a:r>
            <a:r>
              <a:rPr lang="en-US" sz="1400" dirty="0" err="1">
                <a:solidFill>
                  <a:schemeClr val="tx1">
                    <a:lumMod val="75000"/>
                    <a:lumOff val="25000"/>
                  </a:schemeClr>
                </a:solidFill>
                <a:effectLst/>
              </a:rPr>
              <a:t>інформація</a:t>
            </a:r>
            <a:r>
              <a:rPr lang="en-US" sz="1400" dirty="0">
                <a:solidFill>
                  <a:schemeClr val="tx1">
                    <a:lumMod val="75000"/>
                    <a:lumOff val="25000"/>
                  </a:schemeClr>
                </a:solidFill>
                <a:effectLst/>
              </a:rPr>
              <a:t> -  </a:t>
            </a:r>
            <a:r>
              <a:rPr lang="en-US" sz="1400" u="sng" dirty="0">
                <a:solidFill>
                  <a:schemeClr val="tx1">
                    <a:lumMod val="75000"/>
                    <a:lumOff val="25000"/>
                  </a:schemeClr>
                </a:solidFill>
                <a:effectLst/>
                <a:hlinkClick r:id="rId3"/>
              </a:rPr>
              <a:t>https://www.usaspending.gov/explorer/budget_function</a:t>
            </a:r>
            <a:r>
              <a:rPr lang="en-US" sz="1400" dirty="0">
                <a:solidFill>
                  <a:schemeClr val="tx1">
                    <a:lumMod val="75000"/>
                    <a:lumOff val="25000"/>
                  </a:schemeClr>
                </a:solidFill>
                <a:effectLst/>
              </a:rPr>
              <a:t> </a:t>
            </a:r>
          </a:p>
        </p:txBody>
      </p:sp>
    </p:spTree>
    <p:extLst>
      <p:ext uri="{BB962C8B-B14F-4D97-AF65-F5344CB8AC3E}">
        <p14:creationId xmlns:p14="http://schemas.microsoft.com/office/powerpoint/2010/main" val="213611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423361F-7CD3-8EA8-B2BD-F0DB7527DFF9}"/>
              </a:ext>
            </a:extLst>
          </p:cNvPr>
          <p:cNvPicPr>
            <a:picLocks noChangeAspect="1"/>
          </p:cNvPicPr>
          <p:nvPr/>
        </p:nvPicPr>
        <p:blipFill>
          <a:blip r:embed="rId2"/>
          <a:srcRect b="18478"/>
          <a:stretch>
            <a:fillRect/>
          </a:stretch>
        </p:blipFill>
        <p:spPr>
          <a:xfrm>
            <a:off x="20" y="10"/>
            <a:ext cx="12191980" cy="6857990"/>
          </a:xfrm>
          <a:prstGeom prst="rect">
            <a:avLst/>
          </a:prstGeom>
        </p:spPr>
      </p:pic>
    </p:spTree>
    <p:extLst>
      <p:ext uri="{BB962C8B-B14F-4D97-AF65-F5344CB8AC3E}">
        <p14:creationId xmlns:p14="http://schemas.microsoft.com/office/powerpoint/2010/main" val="92836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2DD13032-84B2-515B-6786-47064C1D2C0A}"/>
              </a:ext>
            </a:extLst>
          </p:cNvPr>
          <p:cNvPicPr>
            <a:picLocks noChangeAspect="1"/>
          </p:cNvPicPr>
          <p:nvPr/>
        </p:nvPicPr>
        <p:blipFill>
          <a:blip r:embed="rId2"/>
          <a:srcRect t="29396" b="-476"/>
          <a:stretch>
            <a:fillRect/>
          </a:stretch>
        </p:blipFill>
        <p:spPr>
          <a:xfrm>
            <a:off x="20" y="788325"/>
            <a:ext cx="12191980" cy="3748036"/>
          </a:xfrm>
          <a:prstGeom prst="rect">
            <a:avLst/>
          </a:prstGeom>
        </p:spPr>
      </p:pic>
      <p:sp>
        <p:nvSpPr>
          <p:cNvPr id="5" name="TextBox 4">
            <a:extLst>
              <a:ext uri="{FF2B5EF4-FFF2-40B4-BE49-F238E27FC236}">
                <a16:creationId xmlns:a16="http://schemas.microsoft.com/office/drawing/2014/main" id="{83F8C13D-7400-D18E-8486-186156AF0816}"/>
              </a:ext>
            </a:extLst>
          </p:cNvPr>
          <p:cNvSpPr txBox="1"/>
          <p:nvPr/>
        </p:nvSpPr>
        <p:spPr>
          <a:xfrm>
            <a:off x="1600200" y="4195657"/>
            <a:ext cx="8991600" cy="1645759"/>
          </a:xfrm>
          <a:prstGeom prst="rect">
            <a:avLst/>
          </a:prstGeom>
        </p:spPr>
        <p:txBody>
          <a:bodyPr vert="horz" lIns="274320" tIns="182880" rIns="274320" bIns="182880" rtlCol="0" anchor="ctr" anchorCtr="1">
            <a:normAutofit/>
          </a:bodyPr>
          <a:lstStyle/>
          <a:p>
            <a:pPr indent="431800" algn="ctr" defTabSz="914400">
              <a:lnSpc>
                <a:spcPct val="90000"/>
              </a:lnSpc>
              <a:spcBef>
                <a:spcPct val="0"/>
              </a:spcBef>
              <a:spcAft>
                <a:spcPts val="800"/>
              </a:spcAft>
            </a:pPr>
            <a:r>
              <a:rPr lang="en-US" sz="3800" cap="all" spc="200" dirty="0" err="1">
                <a:solidFill>
                  <a:srgbClr val="262626"/>
                </a:solidFill>
                <a:effectLst/>
                <a:latin typeface="+mj-lt"/>
                <a:ea typeface="+mj-ea"/>
                <a:cs typeface="+mj-cs"/>
              </a:rPr>
              <a:t>За</a:t>
            </a:r>
            <a:r>
              <a:rPr lang="en-US" sz="3800" cap="all" spc="200" dirty="0">
                <a:solidFill>
                  <a:srgbClr val="262626"/>
                </a:solidFill>
                <a:effectLst/>
                <a:latin typeface="+mj-lt"/>
                <a:ea typeface="+mj-ea"/>
                <a:cs typeface="+mj-cs"/>
              </a:rPr>
              <a:t> </a:t>
            </a:r>
            <a:r>
              <a:rPr lang="en-US" sz="3800" cap="all" spc="200" dirty="0" err="1">
                <a:solidFill>
                  <a:srgbClr val="262626"/>
                </a:solidFill>
                <a:effectLst/>
                <a:latin typeface="+mj-lt"/>
                <a:ea typeface="+mj-ea"/>
                <a:cs typeface="+mj-cs"/>
              </a:rPr>
              <a:t>установами</a:t>
            </a:r>
            <a:r>
              <a:rPr lang="en-US" sz="3800" cap="all" spc="200" dirty="0">
                <a:solidFill>
                  <a:srgbClr val="262626"/>
                </a:solidFill>
                <a:effectLst/>
                <a:latin typeface="+mj-lt"/>
                <a:ea typeface="+mj-ea"/>
                <a:cs typeface="+mj-cs"/>
              </a:rPr>
              <a:t> </a:t>
            </a:r>
          </a:p>
        </p:txBody>
      </p:sp>
    </p:spTree>
    <p:extLst>
      <p:ext uri="{BB962C8B-B14F-4D97-AF65-F5344CB8AC3E}">
        <p14:creationId xmlns:p14="http://schemas.microsoft.com/office/powerpoint/2010/main" val="266858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EC68AF0A-D6AC-44E0-90FC-DAE12BB4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920" y="804334"/>
            <a:ext cx="10550161" cy="510226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691CB35-CBDC-44BB-880D-00A544D5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968883"/>
            <a:ext cx="10222992" cy="4773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a16="http://schemas.microsoft.com/office/drawing/2014/main" id="{5E039CEA-25A0-51B2-4D93-2268B1B562B4}"/>
              </a:ext>
            </a:extLst>
          </p:cNvPr>
          <p:cNvPicPr>
            <a:picLocks noChangeAspect="1"/>
          </p:cNvPicPr>
          <p:nvPr/>
        </p:nvPicPr>
        <p:blipFill>
          <a:blip r:embed="rId2"/>
          <a:srcRect l="14505" r="867" b="1"/>
          <a:stretch>
            <a:fillRect/>
          </a:stretch>
        </p:blipFill>
        <p:spPr>
          <a:xfrm>
            <a:off x="1304544" y="1288923"/>
            <a:ext cx="9582912" cy="4133088"/>
          </a:xfrm>
          <a:prstGeom prst="rect">
            <a:avLst/>
          </a:prstGeom>
        </p:spPr>
      </p:pic>
    </p:spTree>
    <p:extLst>
      <p:ext uri="{BB962C8B-B14F-4D97-AF65-F5344CB8AC3E}">
        <p14:creationId xmlns:p14="http://schemas.microsoft.com/office/powerpoint/2010/main" val="331808653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030C76-6833-0440-00B3-33F6866DB46F}"/>
              </a:ext>
            </a:extLst>
          </p:cNvPr>
          <p:cNvSpPr>
            <a:spLocks noGrp="1"/>
          </p:cNvSpPr>
          <p:nvPr>
            <p:ph type="title"/>
          </p:nvPr>
        </p:nvSpPr>
        <p:spPr/>
        <p:txBody>
          <a:bodyPr>
            <a:normAutofit/>
          </a:bodyPr>
          <a:lstStyle/>
          <a:p>
            <a:r>
              <a:rPr lang="uk-UA" sz="1600" b="1" dirty="0">
                <a:latin typeface="Times New Roman" panose="02020603050405020304" pitchFamily="18" charset="0"/>
                <a:cs typeface="Times New Roman" panose="02020603050405020304" pitchFamily="18" charset="0"/>
              </a:rPr>
              <a:t>2. </a:t>
            </a:r>
            <a:r>
              <a:rPr lang="uk-UA" sz="1600" b="1" dirty="0">
                <a:effectLst/>
                <a:latin typeface="Times New Roman" panose="02020603050405020304" pitchFamily="18" charset="0"/>
                <a:ea typeface="Calibri" panose="020F0502020204030204" pitchFamily="34" charset="0"/>
                <a:cs typeface="Times New Roman" panose="02020603050405020304" pitchFamily="18" charset="0"/>
              </a:rPr>
              <a:t>Нормативно-правове регулювання публічних </a:t>
            </a:r>
            <a:r>
              <a:rPr lang="uk-UA" sz="16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600" b="1" dirty="0">
                <a:effectLst/>
                <a:latin typeface="Times New Roman" panose="02020603050405020304" pitchFamily="18" charset="0"/>
                <a:ea typeface="Calibri" panose="020F0502020204030204" pitchFamily="34" charset="0"/>
                <a:cs typeface="Times New Roman" panose="02020603050405020304" pitchFamily="18" charset="0"/>
              </a:rPr>
              <a:t> в США</a:t>
            </a:r>
            <a:br>
              <a:rPr lang="uk-UA" sz="1600" b="1" dirty="0">
                <a:effectLst/>
                <a:latin typeface="Calibri" panose="020F0502020204030204" pitchFamily="34" charset="0"/>
                <a:ea typeface="Calibri" panose="020F0502020204030204" pitchFamily="34" charset="0"/>
                <a:cs typeface="Times New Roman" panose="02020603050405020304" pitchFamily="18" charset="0"/>
              </a:rPr>
            </a:br>
            <a:endParaRPr lang="uk-UA" sz="1600" b="1" dirty="0"/>
          </a:p>
        </p:txBody>
      </p:sp>
      <p:sp>
        <p:nvSpPr>
          <p:cNvPr id="5" name="TextBox 4">
            <a:extLst>
              <a:ext uri="{FF2B5EF4-FFF2-40B4-BE49-F238E27FC236}">
                <a16:creationId xmlns:a16="http://schemas.microsoft.com/office/drawing/2014/main" id="{1E54F8D5-AA4A-F252-4F02-B4199256DFBF}"/>
              </a:ext>
            </a:extLst>
          </p:cNvPr>
          <p:cNvSpPr txBox="1"/>
          <p:nvPr/>
        </p:nvSpPr>
        <p:spPr>
          <a:xfrm>
            <a:off x="604934" y="2330835"/>
            <a:ext cx="10982131" cy="3678764"/>
          </a:xfrm>
          <a:prstGeom prst="rect">
            <a:avLst/>
          </a:prstGeom>
          <a:noFill/>
        </p:spPr>
        <p:txBody>
          <a:bodyPr wrap="square">
            <a:spAutoFit/>
          </a:bodyPr>
          <a:lstStyle/>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Правила, що регулюють федеральні закупівлі в Сполучених Штатах, викладені в різних законах, постановах і рішеннях, які тлумачать закони про закупівлі.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Основа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сучасної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базується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двох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законах: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Законі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збройних</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сил 1947 року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та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Законі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федеральну</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власність</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адміністративні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служби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1949 року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два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об’єднали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уточнили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багато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нормативних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з’являлися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раніше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1979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Управлінням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політики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прийняті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поправки до Закону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спрощений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прямий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шлях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призвело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створення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b="1" dirty="0">
                <a:latin typeface="Times New Roman" panose="02020603050405020304" pitchFamily="18" charset="0"/>
                <a:ea typeface="Calibri" panose="020F0502020204030204" pitchFamily="34" charset="0"/>
                <a:cs typeface="Times New Roman" panose="02020603050405020304" pitchFamily="18" charset="0"/>
              </a:rPr>
              <a:t>Закону </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про федеральні закупівлі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FAR</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офіційного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посібника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тих,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хто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хоче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Закону про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конкуренцію</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в контрактах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CICA</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1984 року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започаткував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офіційний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конкурсний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а також Федеральний закон про спрощення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1994 року та Федеральний закон про реформу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1995 року, який спростив процес федеральних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640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E84EFE-1EB1-91CC-55F7-E1137322577A}"/>
              </a:ext>
            </a:extLst>
          </p:cNvPr>
          <p:cNvSpPr txBox="1"/>
          <p:nvPr/>
        </p:nvSpPr>
        <p:spPr>
          <a:xfrm>
            <a:off x="550179" y="104743"/>
            <a:ext cx="11476653" cy="2404569"/>
          </a:xfrm>
          <a:prstGeom prst="rect">
            <a:avLst/>
          </a:prstGeom>
          <a:noFill/>
        </p:spPr>
        <p:txBody>
          <a:bodyPr wrap="square">
            <a:spAutoFit/>
          </a:bodyPr>
          <a:lstStyle/>
          <a:p>
            <a:pPr indent="431800" algn="just">
              <a:lnSpc>
                <a:spcPct val="115000"/>
              </a:lnSpc>
              <a:spcAft>
                <a:spcPts val="8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Відтоді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вжив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заходів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залучити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великі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придбання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Адміністрація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SBA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працює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інтересах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зробити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допомагають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малим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досягти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продажу.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Федеральні закупівлі регулюються головним чином розділами 10 і 41 Кодексу Сполучених Штатів. Закон про федеральні закупівлі («FAR») і додатки до FAR відображають нормативну реалізацію керівних статутів і забезпечують єдину політику та процедури для більшості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федеральних агентств. FAR міститься в розділі 48 Кодексу федеральних правил («CFR»).</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C5E3A8A-EBCD-028D-ED3B-C8F970C0F6CC}"/>
              </a:ext>
            </a:extLst>
          </p:cNvPr>
          <p:cNvSpPr txBox="1"/>
          <p:nvPr/>
        </p:nvSpPr>
        <p:spPr>
          <a:xfrm>
            <a:off x="357673" y="2509312"/>
            <a:ext cx="11476653" cy="3873176"/>
          </a:xfrm>
          <a:prstGeom prst="rect">
            <a:avLst/>
          </a:prstGeom>
          <a:noFill/>
        </p:spPr>
        <p:txBody>
          <a:bodyPr wrap="square">
            <a:spAutoFit/>
          </a:bodyPr>
          <a:lstStyle/>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Закон про федеральні закупівлі (FAR):</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FAR регулює всі види федеральних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FAR зобов’язує державні органи подавати пропозиції англійською мовою та вказувати суми контрактів у доларах США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Кожен федеральний орган за необхідності вводить власні правила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які не суперечать FAR та доповнюють його</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Кожен штат має специфічні правила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що не суперечать FAR та окремі онлайн-сервіси з оголошеннями про тендери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FAR складається майже з 2000 сторінок, однак для конкретного контракту</a:t>
            </a:r>
            <a:r>
              <a:rPr lang="uk-UA" sz="1400" dirty="0">
                <a:latin typeface="Calibri" panose="020F0502020204030204" pitchFamily="34"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потрібно опрацювати лише відповідну частину FAR.</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042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AE92B6-1202-B864-88C0-34902F7481A6}"/>
              </a:ext>
            </a:extLst>
          </p:cNvPr>
          <p:cNvSpPr txBox="1"/>
          <p:nvPr/>
        </p:nvSpPr>
        <p:spPr>
          <a:xfrm>
            <a:off x="576943" y="195432"/>
            <a:ext cx="11038114" cy="3360215"/>
          </a:xfrm>
          <a:prstGeom prst="rect">
            <a:avLst/>
          </a:prstGeom>
          <a:noFill/>
        </p:spPr>
        <p:txBody>
          <a:bodyPr wrap="square">
            <a:spAutoFit/>
          </a:bodyPr>
          <a:lstStyle/>
          <a:p>
            <a:pPr indent="431800" algn="just">
              <a:lnSpc>
                <a:spcPct val="115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Сполучені Штати є учасником Угоди про державні закупівлі Світової організації торгівлі («СОТ») з 1 січня 1996 року. Три подання від Сполучених Штатів до СОТ містять огляд політики та процедур федеральних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30 березня 2012 року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GPA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прийняли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перегляд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GPA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Переглянута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розширює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охоплюються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GPA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американським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товарам,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постачальникам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центральних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субцентральних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закупівлях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Сторонах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GPA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Переглянута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значне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покращення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тексту Угоди шляхом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модернізації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тексту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відображення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поточної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практики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роз’яснення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зобов’язань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Переглянута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набула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чинності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6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квітня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2014 року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як десять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тобто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третини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 на той час, передали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зберігання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документи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прийняття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СОТ різко знизила прогноз зростання світової торгівлі на 2023 рік |  Бізнес.Цензор">
            <a:extLst>
              <a:ext uri="{FF2B5EF4-FFF2-40B4-BE49-F238E27FC236}">
                <a16:creationId xmlns:a16="http://schemas.microsoft.com/office/drawing/2014/main" id="{1EDF8AA4-1C18-964B-E61A-169656E90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4788" y="3429000"/>
            <a:ext cx="5402424" cy="3038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98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B597E4-6721-BF43-7DD4-171331BC7F4F}"/>
              </a:ext>
            </a:extLst>
          </p:cNvPr>
          <p:cNvSpPr txBox="1"/>
          <p:nvPr/>
        </p:nvSpPr>
        <p:spPr>
          <a:xfrm>
            <a:off x="651588" y="635434"/>
            <a:ext cx="10888824" cy="4623638"/>
          </a:xfrm>
          <a:prstGeom prst="rect">
            <a:avLst/>
          </a:prstGeom>
          <a:noFill/>
        </p:spPr>
        <p:txBody>
          <a:bodyPr wrap="square">
            <a:spAutoFit/>
          </a:bodyPr>
          <a:lstStyle/>
          <a:p>
            <a:pPr indent="431800" algn="just">
              <a:lnSpc>
                <a:spcPct val="115000"/>
              </a:lnSpc>
              <a:spcAft>
                <a:spcPts val="800"/>
              </a:spcAft>
            </a:pP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Угода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США та Канадою про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16 лютого 2010 року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набула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чинності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та Канадою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два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елементи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Угода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постійні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взаємні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зобов’язання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згідно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Угодою СОТ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(GPA)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провінційних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територіальних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Канада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вперше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охоплює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провінції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GPA,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Канаді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доступ до 37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охоплені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GPA.</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Угода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взаємні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гарантії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доступу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тимчасовій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вересня 2011 року. Канада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гарантує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американським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доступ до широкого спектру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будівельних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проектів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виконуються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провінційними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установами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входять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зобов’язань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Канади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GPA)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муніципальними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установами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дозволять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розглядати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канадську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чорну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металургію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сталь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промислові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фінансуються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Законом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відновлення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реінвестування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2009 року (ARRA),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проекту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перевищує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7,8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мільйона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371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EBD164-5D5C-4535-317A-C799004CA65C}"/>
              </a:ext>
            </a:extLst>
          </p:cNvPr>
          <p:cNvSpPr txBox="1"/>
          <p:nvPr/>
        </p:nvSpPr>
        <p:spPr>
          <a:xfrm>
            <a:off x="510850" y="269969"/>
            <a:ext cx="11534969" cy="1664879"/>
          </a:xfrm>
          <a:prstGeom prst="rect">
            <a:avLst/>
          </a:prstGeom>
          <a:noFill/>
        </p:spPr>
        <p:txBody>
          <a:bodyPr wrap="square">
            <a:spAutoFit/>
          </a:bodyPr>
          <a:lstStyle/>
          <a:p>
            <a:pPr indent="431800" algn="just">
              <a:lnSpc>
                <a:spcPct val="115000"/>
              </a:lnSpc>
              <a:spcAft>
                <a:spcPts val="800"/>
              </a:spcAft>
            </a:pP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Угоди про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вільну</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торгівлю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i="1" dirty="0">
                <a:latin typeface="Times New Roman" panose="02020603050405020304" pitchFamily="18" charset="0"/>
                <a:ea typeface="Calibri" panose="020F0502020204030204" pitchFamily="34" charset="0"/>
                <a:cs typeface="Times New Roman" panose="02020603050405020304" pitchFamily="18" charset="0"/>
              </a:rPr>
              <a:t>З</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ВТ)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зобов’язання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правила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процедури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гарантують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поширюється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ЗВТ,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здійснюються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чесно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прозоро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передбачувано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 про ЗВТ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гарантують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а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постачальники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національний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режим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партнерів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 ЗВТ.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Кожна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ЗВТ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поширюються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4A2638D4-3C08-A680-85F2-8AE8C87A4EFA}"/>
              </a:ext>
            </a:extLst>
          </p:cNvPr>
          <p:cNvGraphicFramePr>
            <a:graphicFrameLocks noGrp="1"/>
          </p:cNvGraphicFramePr>
          <p:nvPr>
            <p:extLst>
              <p:ext uri="{D42A27DB-BD31-4B8C-83A1-F6EECF244321}">
                <p14:modId xmlns:p14="http://schemas.microsoft.com/office/powerpoint/2010/main" val="2895653305"/>
              </p:ext>
            </p:extLst>
          </p:nvPr>
        </p:nvGraphicFramePr>
        <p:xfrm>
          <a:off x="1863376" y="2162971"/>
          <a:ext cx="7236098" cy="4550692"/>
        </p:xfrm>
        <a:graphic>
          <a:graphicData uri="http://schemas.openxmlformats.org/drawingml/2006/table">
            <a:tbl>
              <a:tblPr firstRow="1" firstCol="1" bandRow="1">
                <a:tableStyleId>{5C22544A-7EE6-4342-B048-85BDC9FD1C3A}</a:tableStyleId>
              </a:tblPr>
              <a:tblGrid>
                <a:gridCol w="7236098">
                  <a:extLst>
                    <a:ext uri="{9D8B030D-6E8A-4147-A177-3AD203B41FA5}">
                      <a16:colId xmlns:a16="http://schemas.microsoft.com/office/drawing/2014/main" val="354142323"/>
                    </a:ext>
                  </a:extLst>
                </a:gridCol>
              </a:tblGrid>
              <a:tr h="602309">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Dominican Republic-Central American-United States FTA (DR-CAFTA)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9735653"/>
                  </a:ext>
                </a:extLst>
              </a:tr>
              <a:tr h="331492">
                <a:tc>
                  <a:txBody>
                    <a:bodyPr/>
                    <a:lstStyle/>
                    <a:p>
                      <a:pPr indent="431800" algn="just">
                        <a:lnSpc>
                          <a:spcPct val="115000"/>
                        </a:lnSpc>
                        <a:spcAft>
                          <a:spcPts val="800"/>
                        </a:spcAft>
                      </a:pPr>
                      <a:r>
                        <a:rPr lang="en-US" sz="2000">
                          <a:solidFill>
                            <a:schemeClr val="tx2"/>
                          </a:solidFill>
                          <a:effectLst/>
                          <a:latin typeface="Times New Roman" panose="02020603050405020304" pitchFamily="18" charset="0"/>
                          <a:cs typeface="Times New Roman" panose="02020603050405020304" pitchFamily="18" charset="0"/>
                        </a:rPr>
                        <a:t>U.S. - Australia FTA</a:t>
                      </a:r>
                      <a:endParaRPr lang="uk-UA" sz="160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2312344"/>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Bahrain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7078703"/>
                  </a:ext>
                </a:extLst>
              </a:tr>
              <a:tr h="291378">
                <a:tc>
                  <a:txBody>
                    <a:bodyPr/>
                    <a:lstStyle/>
                    <a:p>
                      <a:pPr indent="431800" algn="just">
                        <a:lnSpc>
                          <a:spcPct val="115000"/>
                        </a:lnSpc>
                        <a:spcAft>
                          <a:spcPts val="800"/>
                        </a:spcAft>
                      </a:pPr>
                      <a:r>
                        <a:rPr lang="en-US" sz="2000">
                          <a:solidFill>
                            <a:schemeClr val="tx2"/>
                          </a:solidFill>
                          <a:effectLst/>
                          <a:latin typeface="Times New Roman" panose="02020603050405020304" pitchFamily="18" charset="0"/>
                          <a:cs typeface="Times New Roman" panose="02020603050405020304" pitchFamily="18" charset="0"/>
                        </a:rPr>
                        <a:t>U.S. - Chile FTA</a:t>
                      </a:r>
                      <a:endParaRPr lang="uk-UA" sz="160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2025285"/>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Colombia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2886255"/>
                  </a:ext>
                </a:extLst>
              </a:tr>
              <a:tr h="291378">
                <a:tc>
                  <a:txBody>
                    <a:bodyPr/>
                    <a:lstStyle/>
                    <a:p>
                      <a:pPr indent="431800" algn="just">
                        <a:lnSpc>
                          <a:spcPct val="115000"/>
                        </a:lnSpc>
                        <a:spcAft>
                          <a:spcPts val="800"/>
                        </a:spcAft>
                      </a:pPr>
                      <a:r>
                        <a:rPr lang="en-US" sz="2000">
                          <a:solidFill>
                            <a:schemeClr val="tx2"/>
                          </a:solidFill>
                          <a:effectLst/>
                          <a:latin typeface="Times New Roman" panose="02020603050405020304" pitchFamily="18" charset="0"/>
                          <a:cs typeface="Times New Roman" panose="02020603050405020304" pitchFamily="18" charset="0"/>
                        </a:rPr>
                        <a:t>U.S. - Israel FTA</a:t>
                      </a:r>
                      <a:endParaRPr lang="uk-UA" sz="160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1571973"/>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Korea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3582726"/>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Morocco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7156887"/>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Oman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3465490"/>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Panama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4558369"/>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Peru TPA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825603"/>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U.S. - Singapore FTA</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4214592"/>
                  </a:ext>
                </a:extLst>
              </a:tr>
              <a:tr h="291378">
                <a:tc>
                  <a:txBody>
                    <a:bodyPr/>
                    <a:lstStyle/>
                    <a:p>
                      <a:pPr indent="431800" algn="just">
                        <a:lnSpc>
                          <a:spcPct val="115000"/>
                        </a:lnSpc>
                        <a:spcAft>
                          <a:spcPts val="800"/>
                        </a:spcAft>
                      </a:pPr>
                      <a:r>
                        <a:rPr lang="en-US" sz="2000" dirty="0">
                          <a:solidFill>
                            <a:schemeClr val="tx2"/>
                          </a:solidFill>
                          <a:effectLst/>
                          <a:latin typeface="Times New Roman" panose="02020603050405020304" pitchFamily="18" charset="0"/>
                          <a:cs typeface="Times New Roman" panose="02020603050405020304" pitchFamily="18" charset="0"/>
                        </a:rPr>
                        <a:t>United States – Mexico – Canada Agreement (USMCA) </a:t>
                      </a:r>
                      <a:endParaRPr lang="uk-UA" sz="16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456298"/>
                  </a:ext>
                </a:extLst>
              </a:tr>
            </a:tbl>
          </a:graphicData>
        </a:graphic>
      </p:graphicFrame>
    </p:spTree>
    <p:extLst>
      <p:ext uri="{BB962C8B-B14F-4D97-AF65-F5344CB8AC3E}">
        <p14:creationId xmlns:p14="http://schemas.microsoft.com/office/powerpoint/2010/main" val="143061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1BEB03-2F9A-3088-83B5-7E68CD42B435}"/>
              </a:ext>
            </a:extLst>
          </p:cNvPr>
          <p:cNvSpPr>
            <a:spLocks noGrp="1"/>
          </p:cNvSpPr>
          <p:nvPr>
            <p:ph type="title"/>
          </p:nvPr>
        </p:nvSpPr>
        <p:spPr/>
        <p:txBody>
          <a:bodyPr>
            <a:normAutofit/>
          </a:bodyPr>
          <a:lstStyle/>
          <a:p>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3. Сучасні т</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енденціїі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функціонування</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США </a:t>
            </a:r>
            <a:endParaRPr lang="uk-UA" dirty="0"/>
          </a:p>
        </p:txBody>
      </p:sp>
      <p:sp>
        <p:nvSpPr>
          <p:cNvPr id="5" name="TextBox 4">
            <a:extLst>
              <a:ext uri="{FF2B5EF4-FFF2-40B4-BE49-F238E27FC236}">
                <a16:creationId xmlns:a16="http://schemas.microsoft.com/office/drawing/2014/main" id="{2A539FAD-CD79-C043-47F2-F01742305CFE}"/>
              </a:ext>
            </a:extLst>
          </p:cNvPr>
          <p:cNvSpPr txBox="1"/>
          <p:nvPr/>
        </p:nvSpPr>
        <p:spPr>
          <a:xfrm>
            <a:off x="643811" y="2851641"/>
            <a:ext cx="10748865" cy="3041667"/>
          </a:xfrm>
          <a:prstGeom prst="rect">
            <a:avLst/>
          </a:prstGeom>
          <a:noFill/>
        </p:spPr>
        <p:txBody>
          <a:bodyPr wrap="square">
            <a:spAutoFit/>
          </a:bodyPr>
          <a:lstStyle/>
          <a:p>
            <a:pPr indent="431800" algn="just">
              <a:lnSpc>
                <a:spcPct val="115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десятиліть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функціонування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система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обросла великою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законодавчих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нормативних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наприкінці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90-х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стала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проявляти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ознаки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зайвоі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зарегульованості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кардинальних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сфері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стала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документах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різних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відомств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організаціи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комісіи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федерального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рівня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Одним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негативних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підсумків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впровадження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контрактноі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заснованоі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жорстких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правилах, а не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гнучкіи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сукупності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методичних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вказівок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стало те,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працівники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федеральноі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контрактноі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своїи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експертами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процедурних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питань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а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фахівцями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ринку і товару,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купується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Публічні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Штатах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Америкиє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важливим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елементом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регуляторної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економічної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Особливості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аспекти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9414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EEA7FAC-39D7-2B8E-FAC4-1EB73794477B}"/>
              </a:ext>
            </a:extLst>
          </p:cNvPr>
          <p:cNvSpPr txBox="1"/>
          <p:nvPr/>
        </p:nvSpPr>
        <p:spPr>
          <a:xfrm>
            <a:off x="4994031" y="321548"/>
            <a:ext cx="7063991" cy="5978769"/>
          </a:xfrm>
          <a:prstGeom prst="rect">
            <a:avLst/>
          </a:prstGeom>
        </p:spPr>
        <p:txBody>
          <a:bodyPr vert="horz" lIns="91440" tIns="45720" rIns="91440" bIns="45720" rtlCol="0" anchor="ctr">
            <a:normAutofit fontScale="92500" lnSpcReduction="20000"/>
          </a:bodyPr>
          <a:lstStyle/>
          <a:p>
            <a:pPr defTabSz="914400">
              <a:lnSpc>
                <a:spcPct val="90000"/>
              </a:lnSpc>
              <a:spcBef>
                <a:spcPts val="1000"/>
              </a:spcBef>
              <a:spcAft>
                <a:spcPts val="800"/>
              </a:spcAft>
              <a:buClr>
                <a:schemeClr val="accent2"/>
              </a:buClr>
            </a:pPr>
            <a:r>
              <a:rPr lang="en-US" sz="2000" b="1" dirty="0">
                <a:solidFill>
                  <a:schemeClr val="tx1">
                    <a:lumMod val="85000"/>
                    <a:lumOff val="15000"/>
                  </a:schemeClr>
                </a:solidFill>
                <a:effectLst/>
              </a:rPr>
              <a:t>1. </a:t>
            </a:r>
            <a:r>
              <a:rPr lang="en-US" sz="2000" b="1" dirty="0" err="1">
                <a:solidFill>
                  <a:schemeClr val="tx1">
                    <a:lumMod val="85000"/>
                    <a:lumOff val="15000"/>
                  </a:schemeClr>
                </a:solidFill>
                <a:effectLst/>
              </a:rPr>
              <a:t>Децентралізованість</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системи</a:t>
            </a:r>
            <a:r>
              <a:rPr lang="en-US" sz="20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2000" dirty="0">
                <a:solidFill>
                  <a:schemeClr val="tx1">
                    <a:lumMod val="85000"/>
                    <a:lumOff val="15000"/>
                  </a:schemeClr>
                </a:solidFill>
                <a:effectLst/>
              </a:rPr>
              <a:t>   - </a:t>
            </a:r>
            <a:r>
              <a:rPr lang="en-US" sz="2000" dirty="0" err="1">
                <a:solidFill>
                  <a:schemeClr val="tx1">
                    <a:lumMod val="85000"/>
                    <a:lumOff val="15000"/>
                  </a:schemeClr>
                </a:solidFill>
                <a:effectLst/>
              </a:rPr>
              <a:t>Система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публічних</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закупівель</a:t>
            </a:r>
            <a:r>
              <a:rPr lang="en-US" sz="2000" dirty="0">
                <a:solidFill>
                  <a:schemeClr val="tx1">
                    <a:lumMod val="85000"/>
                    <a:lumOff val="15000"/>
                  </a:schemeClr>
                </a:solidFill>
                <a:effectLst/>
              </a:rPr>
              <a:t> в США є </a:t>
            </a:r>
            <a:r>
              <a:rPr lang="en-US" sz="2000" dirty="0" err="1">
                <a:solidFill>
                  <a:schemeClr val="tx1">
                    <a:lumMod val="85000"/>
                    <a:lumOff val="15000"/>
                  </a:schemeClr>
                </a:solidFill>
                <a:effectLst/>
              </a:rPr>
              <a:t>децентралізованою</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оскільки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кожен</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штат</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місцева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влада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встановлюють</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свої</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власні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правила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процедури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закупівель</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Це</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може</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створювати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різноманіття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вимог</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процедур</a:t>
            </a:r>
            <a:r>
              <a:rPr lang="en-US" sz="2000" dirty="0">
                <a:solidFill>
                  <a:schemeClr val="tx1">
                    <a:lumMod val="85000"/>
                    <a:lumOff val="15000"/>
                  </a:schemeClr>
                </a:solidFill>
                <a:effectLst/>
              </a:rPr>
              <a:t> в </a:t>
            </a:r>
            <a:r>
              <a:rPr lang="en-US" sz="2000" dirty="0" err="1">
                <a:solidFill>
                  <a:schemeClr val="tx1">
                    <a:lumMod val="85000"/>
                    <a:lumOff val="15000"/>
                  </a:schemeClr>
                </a:solidFill>
                <a:effectLst/>
              </a:rPr>
              <a:t>різних</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частинах</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країни</a:t>
            </a:r>
            <a:r>
              <a:rPr lang="en-US" sz="2000" dirty="0">
                <a:solidFill>
                  <a:schemeClr val="tx1">
                    <a:lumMod val="85000"/>
                    <a:lumOff val="15000"/>
                  </a:schemeClr>
                </a:solidFill>
                <a:effectLst/>
              </a:rPr>
              <a:t>.</a:t>
            </a:r>
          </a:p>
          <a:p>
            <a:pPr defTabSz="914400">
              <a:lnSpc>
                <a:spcPct val="90000"/>
              </a:lnSpc>
              <a:spcBef>
                <a:spcPts val="1000"/>
              </a:spcBef>
              <a:spcAft>
                <a:spcPts val="800"/>
              </a:spcAft>
              <a:buClr>
                <a:schemeClr val="accent2"/>
              </a:buClr>
            </a:pPr>
            <a:r>
              <a:rPr lang="en-US" sz="2000" b="1" dirty="0">
                <a:solidFill>
                  <a:schemeClr val="tx1">
                    <a:lumMod val="85000"/>
                    <a:lumOff val="15000"/>
                  </a:schemeClr>
                </a:solidFill>
                <a:effectLst/>
              </a:rPr>
              <a:t>2. </a:t>
            </a:r>
            <a:r>
              <a:rPr lang="en-US" sz="2000" b="1" dirty="0" err="1">
                <a:solidFill>
                  <a:schemeClr val="tx1">
                    <a:lumMod val="85000"/>
                    <a:lumOff val="15000"/>
                  </a:schemeClr>
                </a:solidFill>
                <a:effectLst/>
              </a:rPr>
              <a:t>Законодавча</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база</a:t>
            </a:r>
            <a:r>
              <a:rPr lang="en-US" sz="20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2000" dirty="0">
                <a:solidFill>
                  <a:schemeClr val="tx1">
                    <a:lumMod val="85000"/>
                    <a:lumOff val="15000"/>
                  </a:schemeClr>
                </a:solidFill>
                <a:effectLst/>
              </a:rPr>
              <a:t>   - </a:t>
            </a:r>
            <a:r>
              <a:rPr lang="en-US" sz="2000" dirty="0" err="1">
                <a:solidFill>
                  <a:schemeClr val="tx1">
                    <a:lumMod val="85000"/>
                    <a:lumOff val="15000"/>
                  </a:schemeClr>
                </a:solidFill>
                <a:effectLst/>
              </a:rPr>
              <a:t>Федеральний</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Закон</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про</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закупівлю</a:t>
            </a:r>
            <a:r>
              <a:rPr lang="en-US" sz="2000" dirty="0">
                <a:solidFill>
                  <a:schemeClr val="tx1">
                    <a:lumMod val="85000"/>
                    <a:lumOff val="15000"/>
                  </a:schemeClr>
                </a:solidFill>
                <a:effectLst/>
              </a:rPr>
              <a:t> (Federal Acquisition Regulation - FAR) </a:t>
            </a:r>
            <a:r>
              <a:rPr lang="en-US" sz="2000" dirty="0" err="1">
                <a:solidFill>
                  <a:schemeClr val="tx1">
                    <a:lumMod val="85000"/>
                    <a:lumOff val="15000"/>
                  </a:schemeClr>
                </a:solidFill>
                <a:effectLst/>
              </a:rPr>
              <a:t>встановлює</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правила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для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закупівель</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урядових</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агенцій</a:t>
            </a:r>
            <a:r>
              <a:rPr lang="en-US" sz="2000" dirty="0">
                <a:solidFill>
                  <a:schemeClr val="tx1">
                    <a:lumMod val="85000"/>
                    <a:lumOff val="15000"/>
                  </a:schemeClr>
                </a:solidFill>
                <a:effectLst/>
              </a:rPr>
              <a:t> США. </a:t>
            </a:r>
            <a:r>
              <a:rPr lang="en-US" sz="2000" dirty="0" err="1">
                <a:solidFill>
                  <a:schemeClr val="tx1">
                    <a:lumMod val="85000"/>
                    <a:lumOff val="15000"/>
                  </a:schemeClr>
                </a:solidFill>
                <a:effectLst/>
              </a:rPr>
              <a:t>Кожна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агенція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також</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може</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мати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власні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правила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вимоги</a:t>
            </a:r>
            <a:r>
              <a:rPr lang="en-US" sz="2000" dirty="0">
                <a:solidFill>
                  <a:schemeClr val="tx1">
                    <a:lumMod val="85000"/>
                    <a:lumOff val="15000"/>
                  </a:schemeClr>
                </a:solidFill>
                <a:effectLst/>
              </a:rPr>
              <a:t>.</a:t>
            </a:r>
          </a:p>
          <a:p>
            <a:pPr defTabSz="914400">
              <a:lnSpc>
                <a:spcPct val="90000"/>
              </a:lnSpc>
              <a:spcBef>
                <a:spcPts val="1000"/>
              </a:spcBef>
              <a:spcAft>
                <a:spcPts val="800"/>
              </a:spcAft>
              <a:buClr>
                <a:schemeClr val="accent2"/>
              </a:buClr>
            </a:pPr>
            <a:r>
              <a:rPr lang="en-US" sz="2000" dirty="0">
                <a:solidFill>
                  <a:schemeClr val="tx1">
                    <a:lumMod val="85000"/>
                    <a:lumOff val="15000"/>
                  </a:schemeClr>
                </a:solidFill>
                <a:effectLst/>
              </a:rPr>
              <a:t>3</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Конкуренція</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та</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відкритість</a:t>
            </a:r>
            <a:r>
              <a:rPr lang="en-US" sz="20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2000" dirty="0">
                <a:solidFill>
                  <a:schemeClr val="tx1">
                    <a:lumMod val="85000"/>
                    <a:lumOff val="15000"/>
                  </a:schemeClr>
                </a:solidFill>
                <a:effectLst/>
              </a:rPr>
              <a:t>   - </a:t>
            </a:r>
            <a:r>
              <a:rPr lang="en-US" sz="2000" dirty="0" err="1">
                <a:solidFill>
                  <a:schemeClr val="tx1">
                    <a:lumMod val="85000"/>
                    <a:lumOff val="15000"/>
                  </a:schemeClr>
                </a:solidFill>
                <a:effectLst/>
              </a:rPr>
              <a:t>Принципи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конкуренції</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відкритості</a:t>
            </a:r>
            <a:r>
              <a:rPr lang="en-US" sz="2000" dirty="0">
                <a:solidFill>
                  <a:schemeClr val="tx1">
                    <a:lumMod val="85000"/>
                    <a:lumOff val="15000"/>
                  </a:schemeClr>
                </a:solidFill>
                <a:effectLst/>
              </a:rPr>
              <a:t> є </a:t>
            </a:r>
            <a:r>
              <a:rPr lang="en-US" sz="2000" dirty="0" err="1">
                <a:solidFill>
                  <a:schemeClr val="tx1">
                    <a:lumMod val="85000"/>
                    <a:lumOff val="15000"/>
                  </a:schemeClr>
                </a:solidFill>
                <a:effectLst/>
              </a:rPr>
              <a:t>ключовими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Закупівлі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повинні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проводитися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умови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відкритого</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конкурентного</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вибору</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постачальників</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для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забезпечення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ефективності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економії</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коштів</a:t>
            </a:r>
            <a:r>
              <a:rPr lang="en-US" sz="2000" dirty="0">
                <a:solidFill>
                  <a:schemeClr val="tx1">
                    <a:lumMod val="85000"/>
                    <a:lumOff val="15000"/>
                  </a:schemeClr>
                </a:solidFill>
                <a:effectLst/>
              </a:rPr>
              <a:t>.</a:t>
            </a:r>
          </a:p>
          <a:p>
            <a:pPr defTabSz="914400">
              <a:lnSpc>
                <a:spcPct val="90000"/>
              </a:lnSpc>
              <a:spcBef>
                <a:spcPts val="1000"/>
              </a:spcBef>
              <a:spcAft>
                <a:spcPts val="800"/>
              </a:spcAft>
              <a:buClr>
                <a:schemeClr val="accent2"/>
              </a:buClr>
            </a:pPr>
            <a:r>
              <a:rPr lang="en-US" sz="2000" b="1" dirty="0">
                <a:solidFill>
                  <a:schemeClr val="tx1">
                    <a:lumMod val="85000"/>
                    <a:lumOff val="15000"/>
                  </a:schemeClr>
                </a:solidFill>
                <a:effectLst/>
              </a:rPr>
              <a:t>4. </a:t>
            </a:r>
            <a:r>
              <a:rPr lang="en-US" sz="2000" b="1" dirty="0" err="1">
                <a:solidFill>
                  <a:schemeClr val="tx1">
                    <a:lumMod val="85000"/>
                    <a:lumOff val="15000"/>
                  </a:schemeClr>
                </a:solidFill>
                <a:effectLst/>
              </a:rPr>
              <a:t>Специфікації</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та</a:t>
            </a:r>
            <a:r>
              <a:rPr lang="en-US" sz="2000" b="1" dirty="0">
                <a:solidFill>
                  <a:schemeClr val="tx1">
                    <a:lumMod val="85000"/>
                    <a:lumOff val="15000"/>
                  </a:schemeClr>
                </a:solidFill>
                <a:effectLst/>
              </a:rPr>
              <a:t> </a:t>
            </a:r>
            <a:r>
              <a:rPr lang="en-US" sz="2000" b="1" dirty="0" err="1">
                <a:solidFill>
                  <a:schemeClr val="tx1">
                    <a:lumMod val="85000"/>
                    <a:lumOff val="15000"/>
                  </a:schemeClr>
                </a:solidFill>
                <a:effectLst/>
              </a:rPr>
              <a:t>вимоги</a:t>
            </a:r>
            <a:r>
              <a:rPr lang="en-US" sz="20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2000" dirty="0">
                <a:solidFill>
                  <a:schemeClr val="tx1">
                    <a:lumMod val="85000"/>
                    <a:lumOff val="15000"/>
                  </a:schemeClr>
                </a:solidFill>
                <a:effectLst/>
              </a:rPr>
              <a:t>   - У </a:t>
            </a:r>
            <a:r>
              <a:rPr lang="en-US" sz="2000" dirty="0" err="1">
                <a:solidFill>
                  <a:schemeClr val="tx1">
                    <a:lumMod val="85000"/>
                    <a:lumOff val="15000"/>
                  </a:schemeClr>
                </a:solidFill>
                <a:effectLst/>
              </a:rPr>
              <a:t>вимогах</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до</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товарів</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чи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послуг</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часто</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зазначаються</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детальні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технічні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специфікації</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які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постачальник</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повинен</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відповідати</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Це</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забезпечує</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високий</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стандарт</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якості</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та</a:t>
            </a:r>
            <a:r>
              <a:rPr lang="en-US" sz="2000" dirty="0">
                <a:solidFill>
                  <a:schemeClr val="tx1">
                    <a:lumMod val="85000"/>
                    <a:lumOff val="15000"/>
                  </a:schemeClr>
                </a:solidFill>
                <a:effectLst/>
              </a:rPr>
              <a:t> </a:t>
            </a:r>
            <a:r>
              <a:rPr lang="en-US" sz="2000" dirty="0" err="1">
                <a:solidFill>
                  <a:schemeClr val="tx1">
                    <a:lumMod val="85000"/>
                    <a:lumOff val="15000"/>
                  </a:schemeClr>
                </a:solidFill>
                <a:effectLst/>
              </a:rPr>
              <a:t>безпеки</a:t>
            </a:r>
            <a:r>
              <a:rPr lang="en-US" sz="2000" dirty="0">
                <a:solidFill>
                  <a:schemeClr val="tx1">
                    <a:lumMod val="85000"/>
                    <a:lumOff val="15000"/>
                  </a:schemeClr>
                </a:solidFill>
                <a:effectLst/>
              </a:rPr>
              <a:t>.</a:t>
            </a:r>
          </a:p>
        </p:txBody>
      </p:sp>
    </p:spTree>
    <p:extLst>
      <p:ext uri="{BB962C8B-B14F-4D97-AF65-F5344CB8AC3E}">
        <p14:creationId xmlns:p14="http://schemas.microsoft.com/office/powerpoint/2010/main" val="3334415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7D34E52-3F63-77C9-A4B4-8D70F4F26196}"/>
              </a:ext>
            </a:extLst>
          </p:cNvPr>
          <p:cNvSpPr txBox="1"/>
          <p:nvPr/>
        </p:nvSpPr>
        <p:spPr>
          <a:xfrm>
            <a:off x="5089354" y="0"/>
            <a:ext cx="6918425" cy="6858000"/>
          </a:xfrm>
          <a:prstGeom prst="rect">
            <a:avLst/>
          </a:prstGeom>
        </p:spPr>
        <p:txBody>
          <a:bodyPr vert="horz" lIns="91440" tIns="45720" rIns="91440" bIns="45720" rtlCol="0" anchor="ctr">
            <a:normAutofit/>
          </a:bodyPr>
          <a:lstStyle/>
          <a:p>
            <a:pPr defTabSz="914400">
              <a:lnSpc>
                <a:spcPct val="90000"/>
              </a:lnSpc>
              <a:spcBef>
                <a:spcPts val="1000"/>
              </a:spcBef>
              <a:spcAft>
                <a:spcPts val="800"/>
              </a:spcAft>
              <a:buClr>
                <a:schemeClr val="accent2"/>
              </a:buClr>
            </a:pPr>
            <a:r>
              <a:rPr lang="en-US" sz="1600" dirty="0">
                <a:solidFill>
                  <a:schemeClr val="tx1">
                    <a:lumMod val="85000"/>
                    <a:lumOff val="15000"/>
                  </a:schemeClr>
                </a:solidFill>
                <a:effectLst/>
              </a:rPr>
              <a:t>5. </a:t>
            </a:r>
            <a:r>
              <a:rPr lang="en-US" sz="1600" b="1" dirty="0" err="1">
                <a:solidFill>
                  <a:schemeClr val="tx1">
                    <a:lumMod val="85000"/>
                    <a:lumOff val="15000"/>
                  </a:schemeClr>
                </a:solidFill>
                <a:effectLst/>
              </a:rPr>
              <a:t>Малі</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та</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середні</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підприємства</a:t>
            </a:r>
            <a:r>
              <a:rPr lang="en-US" sz="1600" b="1" dirty="0">
                <a:solidFill>
                  <a:schemeClr val="tx1">
                    <a:lumMod val="85000"/>
                    <a:lumOff val="15000"/>
                  </a:schemeClr>
                </a:solidFill>
                <a:effectLst/>
              </a:rPr>
              <a:t> (МСП):</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1600" dirty="0">
                <a:solidFill>
                  <a:schemeClr val="tx1">
                    <a:lumMod val="85000"/>
                    <a:lumOff val="15000"/>
                  </a:schemeClr>
                </a:solidFill>
                <a:effectLst/>
              </a:rPr>
              <a:t>   - </a:t>
            </a:r>
            <a:r>
              <a:rPr lang="en-US" sz="1600" dirty="0" err="1">
                <a:solidFill>
                  <a:schemeClr val="tx1">
                    <a:lumMod val="85000"/>
                    <a:lumOff val="15000"/>
                  </a:schemeClr>
                </a:solidFill>
                <a:effectLst/>
              </a:rPr>
              <a:t>Уряд</a:t>
            </a:r>
            <a:r>
              <a:rPr lang="en-US" sz="1600" dirty="0">
                <a:solidFill>
                  <a:schemeClr val="tx1">
                    <a:lumMod val="85000"/>
                    <a:lumOff val="15000"/>
                  </a:schemeClr>
                </a:solidFill>
                <a:effectLst/>
              </a:rPr>
              <a:t> США </a:t>
            </a:r>
            <a:r>
              <a:rPr lang="en-US" sz="1600" dirty="0" err="1">
                <a:solidFill>
                  <a:schemeClr val="tx1">
                    <a:lumMod val="85000"/>
                    <a:lumOff val="15000"/>
                  </a:schemeClr>
                </a:solidFill>
                <a:effectLst/>
              </a:rPr>
              <a:t>активно</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сприяє</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участі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малих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середніх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підприємств</a:t>
            </a:r>
            <a:r>
              <a:rPr lang="en-US" sz="1600" dirty="0">
                <a:solidFill>
                  <a:schemeClr val="tx1">
                    <a:lumMod val="85000"/>
                    <a:lumOff val="15000"/>
                  </a:schemeClr>
                </a:solidFill>
                <a:effectLst/>
              </a:rPr>
              <a:t> у </a:t>
            </a:r>
            <a:r>
              <a:rPr lang="en-US" sz="1600" dirty="0" err="1">
                <a:solidFill>
                  <a:schemeClr val="tx1">
                    <a:lumMod val="85000"/>
                    <a:lumOff val="15000"/>
                  </a:schemeClr>
                </a:solidFill>
                <a:effectLst/>
              </a:rPr>
              <a:t>публічних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закупівлях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Існують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програми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ініціативи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для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забезпечення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рівного</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доступу</a:t>
            </a:r>
            <a:r>
              <a:rPr lang="en-US" sz="1600" dirty="0">
                <a:solidFill>
                  <a:schemeClr val="tx1">
                    <a:lumMod val="85000"/>
                    <a:lumOff val="15000"/>
                  </a:schemeClr>
                </a:solidFill>
                <a:effectLst/>
              </a:rPr>
              <a:t> МСП </a:t>
            </a:r>
            <a:r>
              <a:rPr lang="en-US" sz="1600" dirty="0" err="1">
                <a:solidFill>
                  <a:schemeClr val="tx1">
                    <a:lumMod val="85000"/>
                    <a:lumOff val="15000"/>
                  </a:schemeClr>
                </a:solidFill>
                <a:effectLst/>
              </a:rPr>
              <a:t>до</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контрактів</a:t>
            </a:r>
            <a:r>
              <a:rPr lang="en-US" sz="1600" dirty="0">
                <a:solidFill>
                  <a:schemeClr val="tx1">
                    <a:lumMod val="85000"/>
                    <a:lumOff val="15000"/>
                  </a:schemeClr>
                </a:solidFill>
                <a:effectLst/>
              </a:rPr>
              <a:t>.</a:t>
            </a:r>
          </a:p>
          <a:p>
            <a:pPr defTabSz="914400">
              <a:lnSpc>
                <a:spcPct val="90000"/>
              </a:lnSpc>
              <a:spcBef>
                <a:spcPts val="1000"/>
              </a:spcBef>
              <a:spcAft>
                <a:spcPts val="800"/>
              </a:spcAft>
              <a:buClr>
                <a:schemeClr val="accent2"/>
              </a:buClr>
            </a:pPr>
            <a:r>
              <a:rPr lang="en-US" sz="1600" b="1" dirty="0">
                <a:solidFill>
                  <a:schemeClr val="tx1">
                    <a:lumMod val="85000"/>
                    <a:lumOff val="15000"/>
                  </a:schemeClr>
                </a:solidFill>
                <a:effectLst/>
              </a:rPr>
              <a:t>6. </a:t>
            </a:r>
            <a:r>
              <a:rPr lang="en-US" sz="1600" b="1" dirty="0" err="1">
                <a:solidFill>
                  <a:schemeClr val="tx1">
                    <a:lumMod val="85000"/>
                    <a:lumOff val="15000"/>
                  </a:schemeClr>
                </a:solidFill>
                <a:effectLst/>
              </a:rPr>
              <a:t>Електронні</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тендерні</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системи</a:t>
            </a:r>
            <a:r>
              <a:rPr lang="en-US" sz="16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1600" dirty="0">
                <a:solidFill>
                  <a:schemeClr val="tx1">
                    <a:lumMod val="85000"/>
                    <a:lumOff val="15000"/>
                  </a:schemeClr>
                </a:solidFill>
                <a:effectLst/>
              </a:rPr>
              <a:t>   - </a:t>
            </a:r>
            <a:r>
              <a:rPr lang="en-US" sz="1600" dirty="0" err="1">
                <a:solidFill>
                  <a:schemeClr val="tx1">
                    <a:lumMod val="85000"/>
                    <a:lumOff val="15000"/>
                  </a:schemeClr>
                </a:solidFill>
                <a:effectLst/>
              </a:rPr>
              <a:t>Багато</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урядових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агенцій</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використовують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електронні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системи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для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проведення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тендерних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процедур</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Наприклад</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система</a:t>
            </a:r>
            <a:r>
              <a:rPr lang="en-US" sz="1600" dirty="0">
                <a:solidFill>
                  <a:schemeClr val="tx1">
                    <a:lumMod val="85000"/>
                    <a:lumOff val="15000"/>
                  </a:schemeClr>
                </a:solidFill>
                <a:effectLst/>
              </a:rPr>
              <a:t> SAM (System for Award Management) </a:t>
            </a:r>
            <a:r>
              <a:rPr lang="en-US" sz="1600" dirty="0" err="1">
                <a:solidFill>
                  <a:schemeClr val="tx1">
                    <a:lumMod val="85000"/>
                    <a:lumOff val="15000"/>
                  </a:schemeClr>
                </a:solidFill>
                <a:effectLst/>
              </a:rPr>
              <a:t>використовується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для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реєстрації</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моніторингу</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постачальників</a:t>
            </a:r>
            <a:endParaRPr lang="en-US" sz="1600" dirty="0">
              <a:solidFill>
                <a:schemeClr val="tx1">
                  <a:lumMod val="85000"/>
                  <a:lumOff val="15000"/>
                </a:schemeClr>
              </a:solidFill>
              <a:effectLst/>
            </a:endParaRPr>
          </a:p>
          <a:p>
            <a:pPr defTabSz="914400">
              <a:lnSpc>
                <a:spcPct val="90000"/>
              </a:lnSpc>
              <a:spcBef>
                <a:spcPts val="1000"/>
              </a:spcBef>
              <a:spcAft>
                <a:spcPts val="800"/>
              </a:spcAft>
              <a:buClr>
                <a:schemeClr val="accent2"/>
              </a:buClr>
            </a:pPr>
            <a:r>
              <a:rPr lang="en-US" sz="1600" b="1" dirty="0">
                <a:solidFill>
                  <a:schemeClr val="tx1">
                    <a:lumMod val="85000"/>
                    <a:lumOff val="15000"/>
                  </a:schemeClr>
                </a:solidFill>
                <a:effectLst/>
              </a:rPr>
              <a:t>7. </a:t>
            </a:r>
            <a:r>
              <a:rPr lang="en-US" sz="1600" b="1" dirty="0" err="1">
                <a:solidFill>
                  <a:schemeClr val="tx1">
                    <a:lumMod val="85000"/>
                    <a:lumOff val="15000"/>
                  </a:schemeClr>
                </a:solidFill>
                <a:effectLst/>
              </a:rPr>
              <a:t>Критерії</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вибору</a:t>
            </a:r>
            <a:r>
              <a:rPr lang="en-US" sz="16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1600" dirty="0">
                <a:solidFill>
                  <a:schemeClr val="tx1">
                    <a:lumMod val="85000"/>
                    <a:lumOff val="15000"/>
                  </a:schemeClr>
                </a:solidFill>
                <a:effectLst/>
              </a:rPr>
              <a:t>   - </a:t>
            </a:r>
            <a:r>
              <a:rPr lang="en-US" sz="1600" dirty="0" err="1">
                <a:solidFill>
                  <a:schemeClr val="tx1">
                    <a:lumMod val="85000"/>
                    <a:lumOff val="15000"/>
                  </a:schemeClr>
                </a:solidFill>
                <a:effectLst/>
              </a:rPr>
              <a:t>Вибір</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постачальників</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здійснюється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не</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лише</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ціною</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але</a:t>
            </a:r>
            <a:r>
              <a:rPr lang="en-US" sz="1600" dirty="0">
                <a:solidFill>
                  <a:schemeClr val="tx1">
                    <a:lumMod val="85000"/>
                    <a:lumOff val="15000"/>
                  </a:schemeClr>
                </a:solidFill>
                <a:effectLst/>
              </a:rPr>
              <a:t> й </a:t>
            </a:r>
            <a:r>
              <a:rPr lang="en-US" sz="1600" dirty="0" err="1">
                <a:solidFill>
                  <a:schemeClr val="tx1">
                    <a:lumMod val="85000"/>
                    <a:lumOff val="15000"/>
                  </a:schemeClr>
                </a:solidFill>
                <a:effectLst/>
              </a:rPr>
              <a:t>за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кількістю</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інших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критеріїв</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таких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як</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досвід</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технічні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можливості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здатність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виконання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ін</a:t>
            </a:r>
            <a:r>
              <a:rPr lang="en-US" sz="1600" dirty="0">
                <a:solidFill>
                  <a:schemeClr val="tx1">
                    <a:lumMod val="85000"/>
                    <a:lumOff val="15000"/>
                  </a:schemeClr>
                </a:solidFill>
                <a:effectLst/>
              </a:rPr>
              <a:t>.</a:t>
            </a:r>
          </a:p>
          <a:p>
            <a:pPr defTabSz="914400">
              <a:lnSpc>
                <a:spcPct val="90000"/>
              </a:lnSpc>
              <a:spcBef>
                <a:spcPts val="1000"/>
              </a:spcBef>
              <a:spcAft>
                <a:spcPts val="800"/>
              </a:spcAft>
              <a:buClr>
                <a:schemeClr val="accent2"/>
              </a:buClr>
            </a:pPr>
            <a:r>
              <a:rPr lang="en-US" sz="1600" b="1" dirty="0">
                <a:solidFill>
                  <a:schemeClr val="tx1">
                    <a:lumMod val="85000"/>
                    <a:lumOff val="15000"/>
                  </a:schemeClr>
                </a:solidFill>
                <a:effectLst/>
              </a:rPr>
              <a:t>8. </a:t>
            </a:r>
            <a:r>
              <a:rPr lang="en-US" sz="1600" b="1" dirty="0" err="1">
                <a:solidFill>
                  <a:schemeClr val="tx1">
                    <a:lumMod val="85000"/>
                    <a:lumOff val="15000"/>
                  </a:schemeClr>
                </a:solidFill>
                <a:effectLst/>
              </a:rPr>
              <a:t>Прозорість</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та</a:t>
            </a:r>
            <a:r>
              <a:rPr lang="en-US" sz="1600" b="1" dirty="0">
                <a:solidFill>
                  <a:schemeClr val="tx1">
                    <a:lumMod val="85000"/>
                    <a:lumOff val="15000"/>
                  </a:schemeClr>
                </a:solidFill>
                <a:effectLst/>
              </a:rPr>
              <a:t> </a:t>
            </a:r>
            <a:r>
              <a:rPr lang="en-US" sz="1600" b="1" dirty="0" err="1">
                <a:solidFill>
                  <a:schemeClr val="tx1">
                    <a:lumMod val="85000"/>
                    <a:lumOff val="15000"/>
                  </a:schemeClr>
                </a:solidFill>
                <a:effectLst/>
              </a:rPr>
              <a:t>відповідальність</a:t>
            </a:r>
            <a:r>
              <a:rPr lang="en-US" sz="1600" b="1"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1600" dirty="0">
                <a:solidFill>
                  <a:schemeClr val="tx1">
                    <a:lumMod val="85000"/>
                    <a:lumOff val="15000"/>
                  </a:schemeClr>
                </a:solidFill>
                <a:effectLst/>
              </a:rPr>
              <a:t>   - </a:t>
            </a:r>
            <a:r>
              <a:rPr lang="en-US" sz="1600" dirty="0" err="1">
                <a:solidFill>
                  <a:schemeClr val="tx1">
                    <a:lumMod val="85000"/>
                    <a:lumOff val="15000"/>
                  </a:schemeClr>
                </a:solidFill>
                <a:effectLst/>
              </a:rPr>
              <a:t>Процеси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публічних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закупівель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ретельно</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моніторяться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піддавані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аудитам</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для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забезпечення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прозорості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акаунтабельності</a:t>
            </a:r>
            <a:r>
              <a:rPr lang="en-US" sz="1600" dirty="0">
                <a:solidFill>
                  <a:schemeClr val="tx1">
                    <a:lumMod val="85000"/>
                    <a:lumOff val="15000"/>
                  </a:schemeClr>
                </a:solidFill>
                <a:effectLst/>
              </a:rPr>
              <a:t> в </a:t>
            </a:r>
            <a:r>
              <a:rPr lang="en-US" sz="1600" dirty="0" err="1">
                <a:solidFill>
                  <a:schemeClr val="tx1">
                    <a:lumMod val="85000"/>
                    <a:lumOff val="15000"/>
                  </a:schemeClr>
                </a:solidFill>
                <a:effectLst/>
              </a:rPr>
              <a:t>управлінні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публічними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коштами</a:t>
            </a:r>
            <a:r>
              <a:rPr lang="en-US" sz="1600" dirty="0">
                <a:solidFill>
                  <a:schemeClr val="tx1">
                    <a:lumMod val="85000"/>
                    <a:lumOff val="15000"/>
                  </a:schemeClr>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pPr>
            <a:r>
              <a:rPr lang="en-US" sz="1600" dirty="0" err="1">
                <a:solidFill>
                  <a:schemeClr val="tx1">
                    <a:lumMod val="85000"/>
                    <a:lumOff val="15000"/>
                  </a:schemeClr>
                </a:solidFill>
                <a:effectLst/>
              </a:rPr>
              <a:t>Загалом</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система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публічних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закупівель</a:t>
            </a:r>
            <a:r>
              <a:rPr lang="en-US" sz="1600" dirty="0">
                <a:solidFill>
                  <a:schemeClr val="tx1">
                    <a:lumMod val="85000"/>
                    <a:lumOff val="15000"/>
                  </a:schemeClr>
                </a:solidFill>
                <a:effectLst/>
              </a:rPr>
              <a:t> в США </a:t>
            </a:r>
            <a:r>
              <a:rPr lang="en-US" sz="1600" dirty="0" err="1">
                <a:solidFill>
                  <a:schemeClr val="tx1">
                    <a:lumMod val="85000"/>
                    <a:lumOff val="15000"/>
                  </a:schemeClr>
                </a:solidFill>
                <a:effectLst/>
              </a:rPr>
              <a:t>визначається</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строгими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стандартами</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які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сприяють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ефективному</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використанню</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грошей</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конкурентоспроможності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та</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сприяють</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участі</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різних</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підприємств</a:t>
            </a:r>
            <a:r>
              <a:rPr lang="en-US" sz="1600" dirty="0">
                <a:solidFill>
                  <a:schemeClr val="tx1">
                    <a:lumMod val="85000"/>
                    <a:lumOff val="15000"/>
                  </a:schemeClr>
                </a:solidFill>
                <a:effectLst/>
              </a:rPr>
              <a:t>, </a:t>
            </a:r>
            <a:r>
              <a:rPr lang="en-US" sz="1600" dirty="0" err="1">
                <a:solidFill>
                  <a:schemeClr val="tx1">
                    <a:lumMod val="85000"/>
                    <a:lumOff val="15000"/>
                  </a:schemeClr>
                </a:solidFill>
                <a:effectLst/>
              </a:rPr>
              <a:t>включаючи</a:t>
            </a:r>
            <a:r>
              <a:rPr lang="en-US" sz="1600" dirty="0">
                <a:solidFill>
                  <a:schemeClr val="tx1">
                    <a:lumMod val="85000"/>
                    <a:lumOff val="15000"/>
                  </a:schemeClr>
                </a:solidFill>
                <a:effectLst/>
              </a:rPr>
              <a:t> МСП.</a:t>
            </a:r>
          </a:p>
        </p:txBody>
      </p:sp>
    </p:spTree>
    <p:extLst>
      <p:ext uri="{BB962C8B-B14F-4D97-AF65-F5344CB8AC3E}">
        <p14:creationId xmlns:p14="http://schemas.microsoft.com/office/powerpoint/2010/main" val="152765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D7C5BE-418C-4A44-91BF-28E411F75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1559052"/>
            <a:ext cx="10271760" cy="4347972"/>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EADC61F1-3865-7ACD-13CA-2005973B108A}"/>
              </a:ext>
            </a:extLst>
          </p:cNvPr>
          <p:cNvSpPr>
            <a:spLocks noGrp="1"/>
          </p:cNvSpPr>
          <p:nvPr>
            <p:ph type="title"/>
          </p:nvPr>
        </p:nvSpPr>
        <p:spPr>
          <a:xfrm>
            <a:off x="2231136" y="964692"/>
            <a:ext cx="7729728" cy="1188720"/>
          </a:xfrm>
          <a:ln>
            <a:solidFill>
              <a:srgbClr val="404040"/>
            </a:solidFill>
          </a:ln>
        </p:spPr>
        <p:txBody>
          <a:bodyPr vert="horz" lIns="182880" tIns="182880" rIns="182880" bIns="182880" rtlCol="0" anchor="ctr">
            <a:normAutofit/>
          </a:bodyPr>
          <a:lstStyle/>
          <a:p>
            <a:r>
              <a:rPr lang="en-US" b="1">
                <a:effectLst/>
              </a:rPr>
              <a:t>4. Рівні та види контрактів</a:t>
            </a:r>
            <a:endParaRPr lang="en-US"/>
          </a:p>
        </p:txBody>
      </p:sp>
      <p:graphicFrame>
        <p:nvGraphicFramePr>
          <p:cNvPr id="4" name="Схема 3">
            <a:extLst>
              <a:ext uri="{FF2B5EF4-FFF2-40B4-BE49-F238E27FC236}">
                <a16:creationId xmlns:a16="http://schemas.microsoft.com/office/drawing/2014/main" id="{FDF03201-FF2C-E6FC-701A-7231E5D4905F}"/>
              </a:ext>
            </a:extLst>
          </p:cNvPr>
          <p:cNvGraphicFramePr/>
          <p:nvPr>
            <p:extLst>
              <p:ext uri="{D42A27DB-BD31-4B8C-83A1-F6EECF244321}">
                <p14:modId xmlns:p14="http://schemas.microsoft.com/office/powerpoint/2010/main" val="571620296"/>
              </p:ext>
            </p:extLst>
          </p:nvPr>
        </p:nvGraphicFramePr>
        <p:xfrm>
          <a:off x="1847409" y="2164701"/>
          <a:ext cx="7729727" cy="4412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1472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4">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0" name="Rectangle 16">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28A5416-CE73-1BE1-6AEB-C3610DAD4A26}"/>
              </a:ext>
            </a:extLst>
          </p:cNvPr>
          <p:cNvSpPr txBox="1"/>
          <p:nvPr/>
        </p:nvSpPr>
        <p:spPr>
          <a:xfrm>
            <a:off x="6092433" y="221064"/>
            <a:ext cx="5714380" cy="6521380"/>
          </a:xfrm>
          <a:prstGeom prst="rect">
            <a:avLst/>
          </a:prstGeom>
        </p:spPr>
        <p:txBody>
          <a:bodyPr vert="horz" lIns="91440" tIns="45720" rIns="91440" bIns="45720" rtlCol="0" anchor="ctr">
            <a:normAutofit/>
          </a:bodyPr>
          <a:lstStyle/>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b="1">
                <a:solidFill>
                  <a:schemeClr val="tx1">
                    <a:lumMod val="85000"/>
                    <a:lumOff val="15000"/>
                  </a:schemeClr>
                </a:solidFill>
                <a:effectLst/>
              </a:rPr>
              <a:t>Контракти місцевого самоврядування</a:t>
            </a:r>
            <a:endParaRPr lang="en-US">
              <a:solidFill>
                <a:schemeClr val="tx1">
                  <a:lumMod val="85000"/>
                  <a:lumOff val="15000"/>
                </a:schemeClr>
              </a:solidFill>
              <a:effectLst/>
            </a:endParaRP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a:solidFill>
                  <a:schemeClr val="tx1">
                    <a:lumMod val="85000"/>
                    <a:lumOff val="15000"/>
                  </a:schemeClr>
                </a:solidFill>
                <a:effectLst/>
              </a:rPr>
              <a:t>Органи місцевого самоврядування, включаючи міста, округи та шкільні округи, задовольняють свої оперативні потреби та надають державні послуги за контрактами. Підрядники можуть подати заявку на ці контракти на веб-сайтах місцевих органів влади; наприклад, Департамент транспорту Каліфорнії для дорожніх і залізничних проектів.</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a:solidFill>
                  <a:schemeClr val="tx1">
                    <a:lumMod val="85000"/>
                    <a:lumOff val="15000"/>
                  </a:schemeClr>
                </a:solidFill>
                <a:effectLst/>
              </a:rPr>
              <a:t>Органи місцевого самоврядування мають різні способи укладання цих контрактів.</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b="1" i="1">
                <a:solidFill>
                  <a:schemeClr val="tx1">
                    <a:lumMod val="85000"/>
                    <a:lumOff val="15000"/>
                  </a:schemeClr>
                </a:solidFill>
                <a:effectLst/>
              </a:rPr>
              <a:t>Особисті контракти на надання послуг</a:t>
            </a:r>
            <a:r>
              <a:rPr lang="en-US">
                <a:solidFill>
                  <a:schemeClr val="tx1">
                    <a:lumMod val="85000"/>
                    <a:lumOff val="15000"/>
                  </a:schemeClr>
                </a:solidFill>
                <a:effectLst/>
              </a:rPr>
              <a:t>: професійні чи технічні послуги, що надаються уряду (наприклад, послуги з ремонту автомобілів для обслуговування автопарку агентства)</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b="1" i="1">
                <a:solidFill>
                  <a:schemeClr val="tx1">
                    <a:lumMod val="85000"/>
                    <a:lumOff val="15000"/>
                  </a:schemeClr>
                </a:solidFill>
                <a:effectLst/>
              </a:rPr>
              <a:t>Міжмісцеві угоди</a:t>
            </a:r>
            <a:r>
              <a:rPr lang="en-US">
                <a:solidFill>
                  <a:schemeClr val="tx1">
                    <a:lumMod val="85000"/>
                    <a:lumOff val="15000"/>
                  </a:schemeClr>
                </a:solidFill>
                <a:effectLst/>
              </a:rPr>
              <a:t>: місцеві урядові установи укладають контракти між собою, щоб уникнути дублювання послуг з контролю за тваринами, догляду за парками і зонами відпочинку, а також правоохоронних органів.</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b="1" i="1">
                <a:solidFill>
                  <a:schemeClr val="tx1">
                    <a:lumMod val="85000"/>
                    <a:lumOff val="15000"/>
                  </a:schemeClr>
                </a:solidFill>
                <a:effectLst/>
              </a:rPr>
              <a:t>Договори про взаємодопомогу</a:t>
            </a:r>
            <a:r>
              <a:rPr lang="en-US">
                <a:solidFill>
                  <a:schemeClr val="tx1">
                    <a:lumMod val="85000"/>
                    <a:lumOff val="15000"/>
                  </a:schemeClr>
                </a:solidFill>
                <a:effectLst/>
              </a:rPr>
              <a:t>: про допомогу при лихах і надзвичайних ситуаціях</a:t>
            </a:r>
            <a:endParaRPr lang="en-US" dirty="0">
              <a:solidFill>
                <a:schemeClr val="tx1">
                  <a:lumMod val="85000"/>
                  <a:lumOff val="15000"/>
                </a:schemeClr>
              </a:solidFill>
              <a:effectLst/>
            </a:endParaRPr>
          </a:p>
        </p:txBody>
      </p:sp>
      <p:pic>
        <p:nvPicPr>
          <p:cNvPr id="3" name="Рисунок 2" descr="Проблему форвардних контрактів можна вирішити без дефолту — АГРОПОЛІТ">
            <a:extLst>
              <a:ext uri="{FF2B5EF4-FFF2-40B4-BE49-F238E27FC236}">
                <a16:creationId xmlns:a16="http://schemas.microsoft.com/office/drawing/2014/main" id="{2BF5CCF0-FDAF-6D85-BD50-2ACEB2FC4434}"/>
              </a:ext>
            </a:extLst>
          </p:cNvPr>
          <p:cNvPicPr>
            <a:picLocks noChangeAspect="1"/>
          </p:cNvPicPr>
          <p:nvPr/>
        </p:nvPicPr>
        <p:blipFill>
          <a:blip r:embed="rId2"/>
          <a:stretch>
            <a:fillRect/>
          </a:stretch>
        </p:blipFill>
        <p:spPr>
          <a:xfrm>
            <a:off x="207038" y="1753960"/>
            <a:ext cx="5524500" cy="3676650"/>
          </a:xfrm>
          <a:prstGeom prst="rect">
            <a:avLst/>
          </a:prstGeom>
        </p:spPr>
      </p:pic>
    </p:spTree>
    <p:extLst>
      <p:ext uri="{BB962C8B-B14F-4D97-AF65-F5344CB8AC3E}">
        <p14:creationId xmlns:p14="http://schemas.microsoft.com/office/powerpoint/2010/main" val="23432788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15E4678-5FDE-7E17-28F0-3949B68E52A4}"/>
              </a:ext>
            </a:extLst>
          </p:cNvPr>
          <p:cNvSpPr txBox="1"/>
          <p:nvPr/>
        </p:nvSpPr>
        <p:spPr>
          <a:xfrm>
            <a:off x="1249679" y="1248155"/>
            <a:ext cx="9692641" cy="4361687"/>
          </a:xfrm>
          <a:prstGeom prst="rect">
            <a:avLst/>
          </a:prstGeom>
        </p:spPr>
        <p:txBody>
          <a:bodyPr vert="horz" lIns="91440" tIns="45720" rIns="91440" bIns="45720" rtlCol="0">
            <a:normAutofit lnSpcReduction="10000"/>
          </a:bodyPr>
          <a:lstStyle/>
          <a:p>
            <a:pPr algn="ctr" defTabSz="914400">
              <a:lnSpc>
                <a:spcPct val="90000"/>
              </a:lnSpc>
              <a:spcBef>
                <a:spcPts val="1000"/>
              </a:spcBef>
              <a:spcAft>
                <a:spcPts val="800"/>
              </a:spcAft>
              <a:buClr>
                <a:schemeClr val="accent2"/>
              </a:buClr>
              <a:tabLst>
                <a:tab pos="1885950" algn="l"/>
              </a:tabLst>
            </a:pPr>
            <a:r>
              <a:rPr lang="en-US" b="1" i="1" dirty="0" err="1">
                <a:solidFill>
                  <a:srgbClr val="404040"/>
                </a:solidFill>
                <a:effectLst/>
              </a:rPr>
              <a:t>Державні</a:t>
            </a:r>
            <a:r>
              <a:rPr lang="en-US" b="1" i="1" dirty="0">
                <a:solidFill>
                  <a:srgbClr val="404040"/>
                </a:solidFill>
                <a:effectLst/>
              </a:rPr>
              <a:t> </a:t>
            </a:r>
            <a:r>
              <a:rPr lang="en-US" b="1" i="1" dirty="0" err="1">
                <a:solidFill>
                  <a:srgbClr val="404040"/>
                </a:solidFill>
                <a:effectLst/>
              </a:rPr>
              <a:t>урядові</a:t>
            </a:r>
            <a:r>
              <a:rPr lang="en-US" b="1" i="1" dirty="0">
                <a:solidFill>
                  <a:srgbClr val="404040"/>
                </a:solidFill>
                <a:effectLst/>
              </a:rPr>
              <a:t> </a:t>
            </a:r>
            <a:r>
              <a:rPr lang="en-US" b="1" i="1" dirty="0" err="1">
                <a:solidFill>
                  <a:srgbClr val="404040"/>
                </a:solidFill>
                <a:effectLst/>
              </a:rPr>
              <a:t>контракти</a:t>
            </a:r>
            <a:endParaRPr lang="en-US" i="1" dirty="0">
              <a:solidFill>
                <a:srgbClr val="404040"/>
              </a:solidFill>
              <a:effectLst/>
            </a:endParaRP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Державні</a:t>
            </a:r>
            <a:r>
              <a:rPr lang="en-US" dirty="0">
                <a:solidFill>
                  <a:srgbClr val="404040"/>
                </a:solidFill>
                <a:effectLst/>
              </a:rPr>
              <a:t> </a:t>
            </a:r>
            <a:r>
              <a:rPr lang="en-US" dirty="0" err="1">
                <a:solidFill>
                  <a:srgbClr val="404040"/>
                </a:solidFill>
                <a:effectLst/>
              </a:rPr>
              <a:t>урядові</a:t>
            </a:r>
            <a:r>
              <a:rPr lang="en-US" dirty="0">
                <a:solidFill>
                  <a:srgbClr val="404040"/>
                </a:solidFill>
                <a:effectLst/>
              </a:rPr>
              <a:t> </a:t>
            </a:r>
            <a:r>
              <a:rPr lang="en-US" dirty="0" err="1">
                <a:solidFill>
                  <a:srgbClr val="404040"/>
                </a:solidFill>
                <a:effectLst/>
              </a:rPr>
              <a:t>контракти</a:t>
            </a:r>
            <a:r>
              <a:rPr lang="en-US" dirty="0">
                <a:solidFill>
                  <a:srgbClr val="404040"/>
                </a:solidFill>
                <a:effectLst/>
              </a:rPr>
              <a:t> </a:t>
            </a:r>
            <a:r>
              <a:rPr lang="en-US" dirty="0" err="1">
                <a:solidFill>
                  <a:srgbClr val="404040"/>
                </a:solidFill>
                <a:effectLst/>
              </a:rPr>
              <a:t>надають</a:t>
            </a:r>
            <a:r>
              <a:rPr lang="en-US" dirty="0">
                <a:solidFill>
                  <a:srgbClr val="404040"/>
                </a:solidFill>
                <a:effectLst/>
              </a:rPr>
              <a:t> </a:t>
            </a:r>
            <a:r>
              <a:rPr lang="en-US" dirty="0" err="1">
                <a:solidFill>
                  <a:srgbClr val="404040"/>
                </a:solidFill>
                <a:effectLst/>
              </a:rPr>
              <a:t>послуги</a:t>
            </a:r>
            <a:r>
              <a:rPr lang="en-US" dirty="0">
                <a:solidFill>
                  <a:srgbClr val="404040"/>
                </a:solidFill>
                <a:effectLst/>
              </a:rPr>
              <a:t> </a:t>
            </a:r>
            <a:r>
              <a:rPr lang="en-US" dirty="0" err="1">
                <a:solidFill>
                  <a:srgbClr val="404040"/>
                </a:solidFill>
                <a:effectLst/>
              </a:rPr>
              <a:t>для</a:t>
            </a:r>
            <a:r>
              <a:rPr lang="en-US" dirty="0">
                <a:solidFill>
                  <a:srgbClr val="404040"/>
                </a:solidFill>
                <a:effectLst/>
              </a:rPr>
              <a:t> </a:t>
            </a:r>
            <a:r>
              <a:rPr lang="en-US" dirty="0" err="1">
                <a:solidFill>
                  <a:srgbClr val="404040"/>
                </a:solidFill>
                <a:effectLst/>
              </a:rPr>
              <a:t>програм</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державному</a:t>
            </a:r>
            <a:r>
              <a:rPr lang="en-US" dirty="0">
                <a:solidFill>
                  <a:srgbClr val="404040"/>
                </a:solidFill>
                <a:effectLst/>
              </a:rPr>
              <a:t> </a:t>
            </a:r>
            <a:r>
              <a:rPr lang="en-US" dirty="0" err="1">
                <a:solidFill>
                  <a:srgbClr val="404040"/>
                </a:solidFill>
                <a:effectLst/>
              </a:rPr>
              <a:t>рівні</a:t>
            </a:r>
            <a:r>
              <a:rPr lang="en-US" dirty="0">
                <a:solidFill>
                  <a:srgbClr val="404040"/>
                </a:solidFill>
                <a:effectLst/>
              </a:rPr>
              <a:t>. </a:t>
            </a:r>
            <a:r>
              <a:rPr lang="en-US" dirty="0" err="1">
                <a:solidFill>
                  <a:srgbClr val="404040"/>
                </a:solidFill>
                <a:effectLst/>
              </a:rPr>
              <a:t>Ці</a:t>
            </a:r>
            <a:r>
              <a:rPr lang="en-US" dirty="0">
                <a:solidFill>
                  <a:srgbClr val="404040"/>
                </a:solidFill>
                <a:effectLst/>
              </a:rPr>
              <a:t> </a:t>
            </a:r>
            <a:r>
              <a:rPr lang="en-US" dirty="0" err="1">
                <a:solidFill>
                  <a:srgbClr val="404040"/>
                </a:solidFill>
                <a:effectLst/>
              </a:rPr>
              <a:t>контракти</a:t>
            </a:r>
            <a:r>
              <a:rPr lang="en-US" dirty="0">
                <a:solidFill>
                  <a:srgbClr val="404040"/>
                </a:solidFill>
                <a:effectLst/>
              </a:rPr>
              <a:t> </a:t>
            </a:r>
            <a:r>
              <a:rPr lang="en-US" dirty="0" err="1">
                <a:solidFill>
                  <a:srgbClr val="404040"/>
                </a:solidFill>
                <a:effectLst/>
              </a:rPr>
              <a:t>часто</a:t>
            </a:r>
            <a:r>
              <a:rPr lang="en-US" dirty="0">
                <a:solidFill>
                  <a:srgbClr val="404040"/>
                </a:solidFill>
                <a:effectLst/>
              </a:rPr>
              <a:t> </a:t>
            </a:r>
            <a:r>
              <a:rPr lang="en-US" dirty="0" err="1">
                <a:solidFill>
                  <a:srgbClr val="404040"/>
                </a:solidFill>
                <a:effectLst/>
              </a:rPr>
              <a:t>стосуються</a:t>
            </a:r>
            <a:r>
              <a:rPr lang="en-US" dirty="0">
                <a:solidFill>
                  <a:srgbClr val="404040"/>
                </a:solidFill>
                <a:effectLst/>
              </a:rPr>
              <a:t> </a:t>
            </a:r>
            <a:r>
              <a:rPr lang="en-US" dirty="0" err="1">
                <a:solidFill>
                  <a:srgbClr val="404040"/>
                </a:solidFill>
                <a:effectLst/>
              </a:rPr>
              <a:t>великих</a:t>
            </a:r>
            <a:r>
              <a:rPr lang="en-US" dirty="0">
                <a:solidFill>
                  <a:srgbClr val="404040"/>
                </a:solidFill>
                <a:effectLst/>
              </a:rPr>
              <a:t> </a:t>
            </a:r>
            <a:r>
              <a:rPr lang="en-US" dirty="0" err="1">
                <a:solidFill>
                  <a:srgbClr val="404040"/>
                </a:solidFill>
                <a:effectLst/>
              </a:rPr>
              <a:t>проектів</a:t>
            </a:r>
            <a:r>
              <a:rPr lang="en-US" dirty="0">
                <a:solidFill>
                  <a:srgbClr val="404040"/>
                </a:solidFill>
                <a:effectLst/>
              </a:rPr>
              <a:t>, </a:t>
            </a:r>
            <a:r>
              <a:rPr lang="en-US" dirty="0" err="1">
                <a:solidFill>
                  <a:srgbClr val="404040"/>
                </a:solidFill>
                <a:effectLst/>
              </a:rPr>
              <a:t>таких</a:t>
            </a:r>
            <a:r>
              <a:rPr lang="en-US" dirty="0">
                <a:solidFill>
                  <a:srgbClr val="404040"/>
                </a:solidFill>
                <a:effectLst/>
              </a:rPr>
              <a:t> </a:t>
            </a:r>
            <a:r>
              <a:rPr lang="en-US" dirty="0" err="1">
                <a:solidFill>
                  <a:srgbClr val="404040"/>
                </a:solidFill>
                <a:effectLst/>
              </a:rPr>
              <a:t>як</a:t>
            </a:r>
            <a:r>
              <a:rPr lang="en-US" dirty="0">
                <a:solidFill>
                  <a:srgbClr val="404040"/>
                </a:solidFill>
                <a:effectLst/>
              </a:rPr>
              <a:t> ІТ-</a:t>
            </a:r>
            <a:r>
              <a:rPr lang="en-US" dirty="0" err="1">
                <a:solidFill>
                  <a:srgbClr val="404040"/>
                </a:solidFill>
                <a:effectLst/>
              </a:rPr>
              <a:t>системи</a:t>
            </a:r>
            <a:r>
              <a:rPr lang="en-US" dirty="0">
                <a:solidFill>
                  <a:srgbClr val="404040"/>
                </a:solidFill>
                <a:effectLst/>
              </a:rPr>
              <a:t>, </a:t>
            </a:r>
            <a:r>
              <a:rPr lang="en-US" dirty="0" err="1">
                <a:solidFill>
                  <a:srgbClr val="404040"/>
                </a:solidFill>
                <a:effectLst/>
              </a:rPr>
              <a:t>будівництво</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зонування</a:t>
            </a:r>
            <a:r>
              <a:rPr lang="en-US" dirty="0">
                <a:solidFill>
                  <a:srgbClr val="404040"/>
                </a:solidFill>
                <a:effectLst/>
              </a:rPr>
              <a:t>, а </a:t>
            </a:r>
            <a:r>
              <a:rPr lang="en-US" dirty="0" err="1">
                <a:solidFill>
                  <a:srgbClr val="404040"/>
                </a:solidFill>
                <a:effectLst/>
              </a:rPr>
              <a:t>також</a:t>
            </a:r>
            <a:r>
              <a:rPr lang="en-US" dirty="0">
                <a:solidFill>
                  <a:srgbClr val="404040"/>
                </a:solidFill>
                <a:effectLst/>
              </a:rPr>
              <a:t> </a:t>
            </a:r>
            <a:r>
              <a:rPr lang="en-US" dirty="0" err="1">
                <a:solidFill>
                  <a:srgbClr val="404040"/>
                </a:solidFill>
                <a:effectLst/>
              </a:rPr>
              <a:t>інфраструктурні</a:t>
            </a:r>
            <a:r>
              <a:rPr lang="en-US" dirty="0">
                <a:solidFill>
                  <a:srgbClr val="404040"/>
                </a:solidFill>
                <a:effectLst/>
              </a:rPr>
              <a:t> </a:t>
            </a:r>
            <a:r>
              <a:rPr lang="en-US" dirty="0" err="1">
                <a:solidFill>
                  <a:srgbClr val="404040"/>
                </a:solidFill>
                <a:effectLst/>
              </a:rPr>
              <a:t>проєкти</a:t>
            </a:r>
            <a:r>
              <a:rPr lang="en-US" dirty="0">
                <a:solidFill>
                  <a:srgbClr val="404040"/>
                </a:solidFill>
                <a:effectLst/>
              </a:rPr>
              <a:t>, </a:t>
            </a:r>
            <a:r>
              <a:rPr lang="en-US" dirty="0" err="1">
                <a:solidFill>
                  <a:srgbClr val="404040"/>
                </a:solidFill>
                <a:effectLst/>
              </a:rPr>
              <a:t>як-от</a:t>
            </a:r>
            <a:r>
              <a:rPr lang="en-US" dirty="0">
                <a:solidFill>
                  <a:srgbClr val="404040"/>
                </a:solidFill>
                <a:effectLst/>
              </a:rPr>
              <a:t> </a:t>
            </a:r>
            <a:r>
              <a:rPr lang="en-US" dirty="0" err="1">
                <a:solidFill>
                  <a:srgbClr val="404040"/>
                </a:solidFill>
                <a:effectLst/>
              </a:rPr>
              <a:t>дороги</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системи</a:t>
            </a:r>
            <a:r>
              <a:rPr lang="en-US" dirty="0">
                <a:solidFill>
                  <a:srgbClr val="404040"/>
                </a:solidFill>
                <a:effectLst/>
              </a:rPr>
              <a:t> </a:t>
            </a:r>
            <a:r>
              <a:rPr lang="en-US" dirty="0" err="1">
                <a:solidFill>
                  <a:srgbClr val="404040"/>
                </a:solidFill>
                <a:effectLst/>
              </a:rPr>
              <a:t>водопостачання</a:t>
            </a:r>
            <a:r>
              <a:rPr lang="en-US" dirty="0">
                <a:solidFill>
                  <a:srgbClr val="404040"/>
                </a:solidFill>
                <a:effectLst/>
              </a:rPr>
              <a:t>. </a:t>
            </a:r>
            <a:r>
              <a:rPr lang="en-US" dirty="0" err="1">
                <a:solidFill>
                  <a:srgbClr val="404040"/>
                </a:solidFill>
                <a:effectLst/>
              </a:rPr>
              <a:t>Кожен</a:t>
            </a:r>
            <a:r>
              <a:rPr lang="en-US" dirty="0">
                <a:solidFill>
                  <a:srgbClr val="404040"/>
                </a:solidFill>
                <a:effectLst/>
              </a:rPr>
              <a:t> </a:t>
            </a:r>
            <a:r>
              <a:rPr lang="en-US" dirty="0" err="1">
                <a:solidFill>
                  <a:srgbClr val="404040"/>
                </a:solidFill>
                <a:effectLst/>
              </a:rPr>
              <a:t>штат</a:t>
            </a:r>
            <a:r>
              <a:rPr lang="en-US" dirty="0">
                <a:solidFill>
                  <a:srgbClr val="404040"/>
                </a:solidFill>
                <a:effectLst/>
              </a:rPr>
              <a:t> </a:t>
            </a:r>
            <a:r>
              <a:rPr lang="en-US" dirty="0" err="1">
                <a:solidFill>
                  <a:srgbClr val="404040"/>
                </a:solidFill>
                <a:effectLst/>
              </a:rPr>
              <a:t>має</a:t>
            </a:r>
            <a:r>
              <a:rPr lang="en-US" dirty="0">
                <a:solidFill>
                  <a:srgbClr val="404040"/>
                </a:solidFill>
                <a:effectLst/>
              </a:rPr>
              <a:t> </a:t>
            </a:r>
            <a:r>
              <a:rPr lang="en-US" dirty="0" err="1">
                <a:solidFill>
                  <a:srgbClr val="404040"/>
                </a:solidFill>
                <a:effectLst/>
              </a:rPr>
              <a:t>свій</a:t>
            </a:r>
            <a:r>
              <a:rPr lang="en-US" dirty="0">
                <a:solidFill>
                  <a:srgbClr val="404040"/>
                </a:solidFill>
                <a:effectLst/>
              </a:rPr>
              <a:t> </a:t>
            </a:r>
            <a:r>
              <a:rPr lang="en-US" dirty="0" err="1">
                <a:solidFill>
                  <a:srgbClr val="404040"/>
                </a:solidFill>
                <a:effectLst/>
              </a:rPr>
              <a:t>спосіб</a:t>
            </a:r>
            <a:r>
              <a:rPr lang="en-US" dirty="0">
                <a:solidFill>
                  <a:srgbClr val="404040"/>
                </a:solidFill>
                <a:effectLst/>
              </a:rPr>
              <a:t> </a:t>
            </a:r>
            <a:r>
              <a:rPr lang="en-US" dirty="0" err="1">
                <a:solidFill>
                  <a:srgbClr val="404040"/>
                </a:solidFill>
                <a:effectLst/>
              </a:rPr>
              <a:t>управління</a:t>
            </a:r>
            <a:r>
              <a:rPr lang="en-US" dirty="0">
                <a:solidFill>
                  <a:srgbClr val="404040"/>
                </a:solidFill>
                <a:effectLst/>
              </a:rPr>
              <a:t> </a:t>
            </a:r>
            <a:r>
              <a:rPr lang="en-US" dirty="0" err="1">
                <a:solidFill>
                  <a:srgbClr val="404040"/>
                </a:solidFill>
                <a:effectLst/>
              </a:rPr>
              <a:t>контрактами</a:t>
            </a:r>
            <a:r>
              <a:rPr lang="en-US" dirty="0">
                <a:solidFill>
                  <a:srgbClr val="404040"/>
                </a:solidFill>
                <a:effectLst/>
              </a:rPr>
              <a:t>, </a:t>
            </a:r>
            <a:r>
              <a:rPr lang="en-US" dirty="0" err="1">
                <a:solidFill>
                  <a:srgbClr val="404040"/>
                </a:solidFill>
                <a:effectLst/>
              </a:rPr>
              <a:t>зазвичай</a:t>
            </a:r>
            <a:r>
              <a:rPr lang="en-US" dirty="0">
                <a:solidFill>
                  <a:srgbClr val="404040"/>
                </a:solidFill>
                <a:effectLst/>
              </a:rPr>
              <a:t> </a:t>
            </a:r>
            <a:r>
              <a:rPr lang="en-US" dirty="0" err="1">
                <a:solidFill>
                  <a:srgbClr val="404040"/>
                </a:solidFill>
                <a:effectLst/>
              </a:rPr>
              <a:t>передбачаючи</a:t>
            </a:r>
            <a:r>
              <a:rPr lang="en-US" dirty="0">
                <a:solidFill>
                  <a:srgbClr val="404040"/>
                </a:solidFill>
                <a:effectLst/>
              </a:rPr>
              <a:t> </a:t>
            </a:r>
            <a:r>
              <a:rPr lang="en-US" dirty="0" err="1">
                <a:solidFill>
                  <a:srgbClr val="404040"/>
                </a:solidFill>
                <a:effectLst/>
              </a:rPr>
              <a:t>конкурентні</a:t>
            </a:r>
            <a:r>
              <a:rPr lang="en-US" dirty="0">
                <a:solidFill>
                  <a:srgbClr val="404040"/>
                </a:solidFill>
                <a:effectLst/>
              </a:rPr>
              <a:t> </a:t>
            </a:r>
            <a:r>
              <a:rPr lang="en-US" dirty="0" err="1">
                <a:solidFill>
                  <a:srgbClr val="404040"/>
                </a:solidFill>
                <a:effectLst/>
              </a:rPr>
              <a:t>торги</a:t>
            </a:r>
            <a:r>
              <a:rPr lang="en-US" dirty="0">
                <a:solidFill>
                  <a:srgbClr val="404040"/>
                </a:solidFill>
                <a:effectLst/>
              </a:rPr>
              <a:t>, </a:t>
            </a:r>
            <a:r>
              <a:rPr lang="en-US" dirty="0" err="1">
                <a:solidFill>
                  <a:srgbClr val="404040"/>
                </a:solidFill>
                <a:effectLst/>
              </a:rPr>
              <a:t>щоб</a:t>
            </a:r>
            <a:r>
              <a:rPr lang="en-US" dirty="0">
                <a:solidFill>
                  <a:srgbClr val="404040"/>
                </a:solidFill>
                <a:effectLst/>
              </a:rPr>
              <a:t> </a:t>
            </a:r>
            <a:r>
              <a:rPr lang="en-US" dirty="0" err="1">
                <a:solidFill>
                  <a:srgbClr val="404040"/>
                </a:solidFill>
                <a:effectLst/>
              </a:rPr>
              <a:t>отримати</a:t>
            </a:r>
            <a:r>
              <a:rPr lang="en-US" dirty="0">
                <a:solidFill>
                  <a:srgbClr val="404040"/>
                </a:solidFill>
                <a:effectLst/>
              </a:rPr>
              <a:t> </a:t>
            </a:r>
            <a:r>
              <a:rPr lang="en-US" dirty="0" err="1">
                <a:solidFill>
                  <a:srgbClr val="404040"/>
                </a:solidFill>
                <a:effectLst/>
              </a:rPr>
              <a:t>найкращу</a:t>
            </a:r>
            <a:r>
              <a:rPr lang="en-US" dirty="0">
                <a:solidFill>
                  <a:srgbClr val="404040"/>
                </a:solidFill>
                <a:effectLst/>
              </a:rPr>
              <a:t> </a:t>
            </a:r>
            <a:r>
              <a:rPr lang="en-US" dirty="0" err="1">
                <a:solidFill>
                  <a:srgbClr val="404040"/>
                </a:solidFill>
                <a:effectLst/>
              </a:rPr>
              <a:t>пропозицію</a:t>
            </a:r>
            <a:r>
              <a:rPr lang="en-US" dirty="0">
                <a:solidFill>
                  <a:srgbClr val="404040"/>
                </a:solidFill>
                <a:effectLst/>
              </a:rPr>
              <a:t> </a:t>
            </a:r>
            <a:r>
              <a:rPr lang="en-US" dirty="0" err="1">
                <a:solidFill>
                  <a:srgbClr val="404040"/>
                </a:solidFill>
                <a:effectLst/>
              </a:rPr>
              <a:t>щодо</a:t>
            </a:r>
            <a:r>
              <a:rPr lang="en-US" dirty="0">
                <a:solidFill>
                  <a:srgbClr val="404040"/>
                </a:solidFill>
                <a:effectLst/>
              </a:rPr>
              <a:t> </a:t>
            </a:r>
            <a:r>
              <a:rPr lang="en-US" dirty="0" err="1">
                <a:solidFill>
                  <a:srgbClr val="404040"/>
                </a:solidFill>
                <a:effectLst/>
              </a:rPr>
              <a:t>надання</a:t>
            </a:r>
            <a:r>
              <a:rPr lang="en-US" dirty="0">
                <a:solidFill>
                  <a:srgbClr val="404040"/>
                </a:solidFill>
                <a:effectLst/>
              </a:rPr>
              <a:t> </a:t>
            </a:r>
            <a:r>
              <a:rPr lang="en-US" dirty="0" err="1">
                <a:solidFill>
                  <a:srgbClr val="404040"/>
                </a:solidFill>
                <a:effectLst/>
              </a:rPr>
              <a:t>послуг</a:t>
            </a:r>
            <a:r>
              <a:rPr lang="en-US" dirty="0">
                <a:solidFill>
                  <a:srgbClr val="404040"/>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Наприклад</a:t>
            </a:r>
            <a:r>
              <a:rPr lang="en-US" dirty="0">
                <a:solidFill>
                  <a:srgbClr val="404040"/>
                </a:solidFill>
                <a:effectLst/>
              </a:rPr>
              <a:t>, </a:t>
            </a:r>
            <a:r>
              <a:rPr lang="en-US" dirty="0" err="1">
                <a:solidFill>
                  <a:srgbClr val="404040"/>
                </a:solidFill>
                <a:effectLst/>
              </a:rPr>
              <a:t>офіційний</a:t>
            </a:r>
            <a:r>
              <a:rPr lang="en-US" dirty="0">
                <a:solidFill>
                  <a:srgbClr val="404040"/>
                </a:solidFill>
                <a:effectLst/>
              </a:rPr>
              <a:t> </a:t>
            </a:r>
            <a:r>
              <a:rPr lang="en-US" dirty="0" err="1">
                <a:solidFill>
                  <a:srgbClr val="404040"/>
                </a:solidFill>
                <a:effectLst/>
              </a:rPr>
              <a:t>веб-сайт</a:t>
            </a:r>
            <a:r>
              <a:rPr lang="en-US" dirty="0">
                <a:solidFill>
                  <a:srgbClr val="404040"/>
                </a:solidFill>
                <a:effectLst/>
              </a:rPr>
              <a:t> </a:t>
            </a:r>
            <a:r>
              <a:rPr lang="en-US" dirty="0" err="1">
                <a:solidFill>
                  <a:srgbClr val="404040"/>
                </a:solidFill>
                <a:effectLst/>
              </a:rPr>
              <a:t>штату</a:t>
            </a:r>
            <a:r>
              <a:rPr lang="en-US" dirty="0">
                <a:solidFill>
                  <a:srgbClr val="404040"/>
                </a:solidFill>
                <a:effectLst/>
              </a:rPr>
              <a:t> </a:t>
            </a:r>
            <a:r>
              <a:rPr lang="en-US" dirty="0" err="1">
                <a:solidFill>
                  <a:srgbClr val="404040"/>
                </a:solidFill>
                <a:effectLst/>
              </a:rPr>
              <a:t>Іллінойс</a:t>
            </a:r>
            <a:r>
              <a:rPr lang="en-US" dirty="0">
                <a:solidFill>
                  <a:srgbClr val="404040"/>
                </a:solidFill>
                <a:effectLst/>
              </a:rPr>
              <a:t> </a:t>
            </a:r>
            <a:r>
              <a:rPr lang="en-US" dirty="0" err="1">
                <a:solidFill>
                  <a:srgbClr val="404040"/>
                </a:solidFill>
                <a:effectLst/>
              </a:rPr>
              <a:t>містить</a:t>
            </a:r>
            <a:r>
              <a:rPr lang="en-US" dirty="0">
                <a:solidFill>
                  <a:srgbClr val="404040"/>
                </a:solidFill>
                <a:effectLst/>
              </a:rPr>
              <a:t> </a:t>
            </a:r>
            <a:r>
              <a:rPr lang="en-US" dirty="0" err="1">
                <a:solidFill>
                  <a:srgbClr val="404040"/>
                </a:solidFill>
                <a:effectLst/>
              </a:rPr>
              <a:t>активну</a:t>
            </a:r>
            <a:r>
              <a:rPr lang="en-US" dirty="0">
                <a:solidFill>
                  <a:srgbClr val="404040"/>
                </a:solidFill>
                <a:effectLst/>
              </a:rPr>
              <a:t> </a:t>
            </a:r>
            <a:r>
              <a:rPr lang="en-US" dirty="0" err="1">
                <a:solidFill>
                  <a:srgbClr val="404040"/>
                </a:solidFill>
                <a:effectLst/>
              </a:rPr>
              <a:t>базу</a:t>
            </a:r>
            <a:r>
              <a:rPr lang="en-US" dirty="0">
                <a:solidFill>
                  <a:srgbClr val="404040"/>
                </a:solidFill>
                <a:effectLst/>
              </a:rPr>
              <a:t> </a:t>
            </a:r>
            <a:r>
              <a:rPr lang="en-US" dirty="0" err="1">
                <a:solidFill>
                  <a:srgbClr val="404040"/>
                </a:solidFill>
                <a:effectLst/>
              </a:rPr>
              <a:t>даних</a:t>
            </a:r>
            <a:r>
              <a:rPr lang="en-US" dirty="0">
                <a:solidFill>
                  <a:srgbClr val="404040"/>
                </a:solidFill>
                <a:effectLst/>
              </a:rPr>
              <a:t> </a:t>
            </a:r>
            <a:r>
              <a:rPr lang="en-US" dirty="0" err="1">
                <a:solidFill>
                  <a:srgbClr val="404040"/>
                </a:solidFill>
                <a:effectLst/>
              </a:rPr>
              <a:t>із</a:t>
            </a:r>
            <a:r>
              <a:rPr lang="en-US" dirty="0">
                <a:solidFill>
                  <a:srgbClr val="404040"/>
                </a:solidFill>
                <a:effectLst/>
              </a:rPr>
              <a:t> </a:t>
            </a:r>
            <a:r>
              <a:rPr lang="en-US" dirty="0" err="1">
                <a:solidFill>
                  <a:srgbClr val="404040"/>
                </a:solidFill>
                <a:effectLst/>
              </a:rPr>
              <a:t>зазначенням</a:t>
            </a:r>
            <a:r>
              <a:rPr lang="en-US" dirty="0">
                <a:solidFill>
                  <a:srgbClr val="404040"/>
                </a:solidFill>
                <a:effectLst/>
              </a:rPr>
              <a:t> </a:t>
            </a:r>
            <a:r>
              <a:rPr lang="en-US" dirty="0" err="1">
                <a:solidFill>
                  <a:srgbClr val="404040"/>
                </a:solidFill>
                <a:effectLst/>
              </a:rPr>
              <a:t>державних</a:t>
            </a:r>
            <a:r>
              <a:rPr lang="en-US" dirty="0">
                <a:solidFill>
                  <a:srgbClr val="404040"/>
                </a:solidFill>
                <a:effectLst/>
              </a:rPr>
              <a:t> </a:t>
            </a:r>
            <a:r>
              <a:rPr lang="en-US" dirty="0" err="1">
                <a:solidFill>
                  <a:srgbClr val="404040"/>
                </a:solidFill>
                <a:effectLst/>
              </a:rPr>
              <a:t>контрактів</a:t>
            </a:r>
            <a:r>
              <a:rPr lang="en-US" dirty="0">
                <a:solidFill>
                  <a:srgbClr val="404040"/>
                </a:solidFill>
                <a:effectLst/>
              </a:rPr>
              <a:t>, </a:t>
            </a:r>
            <a:r>
              <a:rPr lang="en-US" dirty="0" err="1">
                <a:solidFill>
                  <a:srgbClr val="404040"/>
                </a:solidFill>
                <a:effectLst/>
              </a:rPr>
              <a:t>витрат</a:t>
            </a:r>
            <a:r>
              <a:rPr lang="en-US" dirty="0">
                <a:solidFill>
                  <a:srgbClr val="404040"/>
                </a:solidFill>
                <a:effectLst/>
              </a:rPr>
              <a:t> і </a:t>
            </a:r>
            <a:r>
              <a:rPr lang="en-US" dirty="0" err="1">
                <a:solidFill>
                  <a:srgbClr val="404040"/>
                </a:solidFill>
                <a:effectLst/>
              </a:rPr>
              <a:t>залучених</a:t>
            </a:r>
            <a:r>
              <a:rPr lang="en-US" dirty="0">
                <a:solidFill>
                  <a:srgbClr val="404040"/>
                </a:solidFill>
                <a:effectLst/>
              </a:rPr>
              <a:t> </a:t>
            </a:r>
            <a:r>
              <a:rPr lang="en-US" dirty="0" err="1">
                <a:solidFill>
                  <a:srgbClr val="404040"/>
                </a:solidFill>
                <a:effectLst/>
              </a:rPr>
              <a:t>організацій</a:t>
            </a:r>
            <a:r>
              <a:rPr lang="en-US" dirty="0">
                <a:solidFill>
                  <a:srgbClr val="404040"/>
                </a:solidFill>
                <a:effectLst/>
              </a:rPr>
              <a:t>. </a:t>
            </a:r>
            <a:r>
              <a:rPr lang="en-US" dirty="0" err="1">
                <a:solidFill>
                  <a:srgbClr val="404040"/>
                </a:solidFill>
                <a:effectLst/>
              </a:rPr>
              <a:t>Департамент</a:t>
            </a:r>
            <a:r>
              <a:rPr lang="en-US" dirty="0">
                <a:solidFill>
                  <a:srgbClr val="404040"/>
                </a:solidFill>
                <a:effectLst/>
              </a:rPr>
              <a:t> </a:t>
            </a:r>
            <a:r>
              <a:rPr lang="en-US" dirty="0" err="1">
                <a:solidFill>
                  <a:srgbClr val="404040"/>
                </a:solidFill>
                <a:effectLst/>
              </a:rPr>
              <a:t>центральних</a:t>
            </a:r>
            <a:r>
              <a:rPr lang="en-US" dirty="0">
                <a:solidFill>
                  <a:srgbClr val="404040"/>
                </a:solidFill>
                <a:effectLst/>
              </a:rPr>
              <a:t> </a:t>
            </a:r>
            <a:r>
              <a:rPr lang="en-US" dirty="0" err="1">
                <a:solidFill>
                  <a:srgbClr val="404040"/>
                </a:solidFill>
                <a:effectLst/>
              </a:rPr>
              <a:t>управлінських</a:t>
            </a:r>
            <a:r>
              <a:rPr lang="en-US" dirty="0">
                <a:solidFill>
                  <a:srgbClr val="404040"/>
                </a:solidFill>
                <a:effectLst/>
              </a:rPr>
              <a:t> </a:t>
            </a:r>
            <a:r>
              <a:rPr lang="en-US" dirty="0" err="1">
                <a:solidFill>
                  <a:srgbClr val="404040"/>
                </a:solidFill>
                <a:effectLst/>
              </a:rPr>
              <a:t>послуг</a:t>
            </a:r>
            <a:r>
              <a:rPr lang="en-US" dirty="0">
                <a:solidFill>
                  <a:srgbClr val="404040"/>
                </a:solidFill>
                <a:effectLst/>
              </a:rPr>
              <a:t> </a:t>
            </a:r>
            <a:r>
              <a:rPr lang="en-US" dirty="0" err="1">
                <a:solidFill>
                  <a:srgbClr val="404040"/>
                </a:solidFill>
                <a:effectLst/>
              </a:rPr>
              <a:t>штату</a:t>
            </a:r>
            <a:r>
              <a:rPr lang="en-US" dirty="0">
                <a:solidFill>
                  <a:srgbClr val="404040"/>
                </a:solidFill>
                <a:effectLst/>
              </a:rPr>
              <a:t> </a:t>
            </a:r>
            <a:r>
              <a:rPr lang="en-US" dirty="0" err="1">
                <a:solidFill>
                  <a:srgbClr val="404040"/>
                </a:solidFill>
                <a:effectLst/>
              </a:rPr>
              <a:t>Іллінойс</a:t>
            </a:r>
            <a:r>
              <a:rPr lang="en-US" dirty="0">
                <a:solidFill>
                  <a:srgbClr val="404040"/>
                </a:solidFill>
                <a:effectLst/>
              </a:rPr>
              <a:t> </a:t>
            </a:r>
            <a:r>
              <a:rPr lang="en-US" dirty="0" err="1">
                <a:solidFill>
                  <a:srgbClr val="404040"/>
                </a:solidFill>
                <a:effectLst/>
              </a:rPr>
              <a:t>сприяє</a:t>
            </a:r>
            <a:r>
              <a:rPr lang="en-US" dirty="0">
                <a:solidFill>
                  <a:srgbClr val="404040"/>
                </a:solidFill>
                <a:effectLst/>
              </a:rPr>
              <a:t> </a:t>
            </a:r>
            <a:r>
              <a:rPr lang="en-US" dirty="0" err="1">
                <a:solidFill>
                  <a:srgbClr val="404040"/>
                </a:solidFill>
                <a:effectLst/>
              </a:rPr>
              <a:t>проведенню</a:t>
            </a:r>
            <a:r>
              <a:rPr lang="en-US" dirty="0">
                <a:solidFill>
                  <a:srgbClr val="404040"/>
                </a:solidFill>
                <a:effectLst/>
              </a:rPr>
              <a:t> </a:t>
            </a:r>
            <a:r>
              <a:rPr lang="en-US" dirty="0" err="1">
                <a:solidFill>
                  <a:srgbClr val="404040"/>
                </a:solidFill>
                <a:effectLst/>
              </a:rPr>
              <a:t>конкурсних</a:t>
            </a:r>
            <a:r>
              <a:rPr lang="en-US" dirty="0">
                <a:solidFill>
                  <a:srgbClr val="404040"/>
                </a:solidFill>
                <a:effectLst/>
              </a:rPr>
              <a:t> </a:t>
            </a:r>
            <a:r>
              <a:rPr lang="en-US" dirty="0" err="1">
                <a:solidFill>
                  <a:srgbClr val="404040"/>
                </a:solidFill>
                <a:effectLst/>
              </a:rPr>
              <a:t>торгів</a:t>
            </a:r>
            <a:r>
              <a:rPr lang="en-US" dirty="0">
                <a:solidFill>
                  <a:srgbClr val="404040"/>
                </a:solidFill>
                <a:effectLst/>
              </a:rPr>
              <a:t> і </a:t>
            </a:r>
            <a:r>
              <a:rPr lang="en-US" dirty="0" err="1">
                <a:solidFill>
                  <a:srgbClr val="404040"/>
                </a:solidFill>
                <a:effectLst/>
              </a:rPr>
              <a:t>рентабельним</a:t>
            </a:r>
            <a:r>
              <a:rPr lang="en-US" dirty="0">
                <a:solidFill>
                  <a:srgbClr val="404040"/>
                </a:solidFill>
                <a:effectLst/>
              </a:rPr>
              <a:t> </a:t>
            </a:r>
            <a:r>
              <a:rPr lang="en-US" dirty="0" err="1">
                <a:solidFill>
                  <a:srgbClr val="404040"/>
                </a:solidFill>
                <a:effectLst/>
              </a:rPr>
              <a:t>закупівлям</a:t>
            </a:r>
            <a:r>
              <a:rPr lang="en-US" dirty="0">
                <a:solidFill>
                  <a:srgbClr val="404040"/>
                </a:solidFill>
                <a:effectLst/>
              </a:rPr>
              <a:t>, а </a:t>
            </a:r>
            <a:r>
              <a:rPr lang="en-US" dirty="0" err="1">
                <a:solidFill>
                  <a:srgbClr val="404040"/>
                </a:solidFill>
                <a:effectLst/>
              </a:rPr>
              <a:t>Контролерський</a:t>
            </a:r>
            <a:r>
              <a:rPr lang="en-US" dirty="0">
                <a:solidFill>
                  <a:srgbClr val="404040"/>
                </a:solidFill>
                <a:effectLst/>
              </a:rPr>
              <a:t> </a:t>
            </a:r>
            <a:r>
              <a:rPr lang="en-US" dirty="0" err="1">
                <a:solidFill>
                  <a:srgbClr val="404040"/>
                </a:solidFill>
                <a:effectLst/>
              </a:rPr>
              <a:t>офіс</a:t>
            </a:r>
            <a:r>
              <a:rPr lang="en-US" dirty="0">
                <a:solidFill>
                  <a:srgbClr val="404040"/>
                </a:solidFill>
                <a:effectLst/>
              </a:rPr>
              <a:t> </a:t>
            </a:r>
            <a:r>
              <a:rPr lang="en-US" dirty="0" err="1">
                <a:solidFill>
                  <a:srgbClr val="404040"/>
                </a:solidFill>
                <a:effectLst/>
              </a:rPr>
              <a:t>штату</a:t>
            </a:r>
            <a:r>
              <a:rPr lang="en-US" dirty="0">
                <a:solidFill>
                  <a:srgbClr val="404040"/>
                </a:solidFill>
                <a:effectLst/>
              </a:rPr>
              <a:t> </a:t>
            </a:r>
            <a:r>
              <a:rPr lang="en-US" dirty="0" err="1">
                <a:solidFill>
                  <a:srgbClr val="404040"/>
                </a:solidFill>
                <a:effectLst/>
              </a:rPr>
              <a:t>Іллінойс</a:t>
            </a:r>
            <a:r>
              <a:rPr lang="en-US" dirty="0">
                <a:solidFill>
                  <a:srgbClr val="404040"/>
                </a:solidFill>
                <a:effectLst/>
              </a:rPr>
              <a:t> </a:t>
            </a:r>
            <a:r>
              <a:rPr lang="en-US" dirty="0" err="1">
                <a:solidFill>
                  <a:srgbClr val="404040"/>
                </a:solidFill>
                <a:effectLst/>
              </a:rPr>
              <a:t>демонструє</a:t>
            </a:r>
            <a:r>
              <a:rPr lang="en-US" dirty="0">
                <a:solidFill>
                  <a:srgbClr val="404040"/>
                </a:solidFill>
                <a:effectLst/>
              </a:rPr>
              <a:t> </a:t>
            </a:r>
            <a:r>
              <a:rPr lang="en-US" dirty="0" err="1">
                <a:solidFill>
                  <a:srgbClr val="404040"/>
                </a:solidFill>
                <a:effectLst/>
              </a:rPr>
              <a:t>розподіл</a:t>
            </a:r>
            <a:r>
              <a:rPr lang="en-US" dirty="0">
                <a:solidFill>
                  <a:srgbClr val="404040"/>
                </a:solidFill>
                <a:effectLst/>
              </a:rPr>
              <a:t> </a:t>
            </a:r>
            <a:r>
              <a:rPr lang="en-US" dirty="0" err="1">
                <a:solidFill>
                  <a:srgbClr val="404040"/>
                </a:solidFill>
                <a:effectLst/>
              </a:rPr>
              <a:t>податків</a:t>
            </a:r>
            <a:r>
              <a:rPr lang="en-US" dirty="0">
                <a:solidFill>
                  <a:srgbClr val="404040"/>
                </a:solidFill>
                <a:effectLst/>
              </a:rPr>
              <a:t> </a:t>
            </a:r>
            <a:r>
              <a:rPr lang="en-US" dirty="0" err="1">
                <a:solidFill>
                  <a:srgbClr val="404040"/>
                </a:solidFill>
                <a:effectLst/>
              </a:rPr>
              <a:t>штату</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залучення</a:t>
            </a:r>
            <a:r>
              <a:rPr lang="en-US" dirty="0">
                <a:solidFill>
                  <a:srgbClr val="404040"/>
                </a:solidFill>
                <a:effectLst/>
              </a:rPr>
              <a:t> </a:t>
            </a:r>
            <a:r>
              <a:rPr lang="en-US" dirty="0" err="1">
                <a:solidFill>
                  <a:srgbClr val="404040"/>
                </a:solidFill>
                <a:effectLst/>
              </a:rPr>
              <a:t>постачальників</a:t>
            </a:r>
            <a:r>
              <a:rPr lang="en-US" dirty="0">
                <a:solidFill>
                  <a:srgbClr val="404040"/>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Тим</a:t>
            </a:r>
            <a:r>
              <a:rPr lang="en-US" dirty="0">
                <a:solidFill>
                  <a:srgbClr val="404040"/>
                </a:solidFill>
                <a:effectLst/>
              </a:rPr>
              <a:t> </a:t>
            </a:r>
            <a:r>
              <a:rPr lang="en-US" dirty="0" err="1">
                <a:solidFill>
                  <a:srgbClr val="404040"/>
                </a:solidFill>
                <a:effectLst/>
              </a:rPr>
              <a:t>часом</a:t>
            </a:r>
            <a:r>
              <a:rPr lang="en-US" dirty="0">
                <a:solidFill>
                  <a:srgbClr val="404040"/>
                </a:solidFill>
                <a:effectLst/>
              </a:rPr>
              <a:t> </a:t>
            </a:r>
            <a:r>
              <a:rPr lang="en-US" dirty="0" err="1">
                <a:solidFill>
                  <a:srgbClr val="404040"/>
                </a:solidFill>
                <a:effectLst/>
              </a:rPr>
              <a:t>Каліфорнія</a:t>
            </a:r>
            <a:r>
              <a:rPr lang="en-US" dirty="0">
                <a:solidFill>
                  <a:srgbClr val="404040"/>
                </a:solidFill>
                <a:effectLst/>
              </a:rPr>
              <a:t> </a:t>
            </a:r>
            <a:r>
              <a:rPr lang="en-US" dirty="0" err="1">
                <a:solidFill>
                  <a:srgbClr val="404040"/>
                </a:solidFill>
                <a:effectLst/>
              </a:rPr>
              <a:t>вимагає</a:t>
            </a:r>
            <a:r>
              <a:rPr lang="en-US" dirty="0">
                <a:solidFill>
                  <a:srgbClr val="404040"/>
                </a:solidFill>
                <a:effectLst/>
              </a:rPr>
              <a:t>, </a:t>
            </a:r>
            <a:r>
              <a:rPr lang="en-US" dirty="0" err="1">
                <a:solidFill>
                  <a:srgbClr val="404040"/>
                </a:solidFill>
                <a:effectLst/>
              </a:rPr>
              <a:t>щоб</a:t>
            </a:r>
            <a:r>
              <a:rPr lang="en-US" dirty="0">
                <a:solidFill>
                  <a:srgbClr val="404040"/>
                </a:solidFill>
                <a:effectLst/>
              </a:rPr>
              <a:t> </a:t>
            </a:r>
            <a:r>
              <a:rPr lang="en-US" dirty="0" err="1">
                <a:solidFill>
                  <a:srgbClr val="404040"/>
                </a:solidFill>
                <a:effectLst/>
              </a:rPr>
              <a:t>державні</a:t>
            </a:r>
            <a:r>
              <a:rPr lang="en-US" dirty="0">
                <a:solidFill>
                  <a:srgbClr val="404040"/>
                </a:solidFill>
                <a:effectLst/>
              </a:rPr>
              <a:t> </a:t>
            </a:r>
            <a:r>
              <a:rPr lang="en-US" dirty="0" err="1">
                <a:solidFill>
                  <a:srgbClr val="404040"/>
                </a:solidFill>
                <a:effectLst/>
              </a:rPr>
              <a:t>установи</a:t>
            </a:r>
            <a:r>
              <a:rPr lang="en-US" dirty="0">
                <a:solidFill>
                  <a:srgbClr val="404040"/>
                </a:solidFill>
                <a:effectLst/>
              </a:rPr>
              <a:t> </a:t>
            </a:r>
            <a:r>
              <a:rPr lang="en-US" dirty="0" err="1">
                <a:solidFill>
                  <a:srgbClr val="404040"/>
                </a:solidFill>
                <a:effectLst/>
              </a:rPr>
              <a:t>надавали</a:t>
            </a:r>
            <a:r>
              <a:rPr lang="en-US" dirty="0">
                <a:solidFill>
                  <a:srgbClr val="404040"/>
                </a:solidFill>
                <a:effectLst/>
              </a:rPr>
              <a:t> </a:t>
            </a:r>
            <a:r>
              <a:rPr lang="en-US" dirty="0" err="1">
                <a:solidFill>
                  <a:srgbClr val="404040"/>
                </a:solidFill>
                <a:effectLst/>
              </a:rPr>
              <a:t>принаймні</a:t>
            </a:r>
            <a:r>
              <a:rPr lang="en-US" dirty="0">
                <a:solidFill>
                  <a:srgbClr val="404040"/>
                </a:solidFill>
                <a:effectLst/>
              </a:rPr>
              <a:t> 25% </a:t>
            </a:r>
            <a:r>
              <a:rPr lang="en-US" dirty="0" err="1">
                <a:solidFill>
                  <a:srgbClr val="404040"/>
                </a:solidFill>
                <a:effectLst/>
              </a:rPr>
              <a:t>своїх</a:t>
            </a:r>
            <a:r>
              <a:rPr lang="en-US" dirty="0">
                <a:solidFill>
                  <a:srgbClr val="404040"/>
                </a:solidFill>
                <a:effectLst/>
              </a:rPr>
              <a:t> </a:t>
            </a:r>
            <a:r>
              <a:rPr lang="en-US" dirty="0" err="1">
                <a:solidFill>
                  <a:srgbClr val="404040"/>
                </a:solidFill>
                <a:effectLst/>
              </a:rPr>
              <a:t>контрактів</a:t>
            </a:r>
            <a:r>
              <a:rPr lang="en-US" dirty="0">
                <a:solidFill>
                  <a:srgbClr val="404040"/>
                </a:solidFill>
                <a:effectLst/>
              </a:rPr>
              <a:t> </a:t>
            </a:r>
            <a:r>
              <a:rPr lang="en-US" dirty="0" err="1">
                <a:solidFill>
                  <a:srgbClr val="404040"/>
                </a:solidFill>
                <a:effectLst/>
              </a:rPr>
              <a:t>малим</a:t>
            </a:r>
            <a:r>
              <a:rPr lang="en-US" dirty="0">
                <a:solidFill>
                  <a:srgbClr val="404040"/>
                </a:solidFill>
                <a:effectLst/>
              </a:rPr>
              <a:t> </a:t>
            </a:r>
            <a:r>
              <a:rPr lang="en-US" dirty="0" err="1">
                <a:solidFill>
                  <a:srgbClr val="404040"/>
                </a:solidFill>
                <a:effectLst/>
              </a:rPr>
              <a:t>підприємствам</a:t>
            </a:r>
            <a:r>
              <a:rPr lang="en-US" dirty="0">
                <a:solidFill>
                  <a:srgbClr val="404040"/>
                </a:solidFill>
                <a:effectLst/>
              </a:rPr>
              <a:t>, </a:t>
            </a:r>
            <a:r>
              <a:rPr lang="en-US" dirty="0" err="1">
                <a:solidFill>
                  <a:srgbClr val="404040"/>
                </a:solidFill>
                <a:effectLst/>
              </a:rPr>
              <a:t>сертифікованим</a:t>
            </a:r>
            <a:r>
              <a:rPr lang="en-US" dirty="0">
                <a:solidFill>
                  <a:srgbClr val="404040"/>
                </a:solidFill>
                <a:effectLst/>
              </a:rPr>
              <a:t> </a:t>
            </a:r>
            <a:r>
              <a:rPr lang="en-US" dirty="0" err="1">
                <a:solidFill>
                  <a:srgbClr val="404040"/>
                </a:solidFill>
                <a:effectLst/>
              </a:rPr>
              <a:t>державою</a:t>
            </a:r>
            <a:r>
              <a:rPr lang="en-US" dirty="0">
                <a:solidFill>
                  <a:srgbClr val="404040"/>
                </a:solidFill>
                <a:effectLst/>
              </a:rPr>
              <a:t> (Certified SB), і 3% </a:t>
            </a:r>
            <a:r>
              <a:rPr lang="en-US" dirty="0" err="1">
                <a:solidFill>
                  <a:srgbClr val="404040"/>
                </a:solidFill>
                <a:effectLst/>
              </a:rPr>
              <a:t>підприємствам</a:t>
            </a:r>
            <a:r>
              <a:rPr lang="en-US" dirty="0">
                <a:solidFill>
                  <a:srgbClr val="404040"/>
                </a:solidFill>
                <a:effectLst/>
              </a:rPr>
              <a:t>, </a:t>
            </a:r>
            <a:r>
              <a:rPr lang="en-US" dirty="0" err="1">
                <a:solidFill>
                  <a:srgbClr val="404040"/>
                </a:solidFill>
                <a:effectLst/>
              </a:rPr>
              <a:t>що</a:t>
            </a:r>
            <a:r>
              <a:rPr lang="en-US" dirty="0">
                <a:solidFill>
                  <a:srgbClr val="404040"/>
                </a:solidFill>
                <a:effectLst/>
              </a:rPr>
              <a:t> </a:t>
            </a:r>
            <a:r>
              <a:rPr lang="en-US" dirty="0" err="1">
                <a:solidFill>
                  <a:srgbClr val="404040"/>
                </a:solidFill>
                <a:effectLst/>
              </a:rPr>
              <a:t>належать</a:t>
            </a:r>
            <a:r>
              <a:rPr lang="en-US" dirty="0">
                <a:solidFill>
                  <a:srgbClr val="404040"/>
                </a:solidFill>
                <a:effectLst/>
              </a:rPr>
              <a:t> </a:t>
            </a:r>
            <a:r>
              <a:rPr lang="en-US" dirty="0" err="1">
                <a:solidFill>
                  <a:srgbClr val="404040"/>
                </a:solidFill>
                <a:effectLst/>
              </a:rPr>
              <a:t>ветеранам-інвалідам</a:t>
            </a:r>
            <a:r>
              <a:rPr lang="en-US" dirty="0">
                <a:solidFill>
                  <a:srgbClr val="404040"/>
                </a:solidFill>
                <a:effectLst/>
              </a:rPr>
              <a:t> (DVBE). </a:t>
            </a:r>
            <a:r>
              <a:rPr lang="en-US" dirty="0" err="1">
                <a:solidFill>
                  <a:srgbClr val="404040"/>
                </a:solidFill>
                <a:effectLst/>
              </a:rPr>
              <a:t>Департамент</a:t>
            </a:r>
            <a:r>
              <a:rPr lang="en-US" dirty="0">
                <a:solidFill>
                  <a:srgbClr val="404040"/>
                </a:solidFill>
                <a:effectLst/>
              </a:rPr>
              <a:t> </a:t>
            </a:r>
            <a:r>
              <a:rPr lang="en-US" dirty="0" err="1">
                <a:solidFill>
                  <a:srgbClr val="404040"/>
                </a:solidFill>
                <a:effectLst/>
              </a:rPr>
              <a:t>загального</a:t>
            </a:r>
            <a:r>
              <a:rPr lang="en-US" dirty="0">
                <a:solidFill>
                  <a:srgbClr val="404040"/>
                </a:solidFill>
                <a:effectLst/>
              </a:rPr>
              <a:t> </a:t>
            </a:r>
            <a:r>
              <a:rPr lang="en-US" dirty="0" err="1">
                <a:solidFill>
                  <a:srgbClr val="404040"/>
                </a:solidFill>
                <a:effectLst/>
              </a:rPr>
              <a:t>обслуговування</a:t>
            </a:r>
            <a:r>
              <a:rPr lang="en-US" dirty="0">
                <a:solidFill>
                  <a:srgbClr val="404040"/>
                </a:solidFill>
                <a:effectLst/>
              </a:rPr>
              <a:t> </a:t>
            </a:r>
            <a:r>
              <a:rPr lang="en-US" dirty="0" err="1">
                <a:solidFill>
                  <a:srgbClr val="404040"/>
                </a:solidFill>
                <a:effectLst/>
              </a:rPr>
              <a:t>Каліфорнії</a:t>
            </a:r>
            <a:r>
              <a:rPr lang="en-US" dirty="0">
                <a:solidFill>
                  <a:srgbClr val="404040"/>
                </a:solidFill>
                <a:effectLst/>
              </a:rPr>
              <a:t> </a:t>
            </a:r>
            <a:r>
              <a:rPr lang="en-US" dirty="0" err="1">
                <a:solidFill>
                  <a:srgbClr val="404040"/>
                </a:solidFill>
                <a:effectLst/>
              </a:rPr>
              <a:t>керує</a:t>
            </a:r>
            <a:r>
              <a:rPr lang="en-US" dirty="0">
                <a:solidFill>
                  <a:srgbClr val="404040"/>
                </a:solidFill>
                <a:effectLst/>
              </a:rPr>
              <a:t> </a:t>
            </a:r>
            <a:r>
              <a:rPr lang="en-US" dirty="0" err="1">
                <a:solidFill>
                  <a:srgbClr val="404040"/>
                </a:solidFill>
                <a:effectLst/>
              </a:rPr>
              <a:t>цими</a:t>
            </a:r>
            <a:r>
              <a:rPr lang="en-US" dirty="0">
                <a:solidFill>
                  <a:srgbClr val="404040"/>
                </a:solidFill>
                <a:effectLst/>
              </a:rPr>
              <a:t> </a:t>
            </a:r>
            <a:r>
              <a:rPr lang="en-US" dirty="0" err="1">
                <a:solidFill>
                  <a:srgbClr val="404040"/>
                </a:solidFill>
                <a:effectLst/>
              </a:rPr>
              <a:t>контрактами</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допомагає</a:t>
            </a:r>
            <a:r>
              <a:rPr lang="en-US" dirty="0">
                <a:solidFill>
                  <a:srgbClr val="404040"/>
                </a:solidFill>
                <a:effectLst/>
              </a:rPr>
              <a:t> </a:t>
            </a:r>
            <a:r>
              <a:rPr lang="en-US" dirty="0" err="1">
                <a:solidFill>
                  <a:srgbClr val="404040"/>
                </a:solidFill>
                <a:effectLst/>
              </a:rPr>
              <a:t>підприємствам</a:t>
            </a:r>
            <a:r>
              <a:rPr lang="en-US" dirty="0">
                <a:solidFill>
                  <a:srgbClr val="404040"/>
                </a:solidFill>
                <a:effectLst/>
              </a:rPr>
              <a:t>, </a:t>
            </a:r>
            <a:r>
              <a:rPr lang="en-US" dirty="0" err="1">
                <a:solidFill>
                  <a:srgbClr val="404040"/>
                </a:solidFill>
                <a:effectLst/>
              </a:rPr>
              <a:t>які</a:t>
            </a:r>
            <a:r>
              <a:rPr lang="en-US" dirty="0">
                <a:solidFill>
                  <a:srgbClr val="404040"/>
                </a:solidFill>
                <a:effectLst/>
              </a:rPr>
              <a:t> </a:t>
            </a:r>
            <a:r>
              <a:rPr lang="en-US" dirty="0" err="1">
                <a:solidFill>
                  <a:srgbClr val="404040"/>
                </a:solidFill>
                <a:effectLst/>
              </a:rPr>
              <a:t>хочуть</a:t>
            </a:r>
            <a:r>
              <a:rPr lang="en-US" dirty="0">
                <a:solidFill>
                  <a:srgbClr val="404040"/>
                </a:solidFill>
                <a:effectLst/>
              </a:rPr>
              <a:t> </a:t>
            </a:r>
            <a:r>
              <a:rPr lang="en-US" dirty="0" err="1">
                <a:solidFill>
                  <a:srgbClr val="404040"/>
                </a:solidFill>
                <a:effectLst/>
              </a:rPr>
              <a:t>співпрацювати</a:t>
            </a:r>
            <a:r>
              <a:rPr lang="en-US" dirty="0">
                <a:solidFill>
                  <a:srgbClr val="404040"/>
                </a:solidFill>
                <a:effectLst/>
              </a:rPr>
              <a:t> з </a:t>
            </a:r>
            <a:r>
              <a:rPr lang="en-US" dirty="0" err="1">
                <a:solidFill>
                  <a:srgbClr val="404040"/>
                </a:solidFill>
                <a:effectLst/>
              </a:rPr>
              <a:t>державою</a:t>
            </a:r>
            <a:r>
              <a:rPr lang="en-US" dirty="0">
                <a:solidFill>
                  <a:srgbClr val="404040"/>
                </a:solidFill>
                <a:effectLst/>
              </a:rPr>
              <a:t>.</a:t>
            </a:r>
          </a:p>
        </p:txBody>
      </p:sp>
    </p:spTree>
    <p:extLst>
      <p:ext uri="{BB962C8B-B14F-4D97-AF65-F5344CB8AC3E}">
        <p14:creationId xmlns:p14="http://schemas.microsoft.com/office/powerpoint/2010/main" val="884234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7833EA-1B23-D575-9532-A2A32330AF8C}"/>
              </a:ext>
            </a:extLst>
          </p:cNvPr>
          <p:cNvSpPr txBox="1"/>
          <p:nvPr/>
        </p:nvSpPr>
        <p:spPr>
          <a:xfrm>
            <a:off x="615820" y="473979"/>
            <a:ext cx="10991462" cy="2825710"/>
          </a:xfrm>
          <a:prstGeom prst="rect">
            <a:avLst/>
          </a:prstGeom>
          <a:noFill/>
        </p:spPr>
        <p:txBody>
          <a:bodyPr wrap="square">
            <a:spAutoFit/>
          </a:bodyPr>
          <a:lstStyle/>
          <a:p>
            <a:pPr indent="431800" algn="just">
              <a:lnSpc>
                <a:spcPct val="115000"/>
              </a:lnSpc>
              <a:spcAft>
                <a:spcPts val="800"/>
              </a:spcAft>
              <a:tabLst>
                <a:tab pos="1885950" algn="l"/>
              </a:tabLst>
            </a:pP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регулюються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Положенням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(FAR), яке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правила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2024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досягли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765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основному через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збільшення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оборону,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будівництво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технології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космічні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правило,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вплив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порівняно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місцевими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контрактами. Вони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приносять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користь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США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цілому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тоді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правило,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зосереджені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потребах.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5500AFE-C3EF-87D1-3A5A-F4458F2A7DF9}"/>
              </a:ext>
            </a:extLst>
          </p:cNvPr>
          <p:cNvSpPr txBox="1"/>
          <p:nvPr/>
        </p:nvSpPr>
        <p:spPr>
          <a:xfrm>
            <a:off x="615820" y="3558312"/>
            <a:ext cx="10991462" cy="2609753"/>
          </a:xfrm>
          <a:prstGeom prst="rect">
            <a:avLst/>
          </a:prstGeom>
          <a:noFill/>
        </p:spPr>
        <p:txBody>
          <a:bodyPr wrap="square">
            <a:spAutoFit/>
          </a:bodyPr>
          <a:lstStyle/>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Контракт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паушальний контракт)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вид контракту,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погоджується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роботу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незалежно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скільки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понесе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Зважаючи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природу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цього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типу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додаткового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фінансування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проєкт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виявиться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очікувалося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Їм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потрібно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ретельно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керувати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оскільки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вони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завжди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ризикують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заплатити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кошти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0825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1C9AB3-980A-2D79-639D-4DF7FC6D597E}"/>
              </a:ext>
            </a:extLst>
          </p:cNvPr>
          <p:cNvSpPr txBox="1"/>
          <p:nvPr/>
        </p:nvSpPr>
        <p:spPr>
          <a:xfrm>
            <a:off x="167951" y="428787"/>
            <a:ext cx="11644604" cy="6000425"/>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Підвиди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Тверді</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сплачують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суму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роботу без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коригувань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накладає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максимальний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ризик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відповідального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управління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прибутку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збитків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Стимулюючі</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регулюють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прибуток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кінцеву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співвідношення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кінцевою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обговореною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цільовою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тип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контракт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твердо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непридатним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через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потенційні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технічні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характеристики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стимули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доставки.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максимальною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перевизначенням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тверду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початковий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період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періоди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обумовлені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терміни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основному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суму до 100 000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справедливу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розумну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тверду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неможливо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обговорити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початку.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економічним</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коригуванням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існує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ринкових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умов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умов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праці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протягом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тривалого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періоду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Їх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часто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придбанні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комерційних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речей.</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Тверді</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рівень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зусиль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підходять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конкретних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сферах НДДКР.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оплату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докладені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зусилля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звітом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відображає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досягнуті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6573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255AF8-8A81-4CFE-42EA-4E158D939A44}"/>
              </a:ext>
            </a:extLst>
          </p:cNvPr>
          <p:cNvSpPr txBox="1"/>
          <p:nvPr/>
        </p:nvSpPr>
        <p:spPr>
          <a:xfrm>
            <a:off x="214604" y="148342"/>
            <a:ext cx="11551298" cy="2507161"/>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Контракт на час і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матеріали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Контракт на час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матеріали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гнучкою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угодою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урядом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плату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фактично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витрачений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 на роботу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використані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матеріали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типи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ідеально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підходять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проєктів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непередбачуваною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роботою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матеріалами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реконструкція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старої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будівлі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нового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консалтингових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Підрозділ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16.6 Федерального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положення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обмежує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плату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повноважень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моніторингу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проектних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операцій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28E133F-B43B-633D-B851-922B4F5F567A}"/>
              </a:ext>
            </a:extLst>
          </p:cNvPr>
          <p:cNvSpPr txBox="1"/>
          <p:nvPr/>
        </p:nvSpPr>
        <p:spPr>
          <a:xfrm>
            <a:off x="214604" y="2655503"/>
            <a:ext cx="11551298" cy="4202497"/>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відшкодуванням</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вартості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винагородою</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обґрунтовані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поніс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плюс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винагороду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прибуток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завершення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проєкту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часто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ідей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Наявність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чіткої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відстеження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звітування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ключем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управління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видами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Регулярне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звітування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перевірки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чіткі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процедури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внесення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допомогти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зберегти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прозорість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уникнути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неочікуваних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Міністерство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оборони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Національні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інститути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охорони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здоров'я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дослідження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нових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технологій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лікування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Міністерство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енергетики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очищення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небезпечних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відходів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ступінь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забруднення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методи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очищення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0638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C02058-67D6-71CC-DF0E-0E5C3532AF9C}"/>
              </a:ext>
            </a:extLst>
          </p:cNvPr>
          <p:cNvSpPr txBox="1"/>
          <p:nvPr/>
        </p:nvSpPr>
        <p:spPr>
          <a:xfrm>
            <a:off x="520959" y="739379"/>
            <a:ext cx="11150082" cy="3986541"/>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Підвиди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договорів</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відшкодуванням</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витрат</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плюс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винагорода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(CPFF)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сплачує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договірну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винагороду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незалежно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фактичних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понесених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Однак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плата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скоригована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роботі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зазначеній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плюс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заохочення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(CPIF)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комісію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регулювати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співвідношення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допустимими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цільовими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досягає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перевищує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цільові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показники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ефективності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стимули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Комісія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принципом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плюс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винагорода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(CPAF)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базову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суму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винагороди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дату початку контракту. Уряд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базує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суму на результатах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плюс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відсоток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(CPPC)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законні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проєктом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Згодом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прибуток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зростає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зростанням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7946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FB7655-B001-B35E-5D03-20BE67C076DA}"/>
              </a:ext>
            </a:extLst>
          </p:cNvPr>
          <p:cNvSpPr txBox="1"/>
          <p:nvPr/>
        </p:nvSpPr>
        <p:spPr>
          <a:xfrm>
            <a:off x="539620" y="1069286"/>
            <a:ext cx="11112759" cy="3883948"/>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Невизначена</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поставка,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невизначену</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кількість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невизначеною</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поставкою та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Indefinite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delivery</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indefinite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quantity</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IDIQ)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гнучкі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типи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дозволяють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закуповувати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невизначену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протягом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періоду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правило,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базовим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періодом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п’яти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При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контрактом IDIQ уряд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доставку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доставки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конкретної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покупки.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 часто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покладається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IDIQ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придбання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ІТ-</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продуктів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таких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апаратне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підтримки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рамках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проєкту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нещодавно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General Dynamics Information Technology</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забезпечив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контрактом IDIQ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підтримку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безпеки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повітряних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сил на суму 4,5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0073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872BB4-6912-664B-9EBB-FF9093C9B909}"/>
              </a:ext>
            </a:extLst>
          </p:cNvPr>
          <p:cNvSpPr txBox="1"/>
          <p:nvPr/>
        </p:nvSpPr>
        <p:spPr>
          <a:xfrm>
            <a:off x="541176" y="372105"/>
            <a:ext cx="11131420" cy="3565400"/>
          </a:xfrm>
          <a:prstGeom prst="rect">
            <a:avLst/>
          </a:prstGeom>
          <a:noFill/>
        </p:spPr>
        <p:txBody>
          <a:bodyPr wrap="square">
            <a:spAutoFit/>
          </a:bodyPr>
          <a:lstStyle/>
          <a:p>
            <a:pPr indent="431800" algn="just">
              <a:lnSpc>
                <a:spcPct val="115000"/>
              </a:lnSpc>
              <a:spcAft>
                <a:spcPts val="800"/>
              </a:spcAft>
              <a:tabLst>
                <a:tab pos="1885950" algn="l"/>
              </a:tabLst>
            </a:pPr>
            <a:r>
              <a:rPr lang="ru-RU" sz="1800" b="1" i="1">
                <a:effectLst/>
                <a:latin typeface="Times New Roman" panose="02020603050405020304" pitchFamily="18" charset="0"/>
                <a:ea typeface="Calibri" panose="020F0502020204030204" pitchFamily="34" charset="0"/>
                <a:cs typeface="Times New Roman" panose="02020603050405020304" pitchFamily="18" charset="0"/>
              </a:rPr>
              <a:t>Підтипи контрактів на невизначену поставку та кількість</a:t>
            </a:r>
            <a:endParaRPr lang="uk-UA" sz="140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a:effectLst/>
                <a:latin typeface="Times New Roman" panose="02020603050405020304" pitchFamily="18" charset="0"/>
                <a:ea typeface="Calibri" panose="020F0502020204030204" pitchFamily="34" charset="0"/>
                <a:cs typeface="Times New Roman" panose="02020603050405020304" pitchFamily="18" charset="0"/>
              </a:rPr>
              <a:t>Контракти на певну кількість</a:t>
            </a:r>
            <a:r>
              <a:rPr lang="ru-RU" sz="1800">
                <a:effectLst/>
                <a:latin typeface="Times New Roman" panose="02020603050405020304" pitchFamily="18" charset="0"/>
                <a:ea typeface="Calibri" panose="020F0502020204030204" pitchFamily="34" charset="0"/>
                <a:cs typeface="Times New Roman" panose="02020603050405020304" pitchFamily="18" charset="0"/>
              </a:rPr>
              <a:t> - встановлюють конкретну кількість товарів або послуг, які мають бути доставлені протягом фіксованого періоду. Поставки плануються на основі розпоряджень уряду у визначених місцях.</a:t>
            </a:r>
            <a:endParaRPr lang="uk-UA" sz="140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a:effectLst/>
                <a:latin typeface="Times New Roman" panose="02020603050405020304" pitchFamily="18" charset="0"/>
                <a:ea typeface="Calibri" panose="020F0502020204030204" pitchFamily="34" charset="0"/>
                <a:cs typeface="Times New Roman" panose="02020603050405020304" pitchFamily="18" charset="0"/>
              </a:rPr>
              <a:t>Контракти вимог</a:t>
            </a:r>
            <a:r>
              <a:rPr lang="ru-RU" sz="1800">
                <a:effectLst/>
                <a:latin typeface="Times New Roman" panose="02020603050405020304" pitchFamily="18" charset="0"/>
                <a:ea typeface="Calibri" panose="020F0502020204030204" pitchFamily="34" charset="0"/>
                <a:cs typeface="Times New Roman" panose="02020603050405020304" pitchFamily="18" charset="0"/>
              </a:rPr>
              <a:t> — це тип контракту IDIQ, за яким підрядник погоджується постачати всі товари чи послуги, які потрібні державі. Натомість уряд зобов’язується здійснювати закупівлі виключно у підрядника, забезпечуючи стабільний попит на продукцію чи послуги продавця.</a:t>
            </a:r>
            <a:endParaRPr lang="uk-UA" sz="140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a:effectLst/>
                <a:latin typeface="Times New Roman" panose="02020603050405020304" pitchFamily="18" charset="0"/>
                <a:ea typeface="Calibri" panose="020F0502020204030204" pitchFamily="34" charset="0"/>
                <a:cs typeface="Times New Roman" panose="02020603050405020304" pitchFamily="18" charset="0"/>
              </a:rPr>
              <a:t>Контракти на невизначену кількість</a:t>
            </a:r>
            <a:r>
              <a:rPr lang="ru-RU" sz="1800">
                <a:effectLst/>
                <a:latin typeface="Times New Roman" panose="02020603050405020304" pitchFamily="18" charset="0"/>
                <a:ea typeface="Calibri" panose="020F0502020204030204" pitchFamily="34" charset="0"/>
                <a:cs typeface="Times New Roman" panose="02020603050405020304" pitchFamily="18" charset="0"/>
              </a:rPr>
              <a:t> - дозволяють постачання невизначеної кількості товарів або послуг у встановлених межах протягом фіксованого періоду. Уряд розміщує замовлення на основі своїх потреб; обмеження кількості вказуються в одиницях або доларах.</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7A0E7DF-4C0C-21D0-D96F-0EC14A1AA594}"/>
              </a:ext>
            </a:extLst>
          </p:cNvPr>
          <p:cNvSpPr txBox="1"/>
          <p:nvPr/>
        </p:nvSpPr>
        <p:spPr>
          <a:xfrm>
            <a:off x="541176" y="4075595"/>
            <a:ext cx="11131420" cy="2507161"/>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Класифікація</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IDIQ за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кількістю</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одержувачів</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Одноразові</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IDIQ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одним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доставку.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спрощує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продукти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але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обмежує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гнучкість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оскільки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покладається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одного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постачальника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Багаторазові</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IDIQ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декількома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створюючи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групу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кваліфікованих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постачальників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доставку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потім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кращу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0272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91462E5-B5D8-D28D-4183-57504F4EC813}"/>
              </a:ext>
            </a:extLst>
          </p:cNvPr>
          <p:cNvSpPr txBox="1"/>
          <p:nvPr/>
        </p:nvSpPr>
        <p:spPr>
          <a:xfrm>
            <a:off x="1249679" y="1248156"/>
            <a:ext cx="9692639" cy="4361688"/>
          </a:xfrm>
          <a:prstGeom prst="rect">
            <a:avLst/>
          </a:prstGeom>
        </p:spPr>
        <p:txBody>
          <a:bodyPr vert="horz" lIns="91440" tIns="45720" rIns="91440" bIns="45720" rtlCol="0">
            <a:normAutofit/>
          </a:bodyPr>
          <a:lstStyle/>
          <a:p>
            <a:pPr algn="ctr" defTabSz="914400">
              <a:lnSpc>
                <a:spcPct val="90000"/>
              </a:lnSpc>
              <a:spcBef>
                <a:spcPts val="1000"/>
              </a:spcBef>
              <a:spcAft>
                <a:spcPts val="800"/>
              </a:spcAft>
              <a:buClr>
                <a:schemeClr val="accent2"/>
              </a:buClr>
              <a:tabLst>
                <a:tab pos="1885950" algn="l"/>
              </a:tabLst>
            </a:pPr>
            <a:r>
              <a:rPr lang="en-US" b="1" i="1" dirty="0" err="1">
                <a:solidFill>
                  <a:srgbClr val="404040"/>
                </a:solidFill>
                <a:effectLst/>
              </a:rPr>
              <a:t>Трудові</a:t>
            </a:r>
            <a:r>
              <a:rPr lang="en-US" b="1" i="1" dirty="0">
                <a:solidFill>
                  <a:srgbClr val="404040"/>
                </a:solidFill>
                <a:effectLst/>
              </a:rPr>
              <a:t> </a:t>
            </a:r>
            <a:r>
              <a:rPr lang="en-US" b="1" i="1" dirty="0" err="1">
                <a:solidFill>
                  <a:srgbClr val="404040"/>
                </a:solidFill>
                <a:effectLst/>
              </a:rPr>
              <a:t>договори</a:t>
            </a:r>
            <a:endParaRPr lang="en-US" dirty="0">
              <a:solidFill>
                <a:srgbClr val="404040"/>
              </a:solidFill>
              <a:effectLst/>
            </a:endParaRP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Трудові</a:t>
            </a:r>
            <a:r>
              <a:rPr lang="en-US" dirty="0">
                <a:solidFill>
                  <a:srgbClr val="404040"/>
                </a:solidFill>
                <a:effectLst/>
              </a:rPr>
              <a:t> </a:t>
            </a:r>
            <a:r>
              <a:rPr lang="en-US" dirty="0" err="1">
                <a:solidFill>
                  <a:srgbClr val="404040"/>
                </a:solidFill>
                <a:effectLst/>
              </a:rPr>
              <a:t>договори</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певну</a:t>
            </a:r>
            <a:r>
              <a:rPr lang="en-US" dirty="0">
                <a:solidFill>
                  <a:srgbClr val="404040"/>
                </a:solidFill>
                <a:effectLst/>
              </a:rPr>
              <a:t> </a:t>
            </a:r>
            <a:r>
              <a:rPr lang="en-US" dirty="0" err="1">
                <a:solidFill>
                  <a:srgbClr val="404040"/>
                </a:solidFill>
                <a:effectLst/>
              </a:rPr>
              <a:t>кіькість</a:t>
            </a:r>
            <a:r>
              <a:rPr lang="en-US" dirty="0">
                <a:solidFill>
                  <a:srgbClr val="404040"/>
                </a:solidFill>
                <a:effectLst/>
              </a:rPr>
              <a:t> </a:t>
            </a:r>
            <a:r>
              <a:rPr lang="en-US" dirty="0" err="1">
                <a:solidFill>
                  <a:srgbClr val="404040"/>
                </a:solidFill>
                <a:effectLst/>
              </a:rPr>
              <a:t>робочих</a:t>
            </a:r>
            <a:r>
              <a:rPr lang="en-US" dirty="0">
                <a:solidFill>
                  <a:srgbClr val="404040"/>
                </a:solidFill>
                <a:effectLst/>
              </a:rPr>
              <a:t> </a:t>
            </a:r>
            <a:r>
              <a:rPr lang="en-US" dirty="0" err="1">
                <a:solidFill>
                  <a:srgbClr val="404040"/>
                </a:solidFill>
                <a:effectLst/>
              </a:rPr>
              <a:t>годин</a:t>
            </a:r>
            <a:r>
              <a:rPr lang="en-US" dirty="0">
                <a:solidFill>
                  <a:srgbClr val="404040"/>
                </a:solidFill>
                <a:effectLst/>
              </a:rPr>
              <a:t> </a:t>
            </a:r>
            <a:r>
              <a:rPr lang="en-US" dirty="0" err="1">
                <a:solidFill>
                  <a:srgbClr val="404040"/>
                </a:solidFill>
                <a:effectLst/>
              </a:rPr>
              <a:t>використовуються</a:t>
            </a:r>
            <a:r>
              <a:rPr lang="en-US" dirty="0">
                <a:solidFill>
                  <a:srgbClr val="404040"/>
                </a:solidFill>
                <a:effectLst/>
              </a:rPr>
              <a:t>, </a:t>
            </a:r>
            <a:r>
              <a:rPr lang="en-US" dirty="0" err="1">
                <a:solidFill>
                  <a:srgbClr val="404040"/>
                </a:solidFill>
                <a:effectLst/>
              </a:rPr>
              <a:t>коли</a:t>
            </a:r>
            <a:r>
              <a:rPr lang="en-US" dirty="0">
                <a:solidFill>
                  <a:srgbClr val="404040"/>
                </a:solidFill>
                <a:effectLst/>
              </a:rPr>
              <a:t> </a:t>
            </a:r>
            <a:r>
              <a:rPr lang="en-US" dirty="0" err="1">
                <a:solidFill>
                  <a:srgbClr val="404040"/>
                </a:solidFill>
                <a:effectLst/>
              </a:rPr>
              <a:t>необхідний</a:t>
            </a:r>
            <a:r>
              <a:rPr lang="en-US" dirty="0">
                <a:solidFill>
                  <a:srgbClr val="404040"/>
                </a:solidFill>
                <a:effectLst/>
              </a:rPr>
              <a:t> </a:t>
            </a:r>
            <a:r>
              <a:rPr lang="en-US" dirty="0" err="1">
                <a:solidFill>
                  <a:srgbClr val="404040"/>
                </a:solidFill>
                <a:effectLst/>
              </a:rPr>
              <a:t>обсяг</a:t>
            </a:r>
            <a:r>
              <a:rPr lang="en-US" dirty="0">
                <a:solidFill>
                  <a:srgbClr val="404040"/>
                </a:solidFill>
                <a:effectLst/>
              </a:rPr>
              <a:t> </a:t>
            </a:r>
            <a:r>
              <a:rPr lang="en-US" dirty="0" err="1">
                <a:solidFill>
                  <a:srgbClr val="404040"/>
                </a:solidFill>
                <a:effectLst/>
              </a:rPr>
              <a:t>роботи</a:t>
            </a:r>
            <a:r>
              <a:rPr lang="en-US" dirty="0">
                <a:solidFill>
                  <a:srgbClr val="404040"/>
                </a:solidFill>
                <a:effectLst/>
              </a:rPr>
              <a:t> </a:t>
            </a:r>
            <a:r>
              <a:rPr lang="en-US" dirty="0" err="1">
                <a:solidFill>
                  <a:srgbClr val="404040"/>
                </a:solidFill>
                <a:effectLst/>
              </a:rPr>
              <a:t>чітко</a:t>
            </a:r>
            <a:r>
              <a:rPr lang="en-US" dirty="0">
                <a:solidFill>
                  <a:srgbClr val="404040"/>
                </a:solidFill>
                <a:effectLst/>
              </a:rPr>
              <a:t> </a:t>
            </a:r>
            <a:r>
              <a:rPr lang="en-US" dirty="0" err="1">
                <a:solidFill>
                  <a:srgbClr val="404040"/>
                </a:solidFill>
                <a:effectLst/>
              </a:rPr>
              <a:t>не</a:t>
            </a:r>
            <a:r>
              <a:rPr lang="en-US" dirty="0">
                <a:solidFill>
                  <a:srgbClr val="404040"/>
                </a:solidFill>
                <a:effectLst/>
              </a:rPr>
              <a:t> </a:t>
            </a:r>
            <a:r>
              <a:rPr lang="en-US" dirty="0" err="1">
                <a:solidFill>
                  <a:srgbClr val="404040"/>
                </a:solidFill>
                <a:effectLst/>
              </a:rPr>
              <a:t>визначений</a:t>
            </a:r>
            <a:r>
              <a:rPr lang="en-US" dirty="0">
                <a:solidFill>
                  <a:srgbClr val="404040"/>
                </a:solidFill>
                <a:effectLst/>
              </a:rPr>
              <a:t>, </a:t>
            </a:r>
            <a:r>
              <a:rPr lang="en-US" dirty="0" err="1">
                <a:solidFill>
                  <a:srgbClr val="404040"/>
                </a:solidFill>
                <a:effectLst/>
              </a:rPr>
              <a:t>наприклад</a:t>
            </a:r>
            <a:r>
              <a:rPr lang="en-US" dirty="0">
                <a:solidFill>
                  <a:srgbClr val="404040"/>
                </a:solidFill>
                <a:effectLst/>
              </a:rPr>
              <a:t>, </a:t>
            </a:r>
            <a:r>
              <a:rPr lang="en-US" dirty="0" err="1">
                <a:solidFill>
                  <a:srgbClr val="404040"/>
                </a:solidFill>
                <a:effectLst/>
              </a:rPr>
              <a:t>професійні</a:t>
            </a:r>
            <a:r>
              <a:rPr lang="en-US" dirty="0">
                <a:solidFill>
                  <a:srgbClr val="404040"/>
                </a:solidFill>
                <a:effectLst/>
              </a:rPr>
              <a:t> </a:t>
            </a:r>
            <a:r>
              <a:rPr lang="en-US" dirty="0" err="1">
                <a:solidFill>
                  <a:srgbClr val="404040"/>
                </a:solidFill>
                <a:effectLst/>
              </a:rPr>
              <a:t>або</a:t>
            </a:r>
            <a:r>
              <a:rPr lang="en-US" dirty="0">
                <a:solidFill>
                  <a:srgbClr val="404040"/>
                </a:solidFill>
                <a:effectLst/>
              </a:rPr>
              <a:t> </a:t>
            </a:r>
            <a:r>
              <a:rPr lang="en-US" dirty="0" err="1">
                <a:solidFill>
                  <a:srgbClr val="404040"/>
                </a:solidFill>
                <a:effectLst/>
              </a:rPr>
              <a:t>консультаційні</a:t>
            </a:r>
            <a:r>
              <a:rPr lang="en-US" dirty="0">
                <a:solidFill>
                  <a:srgbClr val="404040"/>
                </a:solidFill>
                <a:effectLst/>
              </a:rPr>
              <a:t> </a:t>
            </a:r>
            <a:r>
              <a:rPr lang="en-US" dirty="0" err="1">
                <a:solidFill>
                  <a:srgbClr val="404040"/>
                </a:solidFill>
                <a:effectLst/>
              </a:rPr>
              <a:t>послуги</a:t>
            </a:r>
            <a:r>
              <a:rPr lang="en-US" dirty="0">
                <a:solidFill>
                  <a:srgbClr val="404040"/>
                </a:solidFill>
                <a:effectLst/>
              </a:rPr>
              <a:t>. </a:t>
            </a:r>
            <a:r>
              <a:rPr lang="en-US" dirty="0" err="1">
                <a:solidFill>
                  <a:srgbClr val="404040"/>
                </a:solidFill>
                <a:effectLst/>
              </a:rPr>
              <a:t>Вони</a:t>
            </a:r>
            <a:r>
              <a:rPr lang="en-US" dirty="0">
                <a:solidFill>
                  <a:srgbClr val="404040"/>
                </a:solidFill>
                <a:effectLst/>
              </a:rPr>
              <a:t> </a:t>
            </a:r>
            <a:r>
              <a:rPr lang="en-US" dirty="0" err="1">
                <a:solidFill>
                  <a:srgbClr val="404040"/>
                </a:solidFill>
                <a:effectLst/>
              </a:rPr>
              <a:t>працюють</a:t>
            </a:r>
            <a:r>
              <a:rPr lang="en-US" dirty="0">
                <a:solidFill>
                  <a:srgbClr val="404040"/>
                </a:solidFill>
                <a:effectLst/>
              </a:rPr>
              <a:t> </a:t>
            </a:r>
            <a:r>
              <a:rPr lang="en-US" dirty="0" err="1">
                <a:solidFill>
                  <a:srgbClr val="404040"/>
                </a:solidFill>
                <a:effectLst/>
              </a:rPr>
              <a:t>подібно</a:t>
            </a:r>
            <a:r>
              <a:rPr lang="en-US" dirty="0">
                <a:solidFill>
                  <a:srgbClr val="404040"/>
                </a:solidFill>
                <a:effectLst/>
              </a:rPr>
              <a:t> </a:t>
            </a:r>
            <a:r>
              <a:rPr lang="en-US" dirty="0" err="1">
                <a:solidFill>
                  <a:srgbClr val="404040"/>
                </a:solidFill>
                <a:effectLst/>
              </a:rPr>
              <a:t>до</a:t>
            </a:r>
            <a:r>
              <a:rPr lang="en-US" dirty="0">
                <a:solidFill>
                  <a:srgbClr val="404040"/>
                </a:solidFill>
                <a:effectLst/>
              </a:rPr>
              <a:t> </a:t>
            </a:r>
            <a:r>
              <a:rPr lang="en-US" dirty="0" err="1">
                <a:solidFill>
                  <a:srgbClr val="404040"/>
                </a:solidFill>
                <a:effectLst/>
              </a:rPr>
              <a:t>контрактів</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час</a:t>
            </a:r>
            <a:r>
              <a:rPr lang="en-US" dirty="0">
                <a:solidFill>
                  <a:srgbClr val="404040"/>
                </a:solidFill>
                <a:effectLst/>
              </a:rPr>
              <a:t> і </a:t>
            </a:r>
            <a:r>
              <a:rPr lang="en-US" dirty="0" err="1">
                <a:solidFill>
                  <a:srgbClr val="404040"/>
                </a:solidFill>
                <a:effectLst/>
              </a:rPr>
              <a:t>матеріали</a:t>
            </a:r>
            <a:r>
              <a:rPr lang="en-US" dirty="0">
                <a:solidFill>
                  <a:srgbClr val="404040"/>
                </a:solidFill>
                <a:effectLst/>
              </a:rPr>
              <a:t> (T&amp;M), </a:t>
            </a:r>
            <a:r>
              <a:rPr lang="en-US" dirty="0" err="1">
                <a:solidFill>
                  <a:srgbClr val="404040"/>
                </a:solidFill>
                <a:effectLst/>
              </a:rPr>
              <a:t>але</a:t>
            </a:r>
            <a:r>
              <a:rPr lang="en-US" dirty="0">
                <a:solidFill>
                  <a:srgbClr val="404040"/>
                </a:solidFill>
                <a:effectLst/>
              </a:rPr>
              <a:t> </a:t>
            </a:r>
            <a:r>
              <a:rPr lang="en-US" dirty="0" err="1">
                <a:solidFill>
                  <a:srgbClr val="404040"/>
                </a:solidFill>
                <a:effectLst/>
              </a:rPr>
              <a:t>ключова</a:t>
            </a:r>
            <a:r>
              <a:rPr lang="en-US" dirty="0">
                <a:solidFill>
                  <a:srgbClr val="404040"/>
                </a:solidFill>
                <a:effectLst/>
              </a:rPr>
              <a:t> </a:t>
            </a:r>
            <a:r>
              <a:rPr lang="en-US" dirty="0" err="1">
                <a:solidFill>
                  <a:srgbClr val="404040"/>
                </a:solidFill>
                <a:effectLst/>
              </a:rPr>
              <a:t>відмінність</a:t>
            </a:r>
            <a:r>
              <a:rPr lang="en-US" dirty="0">
                <a:solidFill>
                  <a:srgbClr val="404040"/>
                </a:solidFill>
                <a:effectLst/>
              </a:rPr>
              <a:t> </a:t>
            </a:r>
            <a:r>
              <a:rPr lang="en-US" dirty="0" err="1">
                <a:solidFill>
                  <a:srgbClr val="404040"/>
                </a:solidFill>
                <a:effectLst/>
              </a:rPr>
              <a:t>полягає</a:t>
            </a:r>
            <a:r>
              <a:rPr lang="en-US" dirty="0">
                <a:solidFill>
                  <a:srgbClr val="404040"/>
                </a:solidFill>
                <a:effectLst/>
              </a:rPr>
              <a:t> в </a:t>
            </a:r>
            <a:r>
              <a:rPr lang="en-US" dirty="0" err="1">
                <a:solidFill>
                  <a:srgbClr val="404040"/>
                </a:solidFill>
                <a:effectLst/>
              </a:rPr>
              <a:t>тому</a:t>
            </a:r>
            <a:r>
              <a:rPr lang="en-US" dirty="0">
                <a:solidFill>
                  <a:srgbClr val="404040"/>
                </a:solidFill>
                <a:effectLst/>
              </a:rPr>
              <a:t>, </a:t>
            </a:r>
            <a:r>
              <a:rPr lang="en-US" dirty="0" err="1">
                <a:solidFill>
                  <a:srgbClr val="404040"/>
                </a:solidFill>
                <a:effectLst/>
              </a:rPr>
              <a:t>що</a:t>
            </a:r>
            <a:r>
              <a:rPr lang="en-US" dirty="0">
                <a:solidFill>
                  <a:srgbClr val="404040"/>
                </a:solidFill>
                <a:effectLst/>
              </a:rPr>
              <a:t> </a:t>
            </a:r>
            <a:r>
              <a:rPr lang="en-US" dirty="0" err="1">
                <a:solidFill>
                  <a:srgbClr val="404040"/>
                </a:solidFill>
                <a:effectLst/>
              </a:rPr>
              <a:t>держава</a:t>
            </a:r>
            <a:r>
              <a:rPr lang="en-US" dirty="0">
                <a:solidFill>
                  <a:srgbClr val="404040"/>
                </a:solidFill>
                <a:effectLst/>
              </a:rPr>
              <a:t> </a:t>
            </a:r>
            <a:r>
              <a:rPr lang="en-US" dirty="0" err="1">
                <a:solidFill>
                  <a:srgbClr val="404040"/>
                </a:solidFill>
                <a:effectLst/>
              </a:rPr>
              <a:t>оплачує</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основі</a:t>
            </a:r>
            <a:r>
              <a:rPr lang="en-US" dirty="0">
                <a:solidFill>
                  <a:srgbClr val="404040"/>
                </a:solidFill>
                <a:effectLst/>
              </a:rPr>
              <a:t> </a:t>
            </a:r>
            <a:r>
              <a:rPr lang="en-US" dirty="0" err="1">
                <a:solidFill>
                  <a:srgbClr val="404040"/>
                </a:solidFill>
                <a:effectLst/>
              </a:rPr>
              <a:t>погодинної</a:t>
            </a:r>
            <a:r>
              <a:rPr lang="en-US" dirty="0">
                <a:solidFill>
                  <a:srgbClr val="404040"/>
                </a:solidFill>
                <a:effectLst/>
              </a:rPr>
              <a:t> </a:t>
            </a:r>
            <a:r>
              <a:rPr lang="en-US" dirty="0" err="1">
                <a:solidFill>
                  <a:srgbClr val="404040"/>
                </a:solidFill>
                <a:effectLst/>
              </a:rPr>
              <a:t>ставки</a:t>
            </a:r>
            <a:r>
              <a:rPr lang="en-US" dirty="0">
                <a:solidFill>
                  <a:srgbClr val="404040"/>
                </a:solidFill>
                <a:effectLst/>
              </a:rPr>
              <a:t> </a:t>
            </a:r>
            <a:r>
              <a:rPr lang="en-US" dirty="0" err="1">
                <a:solidFill>
                  <a:srgbClr val="404040"/>
                </a:solidFill>
                <a:effectLst/>
              </a:rPr>
              <a:t>праці</a:t>
            </a:r>
            <a:r>
              <a:rPr lang="en-US" dirty="0">
                <a:solidFill>
                  <a:srgbClr val="404040"/>
                </a:solidFill>
                <a:effectLst/>
              </a:rPr>
              <a:t>. </a:t>
            </a:r>
            <a:r>
              <a:rPr lang="en-US" dirty="0" err="1">
                <a:solidFill>
                  <a:srgbClr val="404040"/>
                </a:solidFill>
                <a:effectLst/>
              </a:rPr>
              <a:t>Ця</a:t>
            </a:r>
            <a:r>
              <a:rPr lang="en-US" dirty="0">
                <a:solidFill>
                  <a:srgbClr val="404040"/>
                </a:solidFill>
                <a:effectLst/>
              </a:rPr>
              <a:t> </a:t>
            </a:r>
            <a:r>
              <a:rPr lang="en-US" dirty="0" err="1">
                <a:solidFill>
                  <a:srgbClr val="404040"/>
                </a:solidFill>
                <a:effectLst/>
              </a:rPr>
              <a:t>оплата</a:t>
            </a:r>
            <a:r>
              <a:rPr lang="en-US" dirty="0">
                <a:solidFill>
                  <a:srgbClr val="404040"/>
                </a:solidFill>
                <a:effectLst/>
              </a:rPr>
              <a:t> </a:t>
            </a:r>
            <a:r>
              <a:rPr lang="en-US" dirty="0" err="1">
                <a:solidFill>
                  <a:srgbClr val="404040"/>
                </a:solidFill>
                <a:effectLst/>
              </a:rPr>
              <a:t>покриває</a:t>
            </a:r>
            <a:r>
              <a:rPr lang="en-US" dirty="0">
                <a:solidFill>
                  <a:srgbClr val="404040"/>
                </a:solidFill>
                <a:effectLst/>
              </a:rPr>
              <a:t> </a:t>
            </a:r>
            <a:r>
              <a:rPr lang="en-US" dirty="0" err="1">
                <a:solidFill>
                  <a:srgbClr val="404040"/>
                </a:solidFill>
                <a:effectLst/>
              </a:rPr>
              <a:t>всі</a:t>
            </a:r>
            <a:r>
              <a:rPr lang="en-US" dirty="0">
                <a:solidFill>
                  <a:srgbClr val="404040"/>
                </a:solidFill>
                <a:effectLst/>
              </a:rPr>
              <a:t> </a:t>
            </a:r>
            <a:r>
              <a:rPr lang="en-US" dirty="0" err="1">
                <a:solidFill>
                  <a:srgbClr val="404040"/>
                </a:solidFill>
                <a:effectLst/>
              </a:rPr>
              <a:t>кваліфіковані</a:t>
            </a:r>
            <a:r>
              <a:rPr lang="en-US" dirty="0">
                <a:solidFill>
                  <a:srgbClr val="404040"/>
                </a:solidFill>
                <a:effectLst/>
              </a:rPr>
              <a:t> </a:t>
            </a:r>
            <a:r>
              <a:rPr lang="en-US" dirty="0" err="1">
                <a:solidFill>
                  <a:srgbClr val="404040"/>
                </a:solidFill>
                <a:effectLst/>
              </a:rPr>
              <a:t>категорії</a:t>
            </a:r>
            <a:r>
              <a:rPr lang="en-US" dirty="0">
                <a:solidFill>
                  <a:srgbClr val="404040"/>
                </a:solidFill>
                <a:effectLst/>
              </a:rPr>
              <a:t> </a:t>
            </a:r>
            <a:r>
              <a:rPr lang="en-US" dirty="0" err="1">
                <a:solidFill>
                  <a:srgbClr val="404040"/>
                </a:solidFill>
                <a:effectLst/>
              </a:rPr>
              <a:t>праці</a:t>
            </a:r>
            <a:r>
              <a:rPr lang="en-US" dirty="0">
                <a:solidFill>
                  <a:srgbClr val="404040"/>
                </a:solidFill>
                <a:effectLst/>
              </a:rPr>
              <a:t>, </a:t>
            </a:r>
            <a:r>
              <a:rPr lang="en-US" dirty="0" err="1">
                <a:solidFill>
                  <a:srgbClr val="404040"/>
                </a:solidFill>
                <a:effectLst/>
              </a:rPr>
              <a:t>визначені</a:t>
            </a:r>
            <a:r>
              <a:rPr lang="en-US" dirty="0">
                <a:solidFill>
                  <a:srgbClr val="404040"/>
                </a:solidFill>
                <a:effectLst/>
              </a:rPr>
              <a:t> в </a:t>
            </a:r>
            <a:r>
              <a:rPr lang="en-US" dirty="0" err="1">
                <a:solidFill>
                  <a:srgbClr val="404040"/>
                </a:solidFill>
                <a:effectLst/>
              </a:rPr>
              <a:t>контракті</a:t>
            </a:r>
            <a:r>
              <a:rPr lang="en-US" dirty="0">
                <a:solidFill>
                  <a:srgbClr val="404040"/>
                </a:solidFill>
                <a:effectLst/>
              </a:rPr>
              <a:t>, </a:t>
            </a:r>
            <a:r>
              <a:rPr lang="en-US" dirty="0" err="1">
                <a:solidFill>
                  <a:srgbClr val="404040"/>
                </a:solidFill>
                <a:effectLst/>
              </a:rPr>
              <a:t>включаючи</a:t>
            </a:r>
            <a:r>
              <a:rPr lang="en-US" dirty="0">
                <a:solidFill>
                  <a:srgbClr val="404040"/>
                </a:solidFill>
                <a:effectLst/>
              </a:rPr>
              <a:t> </a:t>
            </a:r>
            <a:r>
              <a:rPr lang="en-US" dirty="0" err="1">
                <a:solidFill>
                  <a:srgbClr val="404040"/>
                </a:solidFill>
                <a:effectLst/>
              </a:rPr>
              <a:t>заробітну</a:t>
            </a:r>
            <a:r>
              <a:rPr lang="en-US" dirty="0">
                <a:solidFill>
                  <a:srgbClr val="404040"/>
                </a:solidFill>
                <a:effectLst/>
              </a:rPr>
              <a:t> </a:t>
            </a:r>
            <a:r>
              <a:rPr lang="en-US" dirty="0" err="1">
                <a:solidFill>
                  <a:srgbClr val="404040"/>
                </a:solidFill>
                <a:effectLst/>
              </a:rPr>
              <a:t>плату</a:t>
            </a:r>
            <a:r>
              <a:rPr lang="en-US" dirty="0">
                <a:solidFill>
                  <a:srgbClr val="404040"/>
                </a:solidFill>
                <a:effectLst/>
              </a:rPr>
              <a:t>, </a:t>
            </a:r>
            <a:r>
              <a:rPr lang="en-US" dirty="0" err="1">
                <a:solidFill>
                  <a:srgbClr val="404040"/>
                </a:solidFill>
                <a:effectLst/>
              </a:rPr>
              <a:t>непрямі</a:t>
            </a:r>
            <a:r>
              <a:rPr lang="en-US" dirty="0">
                <a:solidFill>
                  <a:srgbClr val="404040"/>
                </a:solidFill>
                <a:effectLst/>
              </a:rPr>
              <a:t> </a:t>
            </a:r>
            <a:r>
              <a:rPr lang="en-US" dirty="0" err="1">
                <a:solidFill>
                  <a:srgbClr val="404040"/>
                </a:solidFill>
                <a:effectLst/>
              </a:rPr>
              <a:t>витрати</a:t>
            </a:r>
            <a:r>
              <a:rPr lang="en-US" dirty="0">
                <a:solidFill>
                  <a:srgbClr val="404040"/>
                </a:solidFill>
                <a:effectLst/>
              </a:rPr>
              <a:t>, </a:t>
            </a:r>
            <a:r>
              <a:rPr lang="en-US" dirty="0" err="1">
                <a:solidFill>
                  <a:srgbClr val="404040"/>
                </a:solidFill>
                <a:effectLst/>
              </a:rPr>
              <a:t>адміністративні</a:t>
            </a:r>
            <a:r>
              <a:rPr lang="en-US" dirty="0">
                <a:solidFill>
                  <a:srgbClr val="404040"/>
                </a:solidFill>
                <a:effectLst/>
              </a:rPr>
              <a:t> </a:t>
            </a:r>
            <a:r>
              <a:rPr lang="en-US" dirty="0" err="1">
                <a:solidFill>
                  <a:srgbClr val="404040"/>
                </a:solidFill>
                <a:effectLst/>
              </a:rPr>
              <a:t>витрати</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прибуток</a:t>
            </a:r>
            <a:r>
              <a:rPr lang="en-US" dirty="0">
                <a:solidFill>
                  <a:srgbClr val="404040"/>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Однак</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відміну</a:t>
            </a:r>
            <a:r>
              <a:rPr lang="en-US" dirty="0">
                <a:solidFill>
                  <a:srgbClr val="404040"/>
                </a:solidFill>
                <a:effectLst/>
              </a:rPr>
              <a:t> </a:t>
            </a:r>
            <a:r>
              <a:rPr lang="en-US" dirty="0" err="1">
                <a:solidFill>
                  <a:srgbClr val="404040"/>
                </a:solidFill>
                <a:effectLst/>
              </a:rPr>
              <a:t>від</a:t>
            </a:r>
            <a:r>
              <a:rPr lang="en-US" dirty="0">
                <a:solidFill>
                  <a:srgbClr val="404040"/>
                </a:solidFill>
                <a:effectLst/>
              </a:rPr>
              <a:t> </a:t>
            </a:r>
            <a:r>
              <a:rPr lang="en-US" dirty="0" err="1">
                <a:solidFill>
                  <a:srgbClr val="404040"/>
                </a:solidFill>
                <a:effectLst/>
              </a:rPr>
              <a:t>контрактів</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технічне</a:t>
            </a:r>
            <a:r>
              <a:rPr lang="en-US" dirty="0">
                <a:solidFill>
                  <a:srgbClr val="404040"/>
                </a:solidFill>
                <a:effectLst/>
              </a:rPr>
              <a:t> </a:t>
            </a:r>
            <a:r>
              <a:rPr lang="en-US" dirty="0" err="1">
                <a:solidFill>
                  <a:srgbClr val="404040"/>
                </a:solidFill>
                <a:effectLst/>
              </a:rPr>
              <a:t>обслуговування</a:t>
            </a:r>
            <a:r>
              <a:rPr lang="en-US" dirty="0">
                <a:solidFill>
                  <a:srgbClr val="404040"/>
                </a:solidFill>
                <a:effectLst/>
              </a:rPr>
              <a:t>, </a:t>
            </a:r>
            <a:r>
              <a:rPr lang="en-US" dirty="0" err="1">
                <a:solidFill>
                  <a:srgbClr val="404040"/>
                </a:solidFill>
                <a:effectLst/>
              </a:rPr>
              <a:t>трудові</a:t>
            </a:r>
            <a:r>
              <a:rPr lang="en-US" dirty="0">
                <a:solidFill>
                  <a:srgbClr val="404040"/>
                </a:solidFill>
                <a:effectLst/>
              </a:rPr>
              <a:t> </a:t>
            </a:r>
            <a:r>
              <a:rPr lang="en-US" dirty="0" err="1">
                <a:solidFill>
                  <a:srgbClr val="404040"/>
                </a:solidFill>
                <a:effectLst/>
              </a:rPr>
              <a:t>контракти</a:t>
            </a:r>
            <a:r>
              <a:rPr lang="en-US" dirty="0">
                <a:solidFill>
                  <a:srgbClr val="404040"/>
                </a:solidFill>
                <a:effectLst/>
              </a:rPr>
              <a:t> </a:t>
            </a:r>
            <a:r>
              <a:rPr lang="en-US" dirty="0" err="1">
                <a:solidFill>
                  <a:srgbClr val="404040"/>
                </a:solidFill>
                <a:effectLst/>
              </a:rPr>
              <a:t>не</a:t>
            </a:r>
            <a:r>
              <a:rPr lang="en-US" dirty="0">
                <a:solidFill>
                  <a:srgbClr val="404040"/>
                </a:solidFill>
                <a:effectLst/>
              </a:rPr>
              <a:t> </a:t>
            </a:r>
            <a:r>
              <a:rPr lang="en-US" dirty="0" err="1">
                <a:solidFill>
                  <a:srgbClr val="404040"/>
                </a:solidFill>
                <a:effectLst/>
              </a:rPr>
              <a:t>покривають</a:t>
            </a:r>
            <a:r>
              <a:rPr lang="en-US" dirty="0">
                <a:solidFill>
                  <a:srgbClr val="404040"/>
                </a:solidFill>
                <a:effectLst/>
              </a:rPr>
              <a:t> </a:t>
            </a:r>
            <a:r>
              <a:rPr lang="en-US" dirty="0" err="1">
                <a:solidFill>
                  <a:srgbClr val="404040"/>
                </a:solidFill>
                <a:effectLst/>
              </a:rPr>
              <a:t>витрати</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матеріали</a:t>
            </a:r>
            <a:r>
              <a:rPr lang="en-US" dirty="0">
                <a:solidFill>
                  <a:srgbClr val="404040"/>
                </a:solidFill>
                <a:effectLst/>
              </a:rPr>
              <a:t>. </a:t>
            </a:r>
            <a:r>
              <a:rPr lang="en-US" dirty="0" err="1">
                <a:solidFill>
                  <a:srgbClr val="404040"/>
                </a:solidFill>
                <a:effectLst/>
              </a:rPr>
              <a:t>Ці</a:t>
            </a:r>
            <a:r>
              <a:rPr lang="en-US" dirty="0">
                <a:solidFill>
                  <a:srgbClr val="404040"/>
                </a:solidFill>
                <a:effectLst/>
              </a:rPr>
              <a:t> </a:t>
            </a:r>
            <a:r>
              <a:rPr lang="en-US" dirty="0" err="1">
                <a:solidFill>
                  <a:srgbClr val="404040"/>
                </a:solidFill>
                <a:effectLst/>
              </a:rPr>
              <a:t>витрати</a:t>
            </a:r>
            <a:r>
              <a:rPr lang="en-US" dirty="0">
                <a:solidFill>
                  <a:srgbClr val="404040"/>
                </a:solidFill>
                <a:effectLst/>
              </a:rPr>
              <a:t> </a:t>
            </a:r>
            <a:r>
              <a:rPr lang="en-US" dirty="0" err="1">
                <a:solidFill>
                  <a:srgbClr val="404040"/>
                </a:solidFill>
                <a:effectLst/>
              </a:rPr>
              <a:t>або</a:t>
            </a:r>
            <a:r>
              <a:rPr lang="en-US" dirty="0">
                <a:solidFill>
                  <a:srgbClr val="404040"/>
                </a:solidFill>
                <a:effectLst/>
              </a:rPr>
              <a:t> </a:t>
            </a:r>
            <a:r>
              <a:rPr lang="en-US" dirty="0" err="1">
                <a:solidFill>
                  <a:srgbClr val="404040"/>
                </a:solidFill>
                <a:effectLst/>
              </a:rPr>
              <a:t>забезпечує</a:t>
            </a:r>
            <a:r>
              <a:rPr lang="en-US" dirty="0">
                <a:solidFill>
                  <a:srgbClr val="404040"/>
                </a:solidFill>
                <a:effectLst/>
              </a:rPr>
              <a:t> </a:t>
            </a:r>
            <a:r>
              <a:rPr lang="en-US" dirty="0" err="1">
                <a:solidFill>
                  <a:srgbClr val="404040"/>
                </a:solidFill>
                <a:effectLst/>
              </a:rPr>
              <a:t>держава</a:t>
            </a:r>
            <a:r>
              <a:rPr lang="en-US" dirty="0">
                <a:solidFill>
                  <a:srgbClr val="404040"/>
                </a:solidFill>
                <a:effectLst/>
              </a:rPr>
              <a:t>, </a:t>
            </a:r>
            <a:r>
              <a:rPr lang="en-US" dirty="0" err="1">
                <a:solidFill>
                  <a:srgbClr val="404040"/>
                </a:solidFill>
                <a:effectLst/>
              </a:rPr>
              <a:t>або</a:t>
            </a:r>
            <a:r>
              <a:rPr lang="en-US" dirty="0">
                <a:solidFill>
                  <a:srgbClr val="404040"/>
                </a:solidFill>
                <a:effectLst/>
              </a:rPr>
              <a:t> </a:t>
            </a:r>
            <a:r>
              <a:rPr lang="en-US" dirty="0" err="1">
                <a:solidFill>
                  <a:srgbClr val="404040"/>
                </a:solidFill>
                <a:effectLst/>
              </a:rPr>
              <a:t>оплачується</a:t>
            </a:r>
            <a:r>
              <a:rPr lang="en-US" dirty="0">
                <a:solidFill>
                  <a:srgbClr val="404040"/>
                </a:solidFill>
                <a:effectLst/>
              </a:rPr>
              <a:t> </a:t>
            </a:r>
            <a:r>
              <a:rPr lang="en-US" dirty="0" err="1">
                <a:solidFill>
                  <a:srgbClr val="404040"/>
                </a:solidFill>
                <a:effectLst/>
              </a:rPr>
              <a:t>окремо</a:t>
            </a:r>
            <a:r>
              <a:rPr lang="en-US" dirty="0">
                <a:solidFill>
                  <a:srgbClr val="404040"/>
                </a:solidFill>
                <a:effectLst/>
              </a:rPr>
              <a:t>.</a:t>
            </a:r>
          </a:p>
          <a:p>
            <a:pPr indent="-228600" defTabSz="914400">
              <a:lnSpc>
                <a:spcPct val="90000"/>
              </a:lnSpc>
              <a:spcBef>
                <a:spcPts val="1000"/>
              </a:spcBef>
              <a:spcAft>
                <a:spcPts val="800"/>
              </a:spcAft>
              <a:buClr>
                <a:schemeClr val="accent2"/>
              </a:buClr>
              <a:buFont typeface="Arial" panose="020B0604020202020204" pitchFamily="34" charset="0"/>
              <a:buChar char="•"/>
              <a:tabLst>
                <a:tab pos="1885950" algn="l"/>
              </a:tabLst>
            </a:pPr>
            <a:r>
              <a:rPr lang="en-US" dirty="0" err="1">
                <a:solidFill>
                  <a:srgbClr val="404040"/>
                </a:solidFill>
                <a:effectLst/>
              </a:rPr>
              <a:t>Наприклад</a:t>
            </a:r>
            <a:r>
              <a:rPr lang="en-US" dirty="0">
                <a:solidFill>
                  <a:srgbClr val="404040"/>
                </a:solidFill>
                <a:effectLst/>
              </a:rPr>
              <a:t>, Ernst and Young і KPMG </a:t>
            </a:r>
            <a:r>
              <a:rPr lang="en-US" dirty="0" err="1">
                <a:solidFill>
                  <a:srgbClr val="404040"/>
                </a:solidFill>
                <a:effectLst/>
              </a:rPr>
              <a:t>уклали</a:t>
            </a:r>
            <a:r>
              <a:rPr lang="en-US" dirty="0">
                <a:solidFill>
                  <a:srgbClr val="404040"/>
                </a:solidFill>
                <a:effectLst/>
              </a:rPr>
              <a:t> </a:t>
            </a:r>
            <a:r>
              <a:rPr lang="en-US" dirty="0" err="1">
                <a:solidFill>
                  <a:srgbClr val="404040"/>
                </a:solidFill>
                <a:effectLst/>
              </a:rPr>
              <a:t>трудові</a:t>
            </a:r>
            <a:r>
              <a:rPr lang="en-US" dirty="0">
                <a:solidFill>
                  <a:srgbClr val="404040"/>
                </a:solidFill>
                <a:effectLst/>
              </a:rPr>
              <a:t> </a:t>
            </a:r>
            <a:r>
              <a:rPr lang="en-US" dirty="0" err="1">
                <a:solidFill>
                  <a:srgbClr val="404040"/>
                </a:solidFill>
                <a:effectLst/>
              </a:rPr>
              <a:t>договори</a:t>
            </a:r>
            <a:r>
              <a:rPr lang="en-US" dirty="0">
                <a:solidFill>
                  <a:srgbClr val="404040"/>
                </a:solidFill>
                <a:effectLst/>
              </a:rPr>
              <a:t> </a:t>
            </a:r>
            <a:r>
              <a:rPr lang="en-US" dirty="0" err="1">
                <a:solidFill>
                  <a:srgbClr val="404040"/>
                </a:solidFill>
                <a:effectLst/>
              </a:rPr>
              <a:t>на</a:t>
            </a:r>
            <a:r>
              <a:rPr lang="en-US" dirty="0">
                <a:solidFill>
                  <a:srgbClr val="404040"/>
                </a:solidFill>
                <a:effectLst/>
              </a:rPr>
              <a:t> </a:t>
            </a:r>
            <a:r>
              <a:rPr lang="en-US" dirty="0" err="1">
                <a:solidFill>
                  <a:srgbClr val="404040"/>
                </a:solidFill>
                <a:effectLst/>
              </a:rPr>
              <a:t>аудиторські</a:t>
            </a:r>
            <a:r>
              <a:rPr lang="en-US" dirty="0">
                <a:solidFill>
                  <a:srgbClr val="404040"/>
                </a:solidFill>
                <a:effectLst/>
              </a:rPr>
              <a:t> </a:t>
            </a:r>
            <a:r>
              <a:rPr lang="en-US" dirty="0" err="1">
                <a:solidFill>
                  <a:srgbClr val="404040"/>
                </a:solidFill>
                <a:effectLst/>
              </a:rPr>
              <a:t>послуги</a:t>
            </a:r>
            <a:r>
              <a:rPr lang="en-US" dirty="0">
                <a:solidFill>
                  <a:srgbClr val="404040"/>
                </a:solidFill>
                <a:effectLst/>
              </a:rPr>
              <a:t> </a:t>
            </a:r>
            <a:r>
              <a:rPr lang="en-US" dirty="0" err="1">
                <a:solidFill>
                  <a:srgbClr val="404040"/>
                </a:solidFill>
                <a:effectLst/>
              </a:rPr>
              <a:t>для</a:t>
            </a:r>
            <a:r>
              <a:rPr lang="en-US" dirty="0">
                <a:solidFill>
                  <a:srgbClr val="404040"/>
                </a:solidFill>
                <a:effectLst/>
              </a:rPr>
              <a:t> </a:t>
            </a:r>
            <a:r>
              <a:rPr lang="en-US" dirty="0" err="1">
                <a:solidFill>
                  <a:srgbClr val="404040"/>
                </a:solidFill>
                <a:effectLst/>
              </a:rPr>
              <a:t>Управління</a:t>
            </a:r>
            <a:r>
              <a:rPr lang="en-US" dirty="0">
                <a:solidFill>
                  <a:srgbClr val="404040"/>
                </a:solidFill>
                <a:effectLst/>
              </a:rPr>
              <a:t> </a:t>
            </a:r>
            <a:r>
              <a:rPr lang="en-US" dirty="0" err="1">
                <a:solidFill>
                  <a:srgbClr val="404040"/>
                </a:solidFill>
                <a:effectLst/>
              </a:rPr>
              <a:t>генерального</a:t>
            </a:r>
            <a:r>
              <a:rPr lang="en-US" dirty="0">
                <a:solidFill>
                  <a:srgbClr val="404040"/>
                </a:solidFill>
                <a:effectLst/>
              </a:rPr>
              <a:t> </a:t>
            </a:r>
            <a:r>
              <a:rPr lang="en-US" dirty="0" err="1">
                <a:solidFill>
                  <a:srgbClr val="404040"/>
                </a:solidFill>
                <a:effectLst/>
              </a:rPr>
              <a:t>інспектора</a:t>
            </a:r>
            <a:r>
              <a:rPr lang="en-US" dirty="0">
                <a:solidFill>
                  <a:srgbClr val="404040"/>
                </a:solidFill>
                <a:effectLst/>
              </a:rPr>
              <a:t> </a:t>
            </a:r>
            <a:r>
              <a:rPr lang="en-US" dirty="0" err="1">
                <a:solidFill>
                  <a:srgbClr val="404040"/>
                </a:solidFill>
                <a:effectLst/>
              </a:rPr>
              <a:t>Міністерства</a:t>
            </a:r>
            <a:r>
              <a:rPr lang="en-US" dirty="0">
                <a:solidFill>
                  <a:srgbClr val="404040"/>
                </a:solidFill>
                <a:effectLst/>
              </a:rPr>
              <a:t> </a:t>
            </a:r>
            <a:r>
              <a:rPr lang="en-US" dirty="0" err="1">
                <a:solidFill>
                  <a:srgbClr val="404040"/>
                </a:solidFill>
                <a:effectLst/>
              </a:rPr>
              <a:t>оборони</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Генерального</a:t>
            </a:r>
            <a:r>
              <a:rPr lang="en-US" dirty="0">
                <a:solidFill>
                  <a:srgbClr val="404040"/>
                </a:solidFill>
                <a:effectLst/>
              </a:rPr>
              <a:t> </a:t>
            </a:r>
            <a:r>
              <a:rPr lang="en-US" dirty="0" err="1">
                <a:solidFill>
                  <a:srgbClr val="404040"/>
                </a:solidFill>
                <a:effectLst/>
              </a:rPr>
              <a:t>фонду</a:t>
            </a:r>
            <a:r>
              <a:rPr lang="en-US" dirty="0">
                <a:solidFill>
                  <a:srgbClr val="404040"/>
                </a:solidFill>
                <a:effectLst/>
              </a:rPr>
              <a:t> </a:t>
            </a:r>
            <a:r>
              <a:rPr lang="en-US" dirty="0" err="1">
                <a:solidFill>
                  <a:srgbClr val="404040"/>
                </a:solidFill>
                <a:effectLst/>
              </a:rPr>
              <a:t>армії</a:t>
            </a:r>
            <a:r>
              <a:rPr lang="en-US" dirty="0">
                <a:solidFill>
                  <a:srgbClr val="404040"/>
                </a:solidFill>
                <a:effectLst/>
              </a:rPr>
              <a:t> </a:t>
            </a:r>
            <a:r>
              <a:rPr lang="en-US" dirty="0" err="1">
                <a:solidFill>
                  <a:srgbClr val="404040"/>
                </a:solidFill>
                <a:effectLst/>
              </a:rPr>
              <a:t>та</a:t>
            </a:r>
            <a:r>
              <a:rPr lang="en-US" dirty="0">
                <a:solidFill>
                  <a:srgbClr val="404040"/>
                </a:solidFill>
                <a:effectLst/>
              </a:rPr>
              <a:t> </a:t>
            </a:r>
            <a:r>
              <a:rPr lang="en-US" dirty="0" err="1">
                <a:solidFill>
                  <a:srgbClr val="404040"/>
                </a:solidFill>
                <a:effectLst/>
              </a:rPr>
              <a:t>Фонду</a:t>
            </a:r>
            <a:r>
              <a:rPr lang="en-US" dirty="0">
                <a:solidFill>
                  <a:srgbClr val="404040"/>
                </a:solidFill>
                <a:effectLst/>
              </a:rPr>
              <a:t> </a:t>
            </a:r>
            <a:r>
              <a:rPr lang="en-US" dirty="0" err="1">
                <a:solidFill>
                  <a:srgbClr val="404040"/>
                </a:solidFill>
                <a:effectLst/>
              </a:rPr>
              <a:t>оборотних</a:t>
            </a:r>
            <a:r>
              <a:rPr lang="en-US" dirty="0">
                <a:solidFill>
                  <a:srgbClr val="404040"/>
                </a:solidFill>
                <a:effectLst/>
              </a:rPr>
              <a:t> </a:t>
            </a:r>
            <a:r>
              <a:rPr lang="en-US" dirty="0" err="1">
                <a:solidFill>
                  <a:srgbClr val="404040"/>
                </a:solidFill>
                <a:effectLst/>
              </a:rPr>
              <a:t>коштів</a:t>
            </a:r>
            <a:r>
              <a:rPr lang="en-US" dirty="0">
                <a:solidFill>
                  <a:srgbClr val="404040"/>
                </a:solidFill>
                <a:effectLst/>
              </a:rPr>
              <a:t> </a:t>
            </a:r>
            <a:r>
              <a:rPr lang="en-US" dirty="0" err="1">
                <a:solidFill>
                  <a:srgbClr val="404040"/>
                </a:solidFill>
                <a:effectLst/>
              </a:rPr>
              <a:t>відповідно</a:t>
            </a:r>
            <a:r>
              <a:rPr lang="en-US" dirty="0">
                <a:solidFill>
                  <a:srgbClr val="404040"/>
                </a:solidFill>
                <a:effectLst/>
              </a:rPr>
              <a:t>.</a:t>
            </a:r>
          </a:p>
        </p:txBody>
      </p:sp>
    </p:spTree>
    <p:extLst>
      <p:ext uri="{BB962C8B-B14F-4D97-AF65-F5344CB8AC3E}">
        <p14:creationId xmlns:p14="http://schemas.microsoft.com/office/powerpoint/2010/main" val="3292725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6DAF4067-B9AF-59A0-B7A6-D77A35F66A39}"/>
              </a:ext>
            </a:extLst>
          </p:cNvPr>
          <p:cNvGraphicFramePr/>
          <p:nvPr>
            <p:extLst>
              <p:ext uri="{D42A27DB-BD31-4B8C-83A1-F6EECF244321}">
                <p14:modId xmlns:p14="http://schemas.microsoft.com/office/powerpoint/2010/main" val="2961228367"/>
              </p:ext>
            </p:extLst>
          </p:nvPr>
        </p:nvGraphicFramePr>
        <p:xfrm>
          <a:off x="221064" y="361741"/>
          <a:ext cx="1182691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0374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606638-4F3B-E76C-C2F8-935DDC2E99C4}"/>
              </a:ext>
            </a:extLst>
          </p:cNvPr>
          <p:cNvSpPr txBox="1"/>
          <p:nvPr/>
        </p:nvSpPr>
        <p:spPr>
          <a:xfrm>
            <a:off x="478971" y="508573"/>
            <a:ext cx="11234057" cy="1448923"/>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Договори з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можлив</a:t>
            </a:r>
            <a:r>
              <a:rPr lang="uk-UA" sz="1800" b="1" i="1" dirty="0" err="1">
                <a:effectLst/>
                <a:latin typeface="Times New Roman" panose="02020603050405020304" pitchFamily="18" charset="0"/>
                <a:ea typeface="Calibri" panose="020F0502020204030204" pitchFamily="34" charset="0"/>
                <a:cs typeface="Times New Roman" panose="02020603050405020304" pitchFamily="18" charset="0"/>
              </a:rPr>
              <a:t>істю</a:t>
            </a: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 внесення змін</a:t>
            </a:r>
            <a:endParaRPr lang="uk-UA" sz="1400" b="1" i="1"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внесені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умов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існуючого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модифікації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коригування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урахуванням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обсягу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ринкових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умов,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видалення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доставки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внесення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умов контракту.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479710D-38EA-CBE0-5346-DF32E767998C}"/>
              </a:ext>
            </a:extLst>
          </p:cNvPr>
          <p:cNvSpPr txBox="1"/>
          <p:nvPr/>
        </p:nvSpPr>
        <p:spPr>
          <a:xfrm>
            <a:off x="478971" y="2282918"/>
            <a:ext cx="11234057" cy="3883948"/>
          </a:xfrm>
          <a:prstGeom prst="rect">
            <a:avLst/>
          </a:prstGeom>
          <a:noFill/>
        </p:spPr>
        <p:txBody>
          <a:bodyPr wrap="square">
            <a:spAutoFit/>
          </a:bodyPr>
          <a:lstStyle/>
          <a:p>
            <a:pPr indent="431800" algn="just">
              <a:lnSpc>
                <a:spcPct val="115000"/>
              </a:lnSpc>
              <a:spcAft>
                <a:spcPts val="800"/>
              </a:spcAft>
              <a:tabLst>
                <a:tab pos="1885950" algn="l"/>
              </a:tabLst>
            </a:pP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Види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договору</a:t>
            </a:r>
            <a:endParaRPr lang="uk-UA" sz="1400" b="1"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Двостороння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модифікація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додаткова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угода,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яку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підписують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відповідальна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особа.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робіт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переглянути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існуючі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умови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доставки,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конкретні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умови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боку, одностороння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підписується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уповноваженою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особою.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адміністративних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таких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оновлення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інформації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виправлення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друкарських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помилок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видача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наказів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внесення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межах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внесення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дозволених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конкретними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пунктами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Власність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Опції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Призупинення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роботи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видача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повідомлень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розірвання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відмінність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односторонніми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двосторонніми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полягає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згоді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беруть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участь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Однак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внести через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модифікацію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оскільки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значні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поза рамками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оригінального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нового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7805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909A21-15F0-9152-416A-1735A8953936}"/>
              </a:ext>
            </a:extLst>
          </p:cNvPr>
          <p:cNvSpPr txBox="1"/>
          <p:nvPr/>
        </p:nvSpPr>
        <p:spPr>
          <a:xfrm>
            <a:off x="381000" y="502624"/>
            <a:ext cx="11430000" cy="2188612"/>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призначені</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для МСП</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відведення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ключовою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частиною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стратегії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США, 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малим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типи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призначені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виключно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певним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сприяння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різноманітності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інноваціям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зростанню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Резервування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частини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малого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допомагає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запобігти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монополізації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ринку великими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відкриває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соціально-економічно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незахищеним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групам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73B6A89-1B49-680B-A410-B2385BAE810A}"/>
              </a:ext>
            </a:extLst>
          </p:cNvPr>
          <p:cNvSpPr txBox="1"/>
          <p:nvPr/>
        </p:nvSpPr>
        <p:spPr>
          <a:xfrm>
            <a:off x="381000" y="3042623"/>
            <a:ext cx="11430000" cy="3246851"/>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Види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призначених</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для МСП</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резерви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кваліфікованим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малим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шанс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виграти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суму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менше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150 000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відбувається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спеціаліст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замовників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очікує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два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подадуть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чесними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єдиним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неконкурентні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переважно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існує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відоме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конкретного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жоден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варіант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агентства. Вони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суворими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правилами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умовами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цьому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потребують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письмового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обґрунтування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чому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вони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єдиним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вибором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7219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A99AB5-BBFC-2AA3-1D25-E6085B83C3EE}"/>
              </a:ext>
            </a:extLst>
          </p:cNvPr>
          <p:cNvSpPr txBox="1"/>
          <p:nvPr/>
        </p:nvSpPr>
        <p:spPr>
          <a:xfrm>
            <a:off x="520959" y="957906"/>
            <a:ext cx="11150081" cy="4942187"/>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Програми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резервування</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розвитку</a:t>
            </a:r>
            <a:r>
              <a:rPr lang="ru-RU" sz="1800" i="1"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i="1"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сприяє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розвитку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належить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чорношкірим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американцям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латиноамериканцям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корінним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американцям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американцям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тихоокеанського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регіону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етнічним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групам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малого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належить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жінкам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виділяє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володіють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належати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контролюватися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жінками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громадянками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керують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повсякденними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операціями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приймають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довгострокові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ветеранів-інвалідів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призначена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ветеранів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служили та стали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інвалідами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проходження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військової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служби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відкладає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3%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належать ветеранам-</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інвалідам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власності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контролю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ветеранів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Історично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недовикористана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програма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-зон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HUBZone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стимулює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зонах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HUBZone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підприємство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невеликим,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володіти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контролюватися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громадянами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Їхній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головний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офіс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HUBZone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35%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їхніх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співробітників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проживають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HUBZone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принаймні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180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днів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сертифікації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4155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0A5341-FE5D-8C33-F660-FBBCBE4BD39C}"/>
              </a:ext>
            </a:extLst>
          </p:cNvPr>
          <p:cNvSpPr>
            <a:spLocks noGrp="1"/>
          </p:cNvSpPr>
          <p:nvPr>
            <p:ph type="title"/>
          </p:nvPr>
        </p:nvSpPr>
        <p:spPr/>
        <p:txBody>
          <a:bodyPr>
            <a:normAutofit/>
          </a:bodyPr>
          <a:lstStyle/>
          <a:p>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5. Електронні ресурси, які забезпечують функціонування системи публічних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p>
        </p:txBody>
      </p:sp>
      <p:sp>
        <p:nvSpPr>
          <p:cNvPr id="5" name="TextBox 4">
            <a:extLst>
              <a:ext uri="{FF2B5EF4-FFF2-40B4-BE49-F238E27FC236}">
                <a16:creationId xmlns:a16="http://schemas.microsoft.com/office/drawing/2014/main" id="{326B926A-DD47-3AE0-68EE-1FF017031DD6}"/>
              </a:ext>
            </a:extLst>
          </p:cNvPr>
          <p:cNvSpPr txBox="1"/>
          <p:nvPr/>
        </p:nvSpPr>
        <p:spPr>
          <a:xfrm>
            <a:off x="838200" y="2782020"/>
            <a:ext cx="10515600" cy="3565400"/>
          </a:xfrm>
          <a:prstGeom prst="rect">
            <a:avLst/>
          </a:prstGeom>
          <a:noFill/>
        </p:spPr>
        <p:txBody>
          <a:bodyPr wrap="square">
            <a:spAutoFit/>
          </a:bodyPr>
          <a:lstStyle/>
          <a:p>
            <a:pPr indent="431800" algn="just">
              <a:lnSpc>
                <a:spcPct val="115000"/>
              </a:lnSpc>
              <a:spcAft>
                <a:spcPts val="800"/>
              </a:spcAft>
              <a:tabLst>
                <a:tab pos="1885950" algn="l"/>
              </a:tabLst>
            </a:pP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Електронний ресурс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SAM</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gov</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 </a:t>
            </a:r>
            <a:r>
              <a:rPr lang="uk-UA" sz="1800" b="1"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https://sam.gov</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Система управління державними замовленнями (SAM) – це офіційний сайт федерального уряду, що є базою даних учасників державних тендерів США. SAM усуває потребу надавати одні й ті самі дані декілька разів, таким чином спрощуючи процес подачі тендерної пропозиції.</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Це веб-сайт, який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адмініструється</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GSA і використовується для виконання наступних функцій, пов'язаних із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закупівлями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в тому числі за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організації, які бажають конкурувати за державні контракти,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агенції, які публікують пропозиції щодо контрактів, 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персонал агентства та інших осіб, які використовують дані про укладення контракту в SAM для аналізу.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41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BAB134-D9C8-C413-4A9A-FF876C72B3EF}"/>
              </a:ext>
            </a:extLst>
          </p:cNvPr>
          <p:cNvSpPr txBox="1"/>
          <p:nvPr/>
        </p:nvSpPr>
        <p:spPr>
          <a:xfrm>
            <a:off x="586273" y="687994"/>
            <a:ext cx="11019453" cy="3678764"/>
          </a:xfrm>
          <a:prstGeom prst="rect">
            <a:avLst/>
          </a:prstGeom>
          <a:noFill/>
        </p:spPr>
        <p:txBody>
          <a:bodyPr wrap="square">
            <a:spAutoFit/>
          </a:bodyPr>
          <a:lstStyle/>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Кілька застарілих веб-сайтів раніше використовувалися для виконання цих дій, але багато з них використали функціональні можливості та були перенесені на SAM.gov. За деякими винятками, перспективні постачальники, які бажають співпрацювати з федеральним урядом як головні лауреати, повинні спочатку зареєструватися їхні організації в SAM.gov і подати заявку на отримання унікальних ідентифікаторів організації.</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Після реєстрації організації вони повинні щорічно поновлювати свою інформацію, надану при реєстрації. Крім того, SAM.gov містить список виключених записів, які ідентифікують сторін, що виключені з отримання федеральних контрактів, певних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субконтрактів</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і певних типів федеральної фінансової та нефінансової допомоги та пільги. Кожне агентство має вступити і оновити дані про виключення на SAM.gov і встановити процедури для забезпечення того, щоб агентство не отримувало запитів на пропозиції від підрядників,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активні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записи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виключення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SAM</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SAM.gov | Home">
            <a:extLst>
              <a:ext uri="{FF2B5EF4-FFF2-40B4-BE49-F238E27FC236}">
                <a16:creationId xmlns:a16="http://schemas.microsoft.com/office/drawing/2014/main" id="{4A1F6EB7-8675-495B-4827-B14CB3375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482" y="4590175"/>
            <a:ext cx="9413033" cy="191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28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BD29CF7F-52D1-55F6-C344-8E198F993880}"/>
              </a:ext>
            </a:extLst>
          </p:cNvPr>
          <p:cNvPicPr>
            <a:picLocks noChangeAspect="1"/>
          </p:cNvPicPr>
          <p:nvPr/>
        </p:nvPicPr>
        <p:blipFill>
          <a:blip r:embed="rId2"/>
          <a:stretch>
            <a:fillRect/>
          </a:stretch>
        </p:blipFill>
        <p:spPr>
          <a:xfrm>
            <a:off x="592494" y="154388"/>
            <a:ext cx="11007012" cy="6549223"/>
          </a:xfrm>
          <a:prstGeom prst="rect">
            <a:avLst/>
          </a:prstGeom>
        </p:spPr>
      </p:pic>
    </p:spTree>
    <p:extLst>
      <p:ext uri="{BB962C8B-B14F-4D97-AF65-F5344CB8AC3E}">
        <p14:creationId xmlns:p14="http://schemas.microsoft.com/office/powerpoint/2010/main" val="485711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8B82E37-B128-6151-BF71-AA98B106FD5C}"/>
              </a:ext>
            </a:extLst>
          </p:cNvPr>
          <p:cNvPicPr>
            <a:picLocks noChangeAspect="1"/>
          </p:cNvPicPr>
          <p:nvPr/>
        </p:nvPicPr>
        <p:blipFill>
          <a:blip r:embed="rId2"/>
          <a:stretch>
            <a:fillRect/>
          </a:stretch>
        </p:blipFill>
        <p:spPr>
          <a:xfrm>
            <a:off x="1242393" y="278649"/>
            <a:ext cx="9707213" cy="3610775"/>
          </a:xfrm>
          <a:prstGeom prst="rect">
            <a:avLst/>
          </a:prstGeom>
        </p:spPr>
      </p:pic>
      <p:sp>
        <p:nvSpPr>
          <p:cNvPr id="6" name="TextBox 5">
            <a:extLst>
              <a:ext uri="{FF2B5EF4-FFF2-40B4-BE49-F238E27FC236}">
                <a16:creationId xmlns:a16="http://schemas.microsoft.com/office/drawing/2014/main" id="{83AEF052-5CFA-24DD-2121-350312636D5E}"/>
              </a:ext>
            </a:extLst>
          </p:cNvPr>
          <p:cNvSpPr txBox="1"/>
          <p:nvPr/>
        </p:nvSpPr>
        <p:spPr>
          <a:xfrm>
            <a:off x="1242393" y="4142871"/>
            <a:ext cx="9707213" cy="2188612"/>
          </a:xfrm>
          <a:prstGeom prst="rect">
            <a:avLst/>
          </a:prstGeom>
          <a:noFill/>
        </p:spPr>
        <p:txBody>
          <a:bodyPr wrap="square">
            <a:spAutoFit/>
          </a:bodyPr>
          <a:lstStyle/>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Для закупівлі товарів або послуг державний орган публікує запит тендерних пропозицій – документ, у якому детально описуються умови участі в тендері.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Уряд обирає найбільш вигідну пропозицію на основі критеріїв оцінки, що вказані у запиті тендерних пропозицій. Це може бути цінові або будь-які інші критерії.</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У разі, якщо компанія виграла тендер, потрібно пам’ятати, що будь-яке порушення умов державного контракту супроводжується застосуванням санкцій.</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6994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A46F52-470A-2F28-53B4-CB2BE658FD02}"/>
              </a:ext>
            </a:extLst>
          </p:cNvPr>
          <p:cNvSpPr txBox="1"/>
          <p:nvPr/>
        </p:nvSpPr>
        <p:spPr>
          <a:xfrm>
            <a:off x="576165" y="312522"/>
            <a:ext cx="11478985" cy="390684"/>
          </a:xfrm>
          <a:prstGeom prst="rect">
            <a:avLst/>
          </a:prstGeom>
          <a:noFill/>
        </p:spPr>
        <p:txBody>
          <a:bodyPr wrap="square">
            <a:spAutoFit/>
          </a:bodyPr>
          <a:lstStyle/>
          <a:p>
            <a:pPr indent="431800">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Для реєстрації на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SAM</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потрібен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Unique Entity ID</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Як його отримати – можна переглянути на відео.</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4895B76-1D55-EDCC-2D54-02C5E45B85D0}"/>
              </a:ext>
            </a:extLst>
          </p:cNvPr>
          <p:cNvPicPr>
            <a:picLocks noChangeAspect="1"/>
          </p:cNvPicPr>
          <p:nvPr/>
        </p:nvPicPr>
        <p:blipFill>
          <a:blip r:embed="rId2"/>
          <a:stretch>
            <a:fillRect/>
          </a:stretch>
        </p:blipFill>
        <p:spPr>
          <a:xfrm>
            <a:off x="1162951" y="1005325"/>
            <a:ext cx="10295041" cy="4847350"/>
          </a:xfrm>
          <a:prstGeom prst="rect">
            <a:avLst/>
          </a:prstGeom>
        </p:spPr>
      </p:pic>
    </p:spTree>
    <p:extLst>
      <p:ext uri="{BB962C8B-B14F-4D97-AF65-F5344CB8AC3E}">
        <p14:creationId xmlns:p14="http://schemas.microsoft.com/office/powerpoint/2010/main" val="714510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C89AD2-6DC7-E0A3-A2D4-5F40874C0F94}"/>
              </a:ext>
            </a:extLst>
          </p:cNvPr>
          <p:cNvSpPr txBox="1"/>
          <p:nvPr/>
        </p:nvSpPr>
        <p:spPr>
          <a:xfrm>
            <a:off x="520959" y="121011"/>
            <a:ext cx="11150081" cy="6615978"/>
          </a:xfrm>
          <a:prstGeom prst="rect">
            <a:avLst/>
          </a:prstGeom>
          <a:noFill/>
        </p:spPr>
        <p:txBody>
          <a:bodyPr wrap="square">
            <a:spAutoFit/>
          </a:bodyPr>
          <a:lstStyle/>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Аналогом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Unique Entity ID</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виступає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DUNS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унікальний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дев’ятизначний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ідентифікує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господарювання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(материнські, дочірні, філії)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конкретного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розташування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присвоюється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підтримується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компанією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Dun</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Bradstreet</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&amp;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широко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стандартний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ідентифікатор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навчальні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заклади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зареєстрований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свою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юридичну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особу. Номер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необов’язковий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організацій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реєструєтесь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фізична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особа, вам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потрібен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Мінімальна необхідна інформація:</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Юридична назва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Назва та адреса головного офісу компанії</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Назва торговельної марки або бренду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Фізична адреса, місто, країна та індекс</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Поштова адреса (якщо відрізняється від фізичної або адреси головного офісу)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телефону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Контактна особа та посада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Кількість працівників відокремленого підрозділу, що реєструється</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Зазвичай DUNS номер можна отримати протягом 2-5 робочих днів (максимум протягом 30 робочих днів).</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2582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72A0AB-4C69-8553-3265-77D332A6C0CF}"/>
              </a:ext>
            </a:extLst>
          </p:cNvPr>
          <p:cNvSpPr txBox="1"/>
          <p:nvPr/>
        </p:nvSpPr>
        <p:spPr>
          <a:xfrm>
            <a:off x="503853" y="582676"/>
            <a:ext cx="11159412" cy="3462807"/>
          </a:xfrm>
          <a:prstGeom prst="rect">
            <a:avLst/>
          </a:prstGeom>
          <a:noFill/>
        </p:spPr>
        <p:txBody>
          <a:bodyPr wrap="square">
            <a:spAutoFit/>
          </a:bodyPr>
          <a:lstStyle/>
          <a:p>
            <a:pPr indent="431800" algn="just">
              <a:lnSpc>
                <a:spcPct val="115000"/>
              </a:lnSpc>
              <a:spcAft>
                <a:spcPts val="800"/>
              </a:spcAft>
              <a:tabLst>
                <a:tab pos="1885950" algn="l"/>
              </a:tabLst>
            </a:pP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Основним ресурсом для пошуку тендерних оголошень є сайт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Federal</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Business</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Opportunities</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 </a:t>
            </a:r>
            <a:r>
              <a:rPr lang="uk-UA" sz="1800" b="1"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http://www.fbo.gov</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Federal</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Business</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Opportunities</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(FBO або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FedBizOpps</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 це онлайн сервіс, де федеральні державні органи публікують оголошення про закупівлі товарів і послуг.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FedBizOpps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єдиною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державною точкою входу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суму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25 000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покупці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оприлюднити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розмістивши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інформацію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безпосередньо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FedBizOpps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через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Інтернет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допомогою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одного порталу –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FedBizOpps</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комерційні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постачальники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шукають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ринки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своїх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продуктів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шукати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відстежувати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запрошує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вся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спільнота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Уряд США отримує вигоду від економії на масштабі завдяки Каталогам Багаторазових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FBO no mo' | The Contracting Education Academy">
            <a:extLst>
              <a:ext uri="{FF2B5EF4-FFF2-40B4-BE49-F238E27FC236}">
                <a16:creationId xmlns:a16="http://schemas.microsoft.com/office/drawing/2014/main" id="{F11218A1-2BC0-B6D8-E7AC-0141EE9B7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4464" y="4295156"/>
            <a:ext cx="7543071" cy="256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262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380A09-DDA6-C070-E0CB-58D642CED62E}"/>
              </a:ext>
            </a:extLst>
          </p:cNvPr>
          <p:cNvSpPr txBox="1"/>
          <p:nvPr/>
        </p:nvSpPr>
        <p:spPr>
          <a:xfrm>
            <a:off x="550505" y="104853"/>
            <a:ext cx="11131421" cy="3781356"/>
          </a:xfrm>
          <a:prstGeom prst="rect">
            <a:avLst/>
          </a:prstGeom>
          <a:noFill/>
        </p:spPr>
        <p:txBody>
          <a:bodyPr wrap="square">
            <a:spAutoFit/>
          </a:bodyPr>
          <a:lstStyle/>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Адміністрація служб загального призначення  (GSA) виступає центральним закупівельним органом для багаторазових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інших державних органів. GSA публікує тендер, веде переговори щодо ціни та заключає довгострокові контракти з найбільш привабливими постачальниками.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Товари та послуги відібраних постачальників потрапляють до спеціального каталогу. Державні органи, які беруть участь у програмі GSA, у подальшому можуть закуповувати ці товари та послуги з каталогу відповідно до цін та умов, які попередньо були погоджені GSA.</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Якщо вам було присуджено державний контракт, Управління загальних послуг буде відстежувати ваші продажі, щоб впевнитись, що вони перевищують $25,000 протягом перших 24 місяців після того як контракт було присуджено. Ваша компанія повинна забезпечити щорічні продажі на суму більше $25,000 для того, щоб зберегти за собою право виконання контракту. Будь-який присуджений контракт може бути скасовано державними органами, якщо відповідно до звітів, продажі за контрактом не будуть відповідати цим вимогам.</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4" name="Picture 4" descr="General Services Administration | Washington D.C. DC">
            <a:extLst>
              <a:ext uri="{FF2B5EF4-FFF2-40B4-BE49-F238E27FC236}">
                <a16:creationId xmlns:a16="http://schemas.microsoft.com/office/drawing/2014/main" id="{2217813F-EC1A-6C54-B675-DA97D5B99A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53"/>
          <a:stretch/>
        </p:blipFill>
        <p:spPr bwMode="auto">
          <a:xfrm>
            <a:off x="4229546" y="3886209"/>
            <a:ext cx="3732907" cy="2656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677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7DAF19-B497-3087-5F98-2171713952C2}"/>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6. </a:t>
            </a: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Процедури публічних </a:t>
            </a:r>
            <a:r>
              <a:rPr lang="uk-UA"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endParaRPr lang="uk-UA" dirty="0"/>
          </a:p>
        </p:txBody>
      </p:sp>
      <p:sp>
        <p:nvSpPr>
          <p:cNvPr id="5" name="TextBox 4">
            <a:extLst>
              <a:ext uri="{FF2B5EF4-FFF2-40B4-BE49-F238E27FC236}">
                <a16:creationId xmlns:a16="http://schemas.microsoft.com/office/drawing/2014/main" id="{B6DDDC78-CF3A-CFCC-6E66-E38436D6D23A}"/>
              </a:ext>
            </a:extLst>
          </p:cNvPr>
          <p:cNvSpPr txBox="1"/>
          <p:nvPr/>
        </p:nvSpPr>
        <p:spPr>
          <a:xfrm>
            <a:off x="819538" y="3010597"/>
            <a:ext cx="10552923" cy="3144259"/>
          </a:xfrm>
          <a:prstGeom prst="rect">
            <a:avLst/>
          </a:prstGeom>
          <a:noFill/>
        </p:spPr>
        <p:txBody>
          <a:bodyPr wrap="square">
            <a:spAutoFit/>
          </a:bodyPr>
          <a:lstStyle/>
          <a:p>
            <a:pPr indent="396240" algn="just">
              <a:lnSpc>
                <a:spcPct val="115000"/>
              </a:lnSpc>
              <a:spcAft>
                <a:spcPts val="800"/>
              </a:spcAft>
              <a:tabLst>
                <a:tab pos="1885950" algn="l"/>
              </a:tabLs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Невеликі закупівлі та мікро-закупівлі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Невеликі закупівлі передбачають придбання майна або послуг, загальна сума яких перевищує поріг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мікропокупки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(10 000 доларів США), але не перевищує спрощеного порогу придбання [(наразі встановлено на рівні 250 000 доларів США)].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Мікрозакупівлі</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передбачають придбання товарів або послуг, загальна сума яких у доларах не перевищує поріг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мікропокупок</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(наразі встановлений на рівні 10 000 доларів США). Цей метод є важливою частиною функції матеріально-технічного забезпечення. Необхідно використовувати спрощені процедури для скорочення часу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для предметів щоденної підтримки. Спрощені процедури можуть включати наступне:</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191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A1A4BC-F130-D620-0836-84D9D52ABE41}"/>
              </a:ext>
            </a:extLst>
          </p:cNvPr>
          <p:cNvSpPr txBox="1"/>
          <p:nvPr/>
        </p:nvSpPr>
        <p:spPr>
          <a:xfrm>
            <a:off x="342122" y="0"/>
            <a:ext cx="11507755" cy="3678764"/>
          </a:xfrm>
          <a:prstGeom prst="rect">
            <a:avLst/>
          </a:prstGeom>
          <a:noFill/>
        </p:spPr>
        <p:txBody>
          <a:bodyPr wrap="square">
            <a:spAutoFit/>
          </a:bodyPr>
          <a:lstStyle/>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1. Телефонні або електронні запити (як правило, для місцевих постачальників). Цінові пропозиції приймаються по телефону або в електронному вигляді. Якщо очікується, що закупівля перевищить поріг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мікропокупки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потрібно запросити принаймні трьох постачальників і запитати ціну, наявність, доставку тощо. Потім замовлення на купівлю передається постачальнику, який запропонував найнижчу ціну, враховуючи всі інші фактори. Супровідна документація повинна зберігатися у файлі замовлення на купівлю та включати дату зв’язку, постачальників, з якими зв’язалися, а також вказані суми та кількість.</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2. Нерекламовані письмові цитати. Ця процедура застосовується до більш складних дешевих товарів, коли бажана письмова пропозиція. Замовлення на закупівлю присуджується постачальнику, який вказав найнижчу ціну та відповідає технічним вимогам. Якщо очікується, що обсяг закупівлі перевищить поріг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мікрозакупівлі</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потрібно отримати пропозиції принаймні від трьох постачальників. Підтримуючу документацію необхідно підтримувати так само, як і для звернень по телефону.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EEECC56-7F1E-C992-8143-741DBF2FC26B}"/>
              </a:ext>
            </a:extLst>
          </p:cNvPr>
          <p:cNvSpPr txBox="1"/>
          <p:nvPr/>
        </p:nvSpPr>
        <p:spPr>
          <a:xfrm>
            <a:off x="342122" y="3788297"/>
            <a:ext cx="11507754" cy="2939074"/>
          </a:xfrm>
          <a:prstGeom prst="rect">
            <a:avLst/>
          </a:prstGeom>
          <a:noFill/>
        </p:spPr>
        <p:txBody>
          <a:bodyPr wrap="square">
            <a:spAutoFit/>
          </a:bodyPr>
          <a:lstStyle/>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 Загальні договори купівлі-продажу та кредитні картки. Загальні угоди про закупівлю (BPA) можна описати як «платний рахунок», який закупівельна організація з частими повторюваними вимогами встановлює з кваліфікованими джерелами постачання. Залежно від порогових обмежень, встановлених згідно з правилами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нефедеральних установ, для цих транзакцій іноді можуть використовуватися картки для покупок (або кредитні картки). Нефедеральні суб’єкти повинні мати задокументовані процедури, які включають ліміти контролю, авторизованих користувачів і офіційних осіб, які затверджують. Замовлення розміщуються проти BPA, а узгоджена знижка включається в рахунок-фактуру. Зазвичай рахунки виставляються постачальником щомісяця. Необхідно бути обережним, щоб забезпечити дисципліну при призначенні повноважень на купівлю, в тому числі за допомогою використання карток купівлі. Замовлення слід розміщувати, щоб задовольнити лише законні вимоги.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0437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0CDC9B-D18F-4BC3-1E1F-4385517AC2D0}"/>
              </a:ext>
            </a:extLst>
          </p:cNvPr>
          <p:cNvSpPr txBox="1"/>
          <p:nvPr/>
        </p:nvSpPr>
        <p:spPr>
          <a:xfrm>
            <a:off x="283028" y="372105"/>
            <a:ext cx="11625943" cy="6113790"/>
          </a:xfrm>
          <a:prstGeom prst="rect">
            <a:avLst/>
          </a:prstGeom>
          <a:noFill/>
        </p:spPr>
        <p:txBody>
          <a:bodyPr wrap="square">
            <a:spAutoFit/>
          </a:bodyPr>
          <a:lstStyle/>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4. Авансовий фонд. Оплата готівкою за невеликі покупки в доларах є життєздатним способом задовольнити потреби в невеликих сумах коштів. Існує лише одна головна передумова для успішної роботи фонду: сувора підзвітність у доларах. Лише уповноваженому персоналу має бути надано безпечний доступ і коди комбінації. Будь-яка зміна призначеного персоналу повинна вимагати зміни безпечної комбінації. Аванси готівкою можуть бути зроблені та узгоджені з оплаченим рахунком після завершення покупки. Потрібна задокументована політика та процедури, включаючи посадових осіб, що затверджуються, і періодичні аудити фонду.</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Мікрозакупівлі</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можуть здійснюватися без запиту конкурентоспроможних котирувань, якщо нефедеральний суб’єкт вважає ціну прийнятною на основі досліджень, досвіду, історії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чи іншої інформації та документує, що вона подає відповідні документи. Наскільки це практично можливо,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мікрозакупівлі</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слід рівномірно розподіляти між кваліфікованими постачальниками.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Прагнучи використовувати методи невеликих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або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закупівельні агенції повинні уникати навмисного «розподілу»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або транзакцій, щоб обійти обмеження порогового значення долара. Періодична внутрішня перевірка моделей купівлі, зосереджена на повторюваних транзакціях, була б хорошим підходом для вирішення цієї потенційної проблеми. Повторювана модель купівлі товару чи послуги без перевірених доказів вагомого ділового обґрунтування або програмної причини для підтримки присудження кількох контрактів за малими або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мікропороговими</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значеннями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через часті проміжки часу може вказувати на те, що стався невідповідний розподіл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223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5BB3B4-4E9F-7205-AA91-94089371CF17}"/>
              </a:ext>
            </a:extLst>
          </p:cNvPr>
          <p:cNvSpPr txBox="1"/>
          <p:nvPr/>
        </p:nvSpPr>
        <p:spPr>
          <a:xfrm>
            <a:off x="354564" y="430860"/>
            <a:ext cx="11625942" cy="6345648"/>
          </a:xfrm>
          <a:prstGeom prst="rect">
            <a:avLst/>
          </a:prstGeom>
          <a:noFill/>
        </p:spPr>
        <p:txBody>
          <a:bodyPr wrap="square">
            <a:spAutoFit/>
          </a:bodyPr>
          <a:lstStyle/>
          <a:p>
            <a:pPr indent="431800" algn="just">
              <a:lnSpc>
                <a:spcPct val="115000"/>
              </a:lnSpc>
              <a:spcAft>
                <a:spcPts val="800"/>
              </a:spcAft>
              <a:tabLst>
                <a:tab pos="1885950" algn="l"/>
              </a:tabLs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Закриті тендерні пропозиції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Запит на тендерні пропозиції проводиться публічно, і контракт із твердою фіксованою ціною (паушальна сума або ціна за одиницю) укладається з відповідальним учасником тендеру, чия тендерна пропозиція, яка відповідає всім суттєвим умовам запрошення до аукціону, є найнижчою за ціною.</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Метод закритих пропозицій є кращим методом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і використовується, якщо існують такі умови: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1. Вимогу можна описати, вона є кінцевою та конкретною в деталях, тобто немає невідомих чи непередбачених обставин. Контракт буде укладено з:</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 найнижча (фіксована ціна) (де вказано в тендерній документації певні фактори, такі як знижки, транспортні витрати та витрати життєвого циклу, необхідно враховувати при визначенні найнижчої пропозиції),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b. відповідна (тендерна пропозиція відповідає всім вимогам запрошення до участі в торгах, включаючи специфікації проекту), та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c. відповідальний учасник торгів (підрядник має всі можливості, включаючи технічну та фінансову). </a:t>
            </a: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2. Є два або більше підрядників, які можуть задовольнити вимоги та бажають і здатні конкурувати за контракт.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 Є достатньо часу, щоб опублікувати запрошення до участі в торгах, провести публічне розкриття тендерних пропозицій і присудити твердий контракт із фіксованою ціною найнижчому чуйному та відповідальному учаснику торгів.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6844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1928F7-B963-AAD6-9F80-AF32F414F555}"/>
              </a:ext>
            </a:extLst>
          </p:cNvPr>
          <p:cNvSpPr txBox="1"/>
          <p:nvPr/>
        </p:nvSpPr>
        <p:spPr>
          <a:xfrm>
            <a:off x="559837" y="607513"/>
            <a:ext cx="11247152" cy="2939074"/>
          </a:xfrm>
          <a:prstGeom prst="rect">
            <a:avLst/>
          </a:prstGeom>
          <a:noFill/>
        </p:spPr>
        <p:txBody>
          <a:bodyPr wrap="square">
            <a:spAutoFit/>
          </a:bodyPr>
          <a:lstStyle/>
          <a:p>
            <a:pPr indent="431800" algn="just">
              <a:lnSpc>
                <a:spcPct val="115000"/>
              </a:lnSpc>
              <a:spcAft>
                <a:spcPts val="800"/>
              </a:spcAft>
              <a:tabLst>
                <a:tab pos="1885950" algn="l"/>
              </a:tabLs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Якщо використовуються запечатані пропозиції, заявки повинні надсилатися достатній кількості відомих постачальників, надаючи їм достатній час для відповіді. Відповідно до методу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із закритими торгами немає необхідності проводити обговорення з учасниками тендеру, щоб отримати найбільшу цінність для закупівельної організації, оскільки присудження має бути присуджено учаснику, який бере участь у торгах з найменшою відповідальністю. Для місцевих і племінних органів влади запрошення до участі в торгах має бути публічно оголошено. Проте, якщо закупівля може бути такого типу, що може потребувати переговорів із постачальниками або обговорень для того, щоб закупівельна агенція могла отримати найкращу цінність на основі вимоги, може статися так, що конкурсні закриті торги не є правильними, натомість слід застосовувати підхід та метод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за конкурентними пропозиціями.</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555CEF3-77D0-B4DB-7B7C-E3CAE8AA9925}"/>
              </a:ext>
            </a:extLst>
          </p:cNvPr>
          <p:cNvSpPr txBox="1"/>
          <p:nvPr/>
        </p:nvSpPr>
        <p:spPr>
          <a:xfrm>
            <a:off x="632926" y="4016829"/>
            <a:ext cx="10853058" cy="1907510"/>
          </a:xfrm>
          <a:prstGeom prst="rect">
            <a:avLst/>
          </a:prstGeom>
          <a:noFill/>
        </p:spPr>
        <p:txBody>
          <a:bodyPr wrap="square">
            <a:spAutoFit/>
          </a:bodyPr>
          <a:lstStyle/>
          <a:p>
            <a:pPr indent="43180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Закупівля</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за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конкурсною</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пропозицією</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Метод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якому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фіксованою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типом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відшкодування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зазвичай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умови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підходять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закритих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заявок.</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Процедури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2306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FE744-C666-B9B4-196E-0A616E295D0E}"/>
              </a:ext>
            </a:extLst>
          </p:cNvPr>
          <p:cNvSpPr txBox="1"/>
          <p:nvPr/>
        </p:nvSpPr>
        <p:spPr>
          <a:xfrm>
            <a:off x="511628" y="428787"/>
            <a:ext cx="11168743" cy="6000425"/>
          </a:xfrm>
          <a:prstGeom prst="rect">
            <a:avLst/>
          </a:prstGeom>
          <a:noFill/>
        </p:spPr>
        <p:txBody>
          <a:bodyPr wrap="square">
            <a:spAutoFit/>
          </a:bodyPr>
          <a:lstStyle/>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Технічного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переліком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мова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йде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бажану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викладено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конкретну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проблему, яку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потрібно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вирішити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зайвого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обов’язкового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підходу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застосувати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законом.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написаний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зрозумілій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формі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мінімум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повинен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містити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Довідкову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інформацію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вступну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інформацію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еволюцію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обсяг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робіт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зазначенням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широких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параметрів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важливими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ефективного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задоволення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показники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ефективності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 Список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завдань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супровідними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результатами,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організованими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логічній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послідовності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доставки з кроком,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задоволення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бонуси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ефективність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дострокове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завершення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штрафи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несвоєчасну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поставку.</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вказати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процедури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прийняття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затвердження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покриття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знадобитися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Довідки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ліцензії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професійні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сертифікати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Предмети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меблів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належать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iii</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Упаковка та доставка.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iv</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моменти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потребують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покриття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7276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1677B9-511B-3258-53F8-4C137FA0FF7C}"/>
              </a:ext>
            </a:extLst>
          </p:cNvPr>
          <p:cNvSpPr txBox="1"/>
          <p:nvPr/>
        </p:nvSpPr>
        <p:spPr>
          <a:xfrm>
            <a:off x="681135" y="844542"/>
            <a:ext cx="9899780" cy="5168916"/>
          </a:xfrm>
          <a:prstGeom prst="rect">
            <a:avLst/>
          </a:prstGeom>
          <a:noFill/>
        </p:spPr>
        <p:txBody>
          <a:bodyPr wrap="square">
            <a:spAutoFit/>
          </a:bodyPr>
          <a:lstStyle/>
          <a:p>
            <a:pPr marL="457200" algn="just">
              <a:lnSpc>
                <a:spcPct val="115000"/>
              </a:lnSpc>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запиту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RFP</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фактори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їх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відносну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важливість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RFP</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зазвичай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міститиме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наступне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Передатковий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лист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стандартна форма),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містить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відомості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Графік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доставки,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буде включено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остаточний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адміністративні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деталі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ТЗ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спеціальні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положення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е.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спеціальні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інструкції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оферентів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розробці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Перелік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критеріїв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будуть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Відсоткові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ваги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кожного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показаний порядок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кожного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зазначеного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інформація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знадобитися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учасникам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тендеру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розуміння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змісту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мети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Запиту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marL="660400" algn="just">
              <a:lnSpc>
                <a:spcPct val="115000"/>
              </a:lnSpc>
              <a:spcAft>
                <a:spcPts val="800"/>
              </a:spcAft>
              <a:tabLst>
                <a:tab pos="18859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Кінцевий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термін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терміни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9797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EA2F63-6ABA-017B-A409-60CB92828F88}"/>
              </a:ext>
            </a:extLst>
          </p:cNvPr>
          <p:cNvSpPr txBox="1"/>
          <p:nvPr/>
        </p:nvSpPr>
        <p:spPr>
          <a:xfrm>
            <a:off x="632926" y="843389"/>
            <a:ext cx="10926147" cy="4521046"/>
          </a:xfrm>
          <a:prstGeom prst="rect">
            <a:avLst/>
          </a:prstGeom>
          <a:noFill/>
        </p:spPr>
        <p:txBody>
          <a:bodyPr wrap="square">
            <a:spAutoFit/>
          </a:bodyPr>
          <a:lstStyle/>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Запит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поданий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достатньої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кваліфікованих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своєчасна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RFP</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розглядатися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максимально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мірі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письмових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процедур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Кожна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повинна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оцінена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критеріїв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містяться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RFP</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змінені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відповідальним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учасником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чия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найбільш</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вигідною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урахуванням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критеріїв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передбачає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проведення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переговорів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переговори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проводитися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подають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найперспективніші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найвищий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рейтинг з точки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зору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технічних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факторів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критеріїв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оцінки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офіційної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особи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офіцер-підрядник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призначений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цієї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мети.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Питання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непередбачені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порушені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етапі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переговорів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одним респондентом,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повідомлені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решті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оферентів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могли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відповісти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питання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найкращої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завершальної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фази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переговорів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580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227878-4B01-425B-C779-359B892EB7C8}"/>
              </a:ext>
            </a:extLst>
          </p:cNvPr>
          <p:cNvSpPr txBox="1"/>
          <p:nvPr/>
        </p:nvSpPr>
        <p:spPr>
          <a:xfrm>
            <a:off x="213049" y="262100"/>
            <a:ext cx="11765902" cy="6766789"/>
          </a:xfrm>
          <a:prstGeom prst="rect">
            <a:avLst/>
          </a:prstGeom>
          <a:noFill/>
        </p:spPr>
        <p:txBody>
          <a:bodyPr wrap="square">
            <a:spAutoFit/>
          </a:bodyPr>
          <a:lstStyle/>
          <a:p>
            <a:pPr indent="396240"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Неконкурентні</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одноосібний</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договір</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Неконкурентні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застосовані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обставин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зазначено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Розділі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забезпечувати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відкриту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стандартів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Однак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існують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обставини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вимагати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відкритої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обставини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призвести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єдиного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Частина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Єдиних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досить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чітко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говорить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відкриту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задовольнити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щодо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установ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шляхом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збору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одного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використовуватися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наявності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однієї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кількох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таких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обставин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1.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Придбання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власності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загальна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сума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перевищує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поріг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мікропокупки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 Товар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доступні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лише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одного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3.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Громадська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гострота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надзвичайний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допускає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затримки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результаті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оприлюднення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конкурентного тендеру.</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4.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нагородне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агентство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допоміжний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однозначно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дозвіл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неконкурентні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письмовий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запит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звернення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до низки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конкуренція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неадекватною.</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якому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випадку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документація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відображає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вжиті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позицію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нефедерального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суб’єкта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надзвичайно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важливою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встановлення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аудиторського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сліду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1885950"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34820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57A4FE-C0F4-D153-CC71-526BB86EF4BC}"/>
              </a:ext>
            </a:extLst>
          </p:cNvPr>
          <p:cNvSpPr>
            <a:spLocks noGrp="1"/>
          </p:cNvSpPr>
          <p:nvPr>
            <p:ph type="title"/>
          </p:nvPr>
        </p:nvSpPr>
        <p:spPr/>
        <p:txBody>
          <a:bodyPr>
            <a:normAutofit/>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7.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Участь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іноземних</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фірм</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закупівлях</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dirty="0"/>
          </a:p>
        </p:txBody>
      </p:sp>
      <p:sp>
        <p:nvSpPr>
          <p:cNvPr id="5" name="TextBox 4">
            <a:extLst>
              <a:ext uri="{FF2B5EF4-FFF2-40B4-BE49-F238E27FC236}">
                <a16:creationId xmlns:a16="http://schemas.microsoft.com/office/drawing/2014/main" id="{5508EE1D-0CF6-AF38-5531-74C3C4960330}"/>
              </a:ext>
            </a:extLst>
          </p:cNvPr>
          <p:cNvSpPr txBox="1"/>
          <p:nvPr/>
        </p:nvSpPr>
        <p:spPr>
          <a:xfrm>
            <a:off x="530290" y="3080555"/>
            <a:ext cx="11131420" cy="2723118"/>
          </a:xfrm>
          <a:prstGeom prst="rect">
            <a:avLst/>
          </a:prstGeom>
          <a:noFill/>
        </p:spPr>
        <p:txBody>
          <a:bodyPr wrap="square">
            <a:spAutoFit/>
          </a:bodyPr>
          <a:lstStyle/>
          <a:p>
            <a:pPr indent="447675"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Щороку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витрачають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грошей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купівлю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країна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світу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становить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трильйони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торгах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установами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доступні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рівнях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управління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місцевий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муніципальний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спеціальні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райони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установ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вітають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змагатися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виграти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незалежно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вона в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кордоном.</a:t>
            </a:r>
            <a:endParaRPr lang="uk-UA" sz="1400" dirty="0">
              <a:latin typeface="Calibri" panose="020F0502020204030204" pitchFamily="34" charset="0"/>
              <a:ea typeface="Calibri" panose="020F0502020204030204" pitchFamily="34" charset="0"/>
              <a:cs typeface="Times New Roman" panose="02020603050405020304" pitchFamily="18" charset="0"/>
            </a:endParaRPr>
          </a:p>
          <a:p>
            <a:pPr indent="447675"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Згідно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Управлінням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урядової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звітності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(GAO - Government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Accountability</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Office),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пропонують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багато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можливостей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торгах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конкурувати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зокрема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57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країн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учасниками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міжнародних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торговельних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угод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7397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43439D-8895-90AD-2649-F8CE1E40211D}"/>
              </a:ext>
            </a:extLst>
          </p:cNvPr>
          <p:cNvSpPr txBox="1"/>
          <p:nvPr/>
        </p:nvSpPr>
        <p:spPr>
          <a:xfrm>
            <a:off x="520959" y="633972"/>
            <a:ext cx="11150082" cy="5590056"/>
          </a:xfrm>
          <a:prstGeom prst="rect">
            <a:avLst/>
          </a:prstGeom>
          <a:noFill/>
        </p:spPr>
        <p:txBody>
          <a:bodyPr wrap="square">
            <a:spAutoFit/>
          </a:bodyPr>
          <a:lstStyle/>
          <a:p>
            <a:pPr indent="447675"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Уряд США в 2015-2020рр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суму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12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закордонними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пішли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повідомили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місцезнаходження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шести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основних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країнах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Угоди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Світової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організації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торгівлі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GPA</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Північноамериканської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зони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вільної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торгівлі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(НАФТА).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Бази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вказують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те,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центральні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сторін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передали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джерелам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приблизно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7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мільярдів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доларів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Канаді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Мексиці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більшість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GAO</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змігло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визначити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 США присудив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вартістю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кордоном,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Крім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понад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80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відсотків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розташованим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кордоном, були контрактами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Міністерства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оборони,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виконувалися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кордоном.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Загалом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незважаючи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 те,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доступні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змогу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проводити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широкі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порівняння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країнами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вони не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обов’язково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показують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виробляються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надаються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послуги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йдуть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прибутки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серед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економічних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ефектів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indent="447675"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100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найкращих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урядом США,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близько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35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мають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штаб-</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квартири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інших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країнах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включаючи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Велику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Британію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Швецію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Україну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Південну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Африку,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Італію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Бельгію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Швейцарію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Австрію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Японію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Саудівську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Аравію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Хорватію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Ізраїль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Сінгапур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Норвегія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Бразилія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Франція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Данія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Австралія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Британська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BAE Systems регулярно входить до списку 10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найкращих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Штатів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кількістю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укладених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9549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0EBBA5-42A9-9B66-E45F-43ED3BC30393}"/>
              </a:ext>
            </a:extLst>
          </p:cNvPr>
          <p:cNvSpPr txBox="1"/>
          <p:nvPr/>
        </p:nvSpPr>
        <p:spPr>
          <a:xfrm>
            <a:off x="581608" y="424820"/>
            <a:ext cx="11028783" cy="4202497"/>
          </a:xfrm>
          <a:prstGeom prst="rect">
            <a:avLst/>
          </a:prstGeom>
          <a:noFill/>
        </p:spPr>
        <p:txBody>
          <a:bodyPr wrap="square">
            <a:spAutoFit/>
          </a:bodyPr>
          <a:lstStyle/>
          <a:p>
            <a:pPr algn="just">
              <a:lnSpc>
                <a:spcPct val="115000"/>
              </a:lnSpc>
              <a:spcAft>
                <a:spcPts val="800"/>
              </a:spcAft>
              <a:tabLst>
                <a:tab pos="1885950" algn="l"/>
              </a:tabLst>
            </a:pP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потрібно</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зробити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перед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тим</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брати</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участь у </a:t>
            </a:r>
            <a:r>
              <a:rPr lang="ru-RU" sz="1800" b="1" i="1" dirty="0" err="1">
                <a:effectLst/>
                <a:latin typeface="Times New Roman" panose="02020603050405020304" pitchFamily="18" charset="0"/>
                <a:ea typeface="Calibri" panose="020F0502020204030204" pitchFamily="34" charset="0"/>
                <a:cs typeface="Times New Roman" panose="02020603050405020304" pitchFamily="18" charset="0"/>
              </a:rPr>
              <a:t>закупівлях</a:t>
            </a:r>
            <a:r>
              <a:rPr lang="ru-RU" sz="1800" b="1" i="1" dirty="0">
                <a:effectLst/>
                <a:latin typeface="Times New Roman" panose="02020603050405020304" pitchFamily="18" charset="0"/>
                <a:ea typeface="Calibri" panose="020F0502020204030204" pitchFamily="34" charset="0"/>
                <a:cs typeface="Times New Roman" panose="02020603050405020304" pitchFamily="18" charset="0"/>
              </a:rPr>
              <a:t> уряду США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Контрактування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державному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секторі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відрізняється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приватного.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Підрядники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державного сектору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Штатах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підпорядковані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більшій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кількості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правил і норм,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зацікавлені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участі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торгах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контракти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повинні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дотримуватися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законодавства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США на кожному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етапі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процесу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торгів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стосується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внутрішньої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 і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міжнародної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Перше,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має</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зробити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розпочати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участь у торгах,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комерційної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урядової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організації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НАТО (NCAGE).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Цей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призначається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частина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кодифікаційної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системи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НАТО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потрібен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час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реєстрації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іноземної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Системі управління державними замовленнями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(SAM), яка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обов’язковою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хочуть</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брати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участь у торгах за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федеральними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контрактами США. Перш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ніж</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зареєструватися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SAM,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компаніям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також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необхідно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номер DUNS,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що</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є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однією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вимогою</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для будь-</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якої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фірми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яка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бере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участь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державних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торгах 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Сполучених</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Штатах.</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1885950"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код NCAGE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ознайомтеся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NAGE Code Request User Guide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70639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6882E10-3FEE-4CFC-2384-227984A89D27}"/>
              </a:ext>
            </a:extLst>
          </p:cNvPr>
          <p:cNvPicPr>
            <a:picLocks noChangeAspect="1"/>
          </p:cNvPicPr>
          <p:nvPr/>
        </p:nvPicPr>
        <p:blipFill>
          <a:blip r:embed="rId2"/>
          <a:stretch>
            <a:fillRect/>
          </a:stretch>
        </p:blipFill>
        <p:spPr>
          <a:xfrm>
            <a:off x="1362269" y="186612"/>
            <a:ext cx="8705727" cy="4661504"/>
          </a:xfrm>
          <a:prstGeom prst="rect">
            <a:avLst/>
          </a:prstGeom>
        </p:spPr>
      </p:pic>
      <p:sp>
        <p:nvSpPr>
          <p:cNvPr id="6" name="TextBox 5">
            <a:extLst>
              <a:ext uri="{FF2B5EF4-FFF2-40B4-BE49-F238E27FC236}">
                <a16:creationId xmlns:a16="http://schemas.microsoft.com/office/drawing/2014/main" id="{25E5B20E-9457-823A-86A8-23585D83A51F}"/>
              </a:ext>
            </a:extLst>
          </p:cNvPr>
          <p:cNvSpPr txBox="1"/>
          <p:nvPr/>
        </p:nvSpPr>
        <p:spPr>
          <a:xfrm>
            <a:off x="1362268" y="5069173"/>
            <a:ext cx="8705728" cy="1346331"/>
          </a:xfrm>
          <a:prstGeom prst="rect">
            <a:avLst/>
          </a:prstGeom>
          <a:noFill/>
        </p:spPr>
        <p:txBody>
          <a:bodyPr wrap="square">
            <a:spAutoFit/>
          </a:bodyPr>
          <a:lstStyle/>
          <a:p>
            <a:pPr indent="447675" algn="just">
              <a:lnSpc>
                <a:spcPct val="115000"/>
              </a:lnSpc>
              <a:spcAft>
                <a:spcPts val="800"/>
              </a:spcAft>
              <a:tabLst>
                <a:tab pos="1885950" algn="l"/>
              </a:tabLs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перевірки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коду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можете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зареєструватися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в SAM,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але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знову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ж таки,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перевірка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може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тривати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ще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десять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днів</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Після</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того, як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отримаєте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всі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зареєструєте</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свій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бізнес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через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відповідні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канали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можете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почати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робити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ставки 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пропозиції</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уряду США.</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4150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descr="США - презентация онлайн">
            <a:extLst>
              <a:ext uri="{FF2B5EF4-FFF2-40B4-BE49-F238E27FC236}">
                <a16:creationId xmlns:a16="http://schemas.microsoft.com/office/drawing/2014/main" id="{40F3D911-3436-99AC-17E1-0661B73E8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573981"/>
      </p:ext>
    </p:extLst>
  </p:cSld>
  <p:clrMapOvr>
    <a:masterClrMapping/>
  </p:clrMapOvr>
</p:sld>
</file>

<file path=ppt/theme/theme1.xml><?xml version="1.0" encoding="utf-8"?>
<a:theme xmlns:a="http://schemas.openxmlformats.org/drawingml/2006/main" name="Parcel">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Посылка</Template>
  <TotalTime>293</TotalTime>
  <Words>7420</Words>
  <Application>Microsoft Office PowerPoint</Application>
  <PresentationFormat>Широкий екран</PresentationFormat>
  <Paragraphs>268</Paragraphs>
  <Slides>53</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53</vt:i4>
      </vt:variant>
    </vt:vector>
  </HeadingPairs>
  <TitlesOfParts>
    <vt:vector size="61" baseType="lpstr">
      <vt:lpstr>Arial</vt:lpstr>
      <vt:lpstr>Calibri</vt:lpstr>
      <vt:lpstr>Corbel</vt:lpstr>
      <vt:lpstr>Gill Sans MT</vt:lpstr>
      <vt:lpstr>Roboto</vt:lpstr>
      <vt:lpstr>Symbol</vt:lpstr>
      <vt:lpstr>Times New Roman</vt:lpstr>
      <vt:lpstr>Parcel</vt:lpstr>
      <vt:lpstr>Тема 3. Публічні закупівлі США</vt:lpstr>
      <vt:lpstr>Семінар 3. Особливості здійснення процесу публічних закупівель в міжнародній комерції в США</vt:lpstr>
      <vt:lpstr>Семінар 3. Особливості здійснення процесу публічних закупівель в міжнародній комерції в США</vt:lpstr>
      <vt:lpstr>1. Аналіз ринку публічних закупівель США</vt:lpstr>
      <vt:lpstr>Презентація PowerPoint</vt:lpstr>
      <vt:lpstr>Презентація PowerPoint</vt:lpstr>
      <vt:lpstr>Презентація PowerPoint</vt:lpstr>
      <vt:lpstr>Презентація PowerPoint</vt:lpstr>
      <vt:lpstr>Презентація PowerPoint</vt:lpstr>
      <vt:lpstr>2. Нормативно-правове регулювання публічних закупівель в США </vt:lpstr>
      <vt:lpstr>Презентація PowerPoint</vt:lpstr>
      <vt:lpstr>Презентація PowerPoint</vt:lpstr>
      <vt:lpstr>Презентація PowerPoint</vt:lpstr>
      <vt:lpstr>Презентація PowerPoint</vt:lpstr>
      <vt:lpstr>3. Сучасні тенденціїї функціонування системи публічних закупівель США </vt:lpstr>
      <vt:lpstr>Презентація PowerPoint</vt:lpstr>
      <vt:lpstr>Презентація PowerPoint</vt:lpstr>
      <vt:lpstr>4. Рівні та види контрактів</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5. Електронні ресурси, які забезпечують функціонування системи публічних закупівель США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6. Процедури публічних закупівель</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7. Участь іноземних фірм в публічних закупівлях США</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Alex</dc:creator>
  <cp:lastModifiedBy>Олександра Шепель</cp:lastModifiedBy>
  <cp:revision>12</cp:revision>
  <dcterms:created xsi:type="dcterms:W3CDTF">2024-08-18T13:06:43Z</dcterms:created>
  <dcterms:modified xsi:type="dcterms:W3CDTF">2026-09-19T19:03:55Z</dcterms:modified>
</cp:coreProperties>
</file>