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8288000" cy="10287000"/>
  <p:notesSz cx="6858000" cy="9144000"/>
  <p:embeddedFontLst>
    <p:embeddedFont>
      <p:font typeface="Canva Sans" panose="020B0604020202020204" charset="0"/>
      <p:regular r:id="rId43"/>
    </p:embeddedFont>
    <p:embeddedFont>
      <p:font typeface="Hammersmith One" panose="02010703030501060504" pitchFamily="2" charset="0"/>
      <p:regular r:id="rId44"/>
    </p:embeddedFont>
    <p:embeddedFont>
      <p:font typeface="Rosario" panose="020B0604020202020204" charset="0"/>
      <p:regular r:id="rId45"/>
    </p:embeddedFont>
    <p:embeddedFont>
      <p:font typeface="Rosario Bold" panose="020B0604020202020204"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1" d="100"/>
          <a:sy n="61" d="100"/>
        </p:scale>
        <p:origin x="32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sv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sv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sv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3" Type="http://schemas.openxmlformats.org/officeDocument/2006/relationships/image" Target="../media/image9.svg"/><Relationship Id="rId7" Type="http://schemas.openxmlformats.org/officeDocument/2006/relationships/image" Target="../media/image59.svg"/><Relationship Id="rId12" Type="http://schemas.openxmlformats.org/officeDocument/2006/relationships/image" Target="../media/image64.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0.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1.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699762"/>
            <a:ext cx="19537955" cy="1754410"/>
            <a:chOff x="0" y="0"/>
            <a:chExt cx="5145799" cy="462067"/>
          </a:xfrm>
        </p:grpSpPr>
        <p:sp>
          <p:nvSpPr>
            <p:cNvPr id="3" name="Freeform 3"/>
            <p:cNvSpPr/>
            <p:nvPr/>
          </p:nvSpPr>
          <p:spPr>
            <a:xfrm>
              <a:off x="0" y="0"/>
              <a:ext cx="5145799" cy="462067"/>
            </a:xfrm>
            <a:custGeom>
              <a:avLst/>
              <a:gdLst/>
              <a:ahLst/>
              <a:cxnLst/>
              <a:rect l="l" t="t" r="r" b="b"/>
              <a:pathLst>
                <a:path w="5145799" h="462067">
                  <a:moveTo>
                    <a:pt x="0" y="0"/>
                  </a:moveTo>
                  <a:lnTo>
                    <a:pt x="5145799" y="0"/>
                  </a:lnTo>
                  <a:lnTo>
                    <a:pt x="5145799" y="462067"/>
                  </a:lnTo>
                  <a:lnTo>
                    <a:pt x="0" y="462067"/>
                  </a:lnTo>
                  <a:close/>
                </a:path>
              </a:pathLst>
            </a:custGeom>
            <a:solidFill>
              <a:srgbClr val="FC744E"/>
            </a:solidFill>
          </p:spPr>
        </p:sp>
        <p:sp>
          <p:nvSpPr>
            <p:cNvPr id="4" name="TextBox 4"/>
            <p:cNvSpPr txBox="1"/>
            <p:nvPr/>
          </p:nvSpPr>
          <p:spPr>
            <a:xfrm>
              <a:off x="0" y="-38100"/>
              <a:ext cx="5145799" cy="5001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83849"/>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73298">
            <a:off x="9619661" y="5029710"/>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9" name="Freeform 9"/>
          <p:cNvSpPr/>
          <p:nvPr/>
        </p:nvSpPr>
        <p:spPr>
          <a:xfrm rot="-73298" flipH="1">
            <a:off x="8249312" y="7348647"/>
            <a:ext cx="1342052" cy="1341541"/>
          </a:xfrm>
          <a:custGeom>
            <a:avLst/>
            <a:gdLst/>
            <a:ahLst/>
            <a:cxnLst/>
            <a:rect l="l" t="t" r="r" b="b"/>
            <a:pathLst>
              <a:path w="1342052" h="1341541">
                <a:moveTo>
                  <a:pt x="1342053" y="0"/>
                </a:moveTo>
                <a:lnTo>
                  <a:pt x="0" y="0"/>
                </a:lnTo>
                <a:lnTo>
                  <a:pt x="0" y="1341541"/>
                </a:lnTo>
                <a:lnTo>
                  <a:pt x="1342053" y="1341541"/>
                </a:lnTo>
                <a:lnTo>
                  <a:pt x="1342053"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0" name="Group 10"/>
          <p:cNvGrpSpPr/>
          <p:nvPr/>
        </p:nvGrpSpPr>
        <p:grpSpPr>
          <a:xfrm>
            <a:off x="10784454" y="2103608"/>
            <a:ext cx="6283438" cy="7154692"/>
            <a:chOff x="0" y="0"/>
            <a:chExt cx="973469" cy="1108449"/>
          </a:xfrm>
        </p:grpSpPr>
        <p:sp>
          <p:nvSpPr>
            <p:cNvPr id="11" name="Freeform 11"/>
            <p:cNvSpPr/>
            <p:nvPr/>
          </p:nvSpPr>
          <p:spPr>
            <a:xfrm>
              <a:off x="0" y="0"/>
              <a:ext cx="973469" cy="1108449"/>
            </a:xfrm>
            <a:custGeom>
              <a:avLst/>
              <a:gdLst/>
              <a:ahLst/>
              <a:cxnLst/>
              <a:rect l="l" t="t" r="r" b="b"/>
              <a:pathLst>
                <a:path w="973469" h="1108449">
                  <a:moveTo>
                    <a:pt x="0" y="0"/>
                  </a:moveTo>
                  <a:lnTo>
                    <a:pt x="973469" y="0"/>
                  </a:lnTo>
                  <a:lnTo>
                    <a:pt x="973469" y="1108449"/>
                  </a:lnTo>
                  <a:lnTo>
                    <a:pt x="0" y="1108449"/>
                  </a:lnTo>
                  <a:close/>
                </a:path>
              </a:pathLst>
            </a:custGeom>
            <a:solidFill>
              <a:srgbClr val="FC744E"/>
            </a:solidFill>
            <a:ln w="12700" cap="sq">
              <a:solidFill>
                <a:srgbClr val="000000"/>
              </a:solidFill>
              <a:prstDash val="solid"/>
              <a:miter/>
            </a:ln>
          </p:spPr>
        </p:sp>
      </p:grpSp>
      <p:sp>
        <p:nvSpPr>
          <p:cNvPr id="12" name="TextBox 12"/>
          <p:cNvSpPr txBox="1"/>
          <p:nvPr/>
        </p:nvSpPr>
        <p:spPr>
          <a:xfrm>
            <a:off x="1028700" y="2208121"/>
            <a:ext cx="8975821" cy="1474675"/>
          </a:xfrm>
          <a:prstGeom prst="rect">
            <a:avLst/>
          </a:prstGeom>
        </p:spPr>
        <p:txBody>
          <a:bodyPr lIns="0" tIns="0" rIns="0" bIns="0" rtlCol="0" anchor="t">
            <a:spAutoFit/>
          </a:bodyPr>
          <a:lstStyle/>
          <a:p>
            <a:pPr algn="l">
              <a:lnSpc>
                <a:spcPts val="10759"/>
              </a:lnSpc>
            </a:pPr>
            <a:r>
              <a:rPr lang="en-US" sz="11955">
                <a:solidFill>
                  <a:srgbClr val="64CCEF"/>
                </a:solidFill>
                <a:latin typeface="Hammersmith One"/>
                <a:ea typeface="Hammersmith One"/>
                <a:cs typeface="Hammersmith One"/>
                <a:sym typeface="Hammersmith One"/>
              </a:rPr>
              <a:t>Китай</a:t>
            </a:r>
          </a:p>
        </p:txBody>
      </p:sp>
      <p:grpSp>
        <p:nvGrpSpPr>
          <p:cNvPr id="13" name="Group 13"/>
          <p:cNvGrpSpPr/>
          <p:nvPr/>
        </p:nvGrpSpPr>
        <p:grpSpPr>
          <a:xfrm>
            <a:off x="10975862" y="1845222"/>
            <a:ext cx="6283438" cy="7244728"/>
            <a:chOff x="0" y="0"/>
            <a:chExt cx="973469" cy="1122398"/>
          </a:xfrm>
        </p:grpSpPr>
        <p:sp>
          <p:nvSpPr>
            <p:cNvPr id="14" name="Freeform 14"/>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4"/>
              <a:stretch>
                <a:fillRect l="-95719" r="-35455"/>
              </a:stretch>
            </a:blipFill>
            <a:ln w="47625" cap="sq">
              <a:solidFill>
                <a:srgbClr val="FFFFFF"/>
              </a:solidFill>
              <a:prstDash val="solid"/>
              <a:miter/>
            </a:ln>
          </p:spPr>
        </p:sp>
      </p:grpSp>
      <p:grpSp>
        <p:nvGrpSpPr>
          <p:cNvPr id="15" name="Group 15"/>
          <p:cNvGrpSpPr/>
          <p:nvPr/>
        </p:nvGrpSpPr>
        <p:grpSpPr>
          <a:xfrm>
            <a:off x="1028700" y="6780534"/>
            <a:ext cx="7499767" cy="2477766"/>
            <a:chOff x="0" y="0"/>
            <a:chExt cx="1161910" cy="383871"/>
          </a:xfrm>
        </p:grpSpPr>
        <p:sp>
          <p:nvSpPr>
            <p:cNvPr id="16" name="Freeform 16"/>
            <p:cNvSpPr/>
            <p:nvPr/>
          </p:nvSpPr>
          <p:spPr>
            <a:xfrm>
              <a:off x="0" y="0"/>
              <a:ext cx="1161910" cy="383871"/>
            </a:xfrm>
            <a:custGeom>
              <a:avLst/>
              <a:gdLst/>
              <a:ahLst/>
              <a:cxnLst/>
              <a:rect l="l" t="t" r="r" b="b"/>
              <a:pathLst>
                <a:path w="1161910" h="383871">
                  <a:moveTo>
                    <a:pt x="0" y="0"/>
                  </a:moveTo>
                  <a:lnTo>
                    <a:pt x="1161910" y="0"/>
                  </a:lnTo>
                  <a:lnTo>
                    <a:pt x="1161910" y="383871"/>
                  </a:lnTo>
                  <a:lnTo>
                    <a:pt x="0" y="383871"/>
                  </a:lnTo>
                  <a:close/>
                </a:path>
              </a:pathLst>
            </a:custGeom>
            <a:blipFill>
              <a:blip r:embed="rId5"/>
              <a:stretch>
                <a:fillRect t="-52937" b="-48724"/>
              </a:stretch>
            </a:blipFill>
            <a:ln w="47625" cap="sq">
              <a:solidFill>
                <a:srgbClr val="FFFFFF"/>
              </a:solidFill>
              <a:prstDash val="solid"/>
              <a:miter/>
            </a:ln>
          </p:spPr>
        </p:sp>
      </p:grpSp>
      <p:grpSp>
        <p:nvGrpSpPr>
          <p:cNvPr id="17" name="Group 17"/>
          <p:cNvGrpSpPr/>
          <p:nvPr/>
        </p:nvGrpSpPr>
        <p:grpSpPr>
          <a:xfrm>
            <a:off x="15834160" y="316560"/>
            <a:ext cx="385208" cy="38520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9" name="TextBox 1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7571214" y="2591338"/>
            <a:ext cx="385208" cy="38520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2" name="TextBox 2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027504" y="316560"/>
            <a:ext cx="385208" cy="38520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5" name="TextBox 25"/>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6355148" y="316560"/>
            <a:ext cx="385208" cy="385208"/>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8" name="TextBox 2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548492" y="316560"/>
            <a:ext cx="385208" cy="38520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1" name="TextBox 3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16875288" y="316560"/>
            <a:ext cx="385208" cy="385208"/>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4" name="TextBox 3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5" name="Group 35"/>
          <p:cNvGrpSpPr/>
          <p:nvPr/>
        </p:nvGrpSpPr>
        <p:grpSpPr>
          <a:xfrm>
            <a:off x="2068633" y="316560"/>
            <a:ext cx="385208" cy="385208"/>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7" name="TextBox 3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38" name="TextBox 38"/>
          <p:cNvSpPr txBox="1"/>
          <p:nvPr/>
        </p:nvSpPr>
        <p:spPr>
          <a:xfrm>
            <a:off x="1028700" y="5243280"/>
            <a:ext cx="7499767" cy="4572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Публічні закупівлі</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4156103"/>
            <a:chOff x="0" y="0"/>
            <a:chExt cx="5131485" cy="1094611"/>
          </a:xfrm>
        </p:grpSpPr>
        <p:sp>
          <p:nvSpPr>
            <p:cNvPr id="3" name="Freeform 3"/>
            <p:cNvSpPr/>
            <p:nvPr/>
          </p:nvSpPr>
          <p:spPr>
            <a:xfrm>
              <a:off x="0" y="0"/>
              <a:ext cx="5131485" cy="1094611"/>
            </a:xfrm>
            <a:custGeom>
              <a:avLst/>
              <a:gdLst/>
              <a:ahLst/>
              <a:cxnLst/>
              <a:rect l="l" t="t" r="r" b="b"/>
              <a:pathLst>
                <a:path w="5131485" h="1094611">
                  <a:moveTo>
                    <a:pt x="0" y="0"/>
                  </a:moveTo>
                  <a:lnTo>
                    <a:pt x="5131485" y="0"/>
                  </a:lnTo>
                  <a:lnTo>
                    <a:pt x="5131485" y="1094611"/>
                  </a:lnTo>
                  <a:lnTo>
                    <a:pt x="0" y="1094611"/>
                  </a:lnTo>
                  <a:close/>
                </a:path>
              </a:pathLst>
            </a:custGeom>
            <a:solidFill>
              <a:srgbClr val="FC744E"/>
            </a:solidFill>
          </p:spPr>
        </p:sp>
        <p:sp>
          <p:nvSpPr>
            <p:cNvPr id="4" name="TextBox 4"/>
            <p:cNvSpPr txBox="1"/>
            <p:nvPr/>
          </p:nvSpPr>
          <p:spPr>
            <a:xfrm>
              <a:off x="0" y="-38100"/>
              <a:ext cx="5131485" cy="11327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07820" y="4660277"/>
            <a:ext cx="5744058" cy="4588498"/>
            <a:chOff x="0" y="0"/>
            <a:chExt cx="889905" cy="710878"/>
          </a:xfrm>
        </p:grpSpPr>
        <p:sp>
          <p:nvSpPr>
            <p:cNvPr id="6" name="Freeform 6"/>
            <p:cNvSpPr/>
            <p:nvPr/>
          </p:nvSpPr>
          <p:spPr>
            <a:xfrm>
              <a:off x="0" y="0"/>
              <a:ext cx="889905" cy="710878"/>
            </a:xfrm>
            <a:custGeom>
              <a:avLst/>
              <a:gdLst/>
              <a:ahLst/>
              <a:cxnLst/>
              <a:rect l="l" t="t" r="r" b="b"/>
              <a:pathLst>
                <a:path w="889905" h="710878">
                  <a:moveTo>
                    <a:pt x="0" y="0"/>
                  </a:moveTo>
                  <a:lnTo>
                    <a:pt x="889905" y="0"/>
                  </a:lnTo>
                  <a:lnTo>
                    <a:pt x="889905" y="710878"/>
                  </a:lnTo>
                  <a:lnTo>
                    <a:pt x="0" y="710878"/>
                  </a:lnTo>
                  <a:close/>
                </a:path>
              </a:pathLst>
            </a:custGeom>
            <a:solidFill>
              <a:srgbClr val="FC744E"/>
            </a:solidFill>
            <a:ln w="12700" cap="sq">
              <a:solidFill>
                <a:srgbClr val="000000"/>
              </a:solidFill>
              <a:prstDash val="solid"/>
              <a:miter/>
            </a:ln>
          </p:spPr>
        </p:sp>
      </p:grpSp>
      <p:grpSp>
        <p:nvGrpSpPr>
          <p:cNvPr id="7" name="Group 7"/>
          <p:cNvGrpSpPr/>
          <p:nvPr/>
        </p:nvGrpSpPr>
        <p:grpSpPr>
          <a:xfrm>
            <a:off x="1481374" y="1349820"/>
            <a:ext cx="6779075" cy="7731198"/>
            <a:chOff x="0" y="0"/>
            <a:chExt cx="1096032" cy="1249970"/>
          </a:xfrm>
        </p:grpSpPr>
        <p:sp>
          <p:nvSpPr>
            <p:cNvPr id="8" name="Freeform 8"/>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18560" r="-52614"/>
              </a:stretch>
            </a:blipFill>
            <a:ln w="47625" cap="sq">
              <a:solidFill>
                <a:srgbClr val="FFFFFF"/>
              </a:solidFill>
              <a:prstDash val="solid"/>
              <a:miter/>
            </a:ln>
          </p:spPr>
        </p:sp>
      </p:grpSp>
      <p:grpSp>
        <p:nvGrpSpPr>
          <p:cNvPr id="9" name="Group 9"/>
          <p:cNvGrpSpPr/>
          <p:nvPr/>
        </p:nvGrpSpPr>
        <p:grpSpPr>
          <a:xfrm>
            <a:off x="576026" y="493896"/>
            <a:ext cx="385208" cy="38520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1" name="TextBox 1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096166" y="493896"/>
            <a:ext cx="385208" cy="38520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4" name="TextBox 1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9508158" y="3969284"/>
            <a:ext cx="7990872" cy="5800725"/>
          </a:xfrm>
          <a:prstGeom prst="rect">
            <a:avLst/>
          </a:prstGeom>
        </p:spPr>
        <p:txBody>
          <a:bodyPr lIns="0" tIns="0" rIns="0" bIns="0" rtlCol="0" anchor="t">
            <a:spAutoFit/>
          </a:bodyPr>
          <a:lstStyle/>
          <a:p>
            <a:pPr algn="just">
              <a:lnSpc>
                <a:spcPts val="2400"/>
              </a:lnSpc>
            </a:pPr>
            <a:r>
              <a:rPr lang="en-US" sz="2000">
                <a:solidFill>
                  <a:srgbClr val="FFFFFF"/>
                </a:solidFill>
                <a:latin typeface="Rosario"/>
                <a:ea typeface="Rosario"/>
                <a:cs typeface="Rosario"/>
                <a:sym typeface="Rosario"/>
              </a:rPr>
              <a:t>Система публічних закупівель є одним із основних інструментів державного управління, спрямованим на ефективне використання державних коштів і забезпечення прозорості у взаємодії між державою та приватним сектором. У Китаї, як одній з найбільших економік світу, публічні закупівлі відіграють ключову роль у підтримці розвитку інфраструктури, науково-технічного прогресу та економічного зростання. Після проведення низки реформ, Китай значно вдосконалив свою систему закупівель, впровадивши електронні платформи, покращивши законодавче регулювання та створивши механізми для забезпечення конкуренції. Однак, попри значні досягнення, система публічних закупівель у Китаї все ще стикається з численними викликами, такими як корупція, бюрократія та низька конкуренція. У цьому контексті важливо розглянути як самі особливості китайської системи закупівель, так і основні проблеми, які виникають на етапах її реалізації.</a:t>
            </a:r>
          </a:p>
          <a:p>
            <a:pPr algn="just">
              <a:lnSpc>
                <a:spcPts val="2400"/>
              </a:lnSpc>
            </a:pPr>
            <a:endParaRPr lang="en-US" sz="2000">
              <a:solidFill>
                <a:srgbClr val="FFFFFF"/>
              </a:solidFill>
              <a:latin typeface="Rosario"/>
              <a:ea typeface="Rosario"/>
              <a:cs typeface="Rosario"/>
              <a:sym typeface="Rosario"/>
            </a:endParaRPr>
          </a:p>
          <a:p>
            <a:pPr algn="just">
              <a:lnSpc>
                <a:spcPts val="2400"/>
              </a:lnSpc>
            </a:pPr>
            <a:endParaRPr lang="en-US" sz="2000">
              <a:solidFill>
                <a:srgbClr val="FFFFFF"/>
              </a:solidFill>
              <a:latin typeface="Rosario"/>
              <a:ea typeface="Rosario"/>
              <a:cs typeface="Rosario"/>
              <a:sym typeface="Rosario"/>
            </a:endParaRPr>
          </a:p>
          <a:p>
            <a:pPr algn="just">
              <a:lnSpc>
                <a:spcPts val="2400"/>
              </a:lnSpc>
            </a:pPr>
            <a:endParaRPr lang="en-US" sz="2000">
              <a:solidFill>
                <a:srgbClr val="FFFFFF"/>
              </a:solidFill>
              <a:latin typeface="Rosario"/>
              <a:ea typeface="Rosario"/>
              <a:cs typeface="Rosario"/>
              <a:sym typeface="Rosario"/>
            </a:endParaRPr>
          </a:p>
        </p:txBody>
      </p:sp>
      <p:sp>
        <p:nvSpPr>
          <p:cNvPr id="16" name="TextBox 16"/>
          <p:cNvSpPr txBox="1"/>
          <p:nvPr/>
        </p:nvSpPr>
        <p:spPr>
          <a:xfrm>
            <a:off x="11602095" y="1180252"/>
            <a:ext cx="5896935" cy="838200"/>
          </a:xfrm>
          <a:prstGeom prst="rect">
            <a:avLst/>
          </a:prstGeom>
        </p:spPr>
        <p:txBody>
          <a:bodyPr lIns="0" tIns="0" rIns="0" bIns="0" rtlCol="0" anchor="t">
            <a:spAutoFit/>
          </a:bodyPr>
          <a:lstStyle/>
          <a:p>
            <a:pPr algn="r">
              <a:lnSpc>
                <a:spcPts val="6599"/>
              </a:lnSpc>
            </a:pPr>
            <a:r>
              <a:rPr lang="en-US" sz="5999">
                <a:solidFill>
                  <a:srgbClr val="FFFFFF"/>
                </a:solidFill>
                <a:latin typeface="Hammersmith One"/>
                <a:ea typeface="Hammersmith One"/>
                <a:cs typeface="Hammersmith One"/>
                <a:sym typeface="Hammersmith One"/>
              </a:rPr>
              <a:t>Вступ</a:t>
            </a:r>
          </a:p>
        </p:txBody>
      </p:sp>
      <p:sp>
        <p:nvSpPr>
          <p:cNvPr id="17" name="Freeform 17"/>
          <p:cNvSpPr/>
          <p:nvPr/>
        </p:nvSpPr>
        <p:spPr>
          <a:xfrm rot="5400000">
            <a:off x="10260298" y="1350076"/>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2214541" y="2884419"/>
            <a:ext cx="1489851" cy="1454195"/>
            <a:chOff x="0" y="0"/>
            <a:chExt cx="556306" cy="542992"/>
          </a:xfrm>
        </p:grpSpPr>
        <p:sp>
          <p:nvSpPr>
            <p:cNvPr id="3" name="Freeform 3"/>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4" name="TextBox 4"/>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214541" y="5082049"/>
            <a:ext cx="1489851" cy="1454195"/>
            <a:chOff x="0" y="0"/>
            <a:chExt cx="556306" cy="542992"/>
          </a:xfrm>
        </p:grpSpPr>
        <p:sp>
          <p:nvSpPr>
            <p:cNvPr id="6" name="Freeform 6"/>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7" name="TextBox 7"/>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624978" y="9893562"/>
            <a:ext cx="19537955" cy="885686"/>
            <a:chOff x="0" y="0"/>
            <a:chExt cx="5145799" cy="233267"/>
          </a:xfrm>
        </p:grpSpPr>
        <p:sp>
          <p:nvSpPr>
            <p:cNvPr id="9" name="Freeform 9"/>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0" name="TextBox 10"/>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515501" y="3487654"/>
            <a:ext cx="247726" cy="24772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3" name="TextBox 13"/>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515501" y="5685283"/>
            <a:ext cx="247726" cy="24772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6" name="TextBox 1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5400000">
            <a:off x="2529940" y="2147701"/>
            <a:ext cx="912126" cy="911779"/>
          </a:xfrm>
          <a:custGeom>
            <a:avLst/>
            <a:gdLst/>
            <a:ahLst/>
            <a:cxnLst/>
            <a:rect l="l" t="t" r="r" b="b"/>
            <a:pathLst>
              <a:path w="912126" h="911779">
                <a:moveTo>
                  <a:pt x="0" y="0"/>
                </a:moveTo>
                <a:lnTo>
                  <a:pt x="912126" y="0"/>
                </a:lnTo>
                <a:lnTo>
                  <a:pt x="912126" y="911778"/>
                </a:lnTo>
                <a:lnTo>
                  <a:pt x="0" y="911778"/>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8" name="Freeform 18"/>
          <p:cNvSpPr/>
          <p:nvPr/>
        </p:nvSpPr>
        <p:spPr>
          <a:xfrm rot="5400000">
            <a:off x="2529940" y="4351735"/>
            <a:ext cx="912126" cy="911779"/>
          </a:xfrm>
          <a:custGeom>
            <a:avLst/>
            <a:gdLst/>
            <a:ahLst/>
            <a:cxnLst/>
            <a:rect l="l" t="t" r="r" b="b"/>
            <a:pathLst>
              <a:path w="912126" h="911779">
                <a:moveTo>
                  <a:pt x="0" y="0"/>
                </a:moveTo>
                <a:lnTo>
                  <a:pt x="912126" y="0"/>
                </a:lnTo>
                <a:lnTo>
                  <a:pt x="912126" y="911779"/>
                </a:lnTo>
                <a:lnTo>
                  <a:pt x="0" y="911779"/>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9" name="Group 19"/>
          <p:cNvGrpSpPr/>
          <p:nvPr/>
        </p:nvGrpSpPr>
        <p:grpSpPr>
          <a:xfrm>
            <a:off x="-624978" y="-492249"/>
            <a:ext cx="19537955" cy="885686"/>
            <a:chOff x="0" y="0"/>
            <a:chExt cx="5145799" cy="233267"/>
          </a:xfrm>
        </p:grpSpPr>
        <p:sp>
          <p:nvSpPr>
            <p:cNvPr id="20" name="Freeform 2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21" name="TextBox 2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2214541" y="7276256"/>
            <a:ext cx="1489851" cy="1454195"/>
            <a:chOff x="0" y="0"/>
            <a:chExt cx="556306" cy="542992"/>
          </a:xfrm>
        </p:grpSpPr>
        <p:sp>
          <p:nvSpPr>
            <p:cNvPr id="23" name="Freeform 23"/>
            <p:cNvSpPr/>
            <p:nvPr/>
          </p:nvSpPr>
          <p:spPr>
            <a:xfrm>
              <a:off x="0" y="0"/>
              <a:ext cx="556306" cy="542992"/>
            </a:xfrm>
            <a:custGeom>
              <a:avLst/>
              <a:gdLst/>
              <a:ahLst/>
              <a:cxnLst/>
              <a:rect l="l" t="t" r="r" b="b"/>
              <a:pathLst>
                <a:path w="556306" h="542992">
                  <a:moveTo>
                    <a:pt x="0" y="0"/>
                  </a:moveTo>
                  <a:lnTo>
                    <a:pt x="556306" y="0"/>
                  </a:lnTo>
                  <a:lnTo>
                    <a:pt x="556306" y="542992"/>
                  </a:lnTo>
                  <a:lnTo>
                    <a:pt x="0" y="542992"/>
                  </a:lnTo>
                  <a:close/>
                </a:path>
              </a:pathLst>
            </a:custGeom>
            <a:solidFill>
              <a:srgbClr val="64CCEF"/>
            </a:solidFill>
          </p:spPr>
        </p:sp>
        <p:sp>
          <p:nvSpPr>
            <p:cNvPr id="24" name="TextBox 24"/>
            <p:cNvSpPr txBox="1"/>
            <p:nvPr/>
          </p:nvSpPr>
          <p:spPr>
            <a:xfrm>
              <a:off x="0" y="-38100"/>
              <a:ext cx="556306" cy="581092"/>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a:off x="1515501" y="7879491"/>
            <a:ext cx="247726" cy="247726"/>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7" name="TextBox 2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rot="5400000">
            <a:off x="2529940" y="6545943"/>
            <a:ext cx="912126" cy="911779"/>
          </a:xfrm>
          <a:custGeom>
            <a:avLst/>
            <a:gdLst/>
            <a:ahLst/>
            <a:cxnLst/>
            <a:rect l="l" t="t" r="r" b="b"/>
            <a:pathLst>
              <a:path w="912126" h="911779">
                <a:moveTo>
                  <a:pt x="0" y="0"/>
                </a:moveTo>
                <a:lnTo>
                  <a:pt x="912126" y="0"/>
                </a:lnTo>
                <a:lnTo>
                  <a:pt x="912126" y="911778"/>
                </a:lnTo>
                <a:lnTo>
                  <a:pt x="0" y="911778"/>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29" name="Freeform 29"/>
          <p:cNvSpPr/>
          <p:nvPr/>
        </p:nvSpPr>
        <p:spPr>
          <a:xfrm>
            <a:off x="2489349" y="3114862"/>
            <a:ext cx="993309" cy="993309"/>
          </a:xfrm>
          <a:custGeom>
            <a:avLst/>
            <a:gdLst/>
            <a:ahLst/>
            <a:cxnLst/>
            <a:rect l="l" t="t" r="r" b="b"/>
            <a:pathLst>
              <a:path w="993309" h="993309">
                <a:moveTo>
                  <a:pt x="0" y="0"/>
                </a:moveTo>
                <a:lnTo>
                  <a:pt x="993309" y="0"/>
                </a:lnTo>
                <a:lnTo>
                  <a:pt x="993309" y="993309"/>
                </a:lnTo>
                <a:lnTo>
                  <a:pt x="0" y="9933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Freeform 30"/>
          <p:cNvSpPr/>
          <p:nvPr/>
        </p:nvSpPr>
        <p:spPr>
          <a:xfrm>
            <a:off x="2401806" y="5320837"/>
            <a:ext cx="1080851" cy="864681"/>
          </a:xfrm>
          <a:custGeom>
            <a:avLst/>
            <a:gdLst/>
            <a:ahLst/>
            <a:cxnLst/>
            <a:rect l="l" t="t" r="r" b="b"/>
            <a:pathLst>
              <a:path w="1080851" h="864681">
                <a:moveTo>
                  <a:pt x="0" y="0"/>
                </a:moveTo>
                <a:lnTo>
                  <a:pt x="1080852" y="0"/>
                </a:lnTo>
                <a:lnTo>
                  <a:pt x="1080852" y="864682"/>
                </a:lnTo>
                <a:lnTo>
                  <a:pt x="0" y="8646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Freeform 31"/>
          <p:cNvSpPr/>
          <p:nvPr/>
        </p:nvSpPr>
        <p:spPr>
          <a:xfrm>
            <a:off x="2352729" y="7515045"/>
            <a:ext cx="1179005" cy="1028682"/>
          </a:xfrm>
          <a:custGeom>
            <a:avLst/>
            <a:gdLst/>
            <a:ahLst/>
            <a:cxnLst/>
            <a:rect l="l" t="t" r="r" b="b"/>
            <a:pathLst>
              <a:path w="1179005" h="1028682">
                <a:moveTo>
                  <a:pt x="0" y="0"/>
                </a:moveTo>
                <a:lnTo>
                  <a:pt x="1179006" y="0"/>
                </a:lnTo>
                <a:lnTo>
                  <a:pt x="1179006" y="1028682"/>
                </a:lnTo>
                <a:lnTo>
                  <a:pt x="0" y="102868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2" name="TextBox 32"/>
          <p:cNvSpPr txBox="1"/>
          <p:nvPr/>
        </p:nvSpPr>
        <p:spPr>
          <a:xfrm>
            <a:off x="4529500" y="1300423"/>
            <a:ext cx="9229000" cy="838200"/>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Обсяг ринку</a:t>
            </a:r>
          </a:p>
        </p:txBody>
      </p:sp>
      <p:sp>
        <p:nvSpPr>
          <p:cNvPr id="33" name="TextBox 33"/>
          <p:cNvSpPr txBox="1"/>
          <p:nvPr/>
        </p:nvSpPr>
        <p:spPr>
          <a:xfrm>
            <a:off x="5507917" y="2918577"/>
            <a:ext cx="9989233" cy="1266825"/>
          </a:xfrm>
          <a:prstGeom prst="rect">
            <a:avLst/>
          </a:prstGeom>
        </p:spPr>
        <p:txBody>
          <a:bodyPr lIns="0" tIns="0" rIns="0" bIns="0" rtlCol="0" anchor="t">
            <a:spAutoFit/>
          </a:bodyPr>
          <a:lstStyle/>
          <a:p>
            <a:pPr algn="just">
              <a:lnSpc>
                <a:spcPts val="2536"/>
              </a:lnSpc>
            </a:pPr>
            <a:r>
              <a:rPr lang="en-US" sz="2113">
                <a:solidFill>
                  <a:srgbClr val="FFFFFF"/>
                </a:solidFill>
                <a:latin typeface="Rosario"/>
                <a:ea typeface="Rosario"/>
                <a:cs typeface="Rosario"/>
                <a:sym typeface="Rosario"/>
              </a:rPr>
              <a:t>Сукупний обсяг державних закупівель у Китаї у 2022 році становив понад 3,8 трлн юанів (приблизно 570–580 млрд доларів США). Це відповідає приблизно 4,5% ВВП Китаю, що свідчить про значущість цього сектору для національної економіки. </a:t>
            </a:r>
          </a:p>
        </p:txBody>
      </p:sp>
      <p:sp>
        <p:nvSpPr>
          <p:cNvPr id="34" name="TextBox 34"/>
          <p:cNvSpPr txBox="1"/>
          <p:nvPr/>
        </p:nvSpPr>
        <p:spPr>
          <a:xfrm>
            <a:off x="5507917" y="7391400"/>
            <a:ext cx="9989233" cy="1895475"/>
          </a:xfrm>
          <a:prstGeom prst="rect">
            <a:avLst/>
          </a:prstGeom>
        </p:spPr>
        <p:txBody>
          <a:bodyPr lIns="0" tIns="0" rIns="0" bIns="0" rtlCol="0" anchor="t">
            <a:spAutoFit/>
          </a:bodyPr>
          <a:lstStyle/>
          <a:p>
            <a:pPr algn="just">
              <a:lnSpc>
                <a:spcPts val="2536"/>
              </a:lnSpc>
            </a:pPr>
            <a:r>
              <a:rPr lang="en-US" sz="2113">
                <a:solidFill>
                  <a:srgbClr val="FFFFFF"/>
                </a:solidFill>
                <a:latin typeface="Rosario"/>
                <a:ea typeface="Rosario"/>
                <a:cs typeface="Rosario"/>
                <a:sym typeface="Rosario"/>
              </a:rPr>
              <a:t>Основними драйверами зростання є інвестиції у програми розвитку, такі як глобальна ініціатива “Один пояс, один шлях”, та заходи з модернізації державних послуг, зокрема через цифрові платформи.</a:t>
            </a:r>
          </a:p>
          <a:p>
            <a:pPr algn="just">
              <a:lnSpc>
                <a:spcPts val="2536"/>
              </a:lnSpc>
            </a:pPr>
            <a:endParaRPr lang="en-US" sz="2113">
              <a:solidFill>
                <a:srgbClr val="FFFFFF"/>
              </a:solidFill>
              <a:latin typeface="Rosario"/>
              <a:ea typeface="Rosario"/>
              <a:cs typeface="Rosario"/>
              <a:sym typeface="Rosario"/>
            </a:endParaRPr>
          </a:p>
          <a:p>
            <a:pPr algn="just">
              <a:lnSpc>
                <a:spcPts val="2536"/>
              </a:lnSpc>
            </a:pPr>
            <a:endParaRPr lang="en-US" sz="2113">
              <a:solidFill>
                <a:srgbClr val="FFFFFF"/>
              </a:solidFill>
              <a:latin typeface="Rosario"/>
              <a:ea typeface="Rosario"/>
              <a:cs typeface="Rosario"/>
              <a:sym typeface="Rosario"/>
            </a:endParaRPr>
          </a:p>
          <a:p>
            <a:pPr algn="just">
              <a:lnSpc>
                <a:spcPts val="2536"/>
              </a:lnSpc>
            </a:pPr>
            <a:endParaRPr lang="en-US" sz="2113">
              <a:solidFill>
                <a:srgbClr val="FFFFFF"/>
              </a:solidFill>
              <a:latin typeface="Rosario"/>
              <a:ea typeface="Rosario"/>
              <a:cs typeface="Rosario"/>
              <a:sym typeface="Rosario"/>
            </a:endParaRPr>
          </a:p>
        </p:txBody>
      </p:sp>
      <p:sp>
        <p:nvSpPr>
          <p:cNvPr id="35" name="TextBox 35"/>
          <p:cNvSpPr txBox="1"/>
          <p:nvPr/>
        </p:nvSpPr>
        <p:spPr>
          <a:xfrm>
            <a:off x="5507917" y="5254162"/>
            <a:ext cx="9989233" cy="1895475"/>
          </a:xfrm>
          <a:prstGeom prst="rect">
            <a:avLst/>
          </a:prstGeom>
        </p:spPr>
        <p:txBody>
          <a:bodyPr lIns="0" tIns="0" rIns="0" bIns="0" rtlCol="0" anchor="t">
            <a:spAutoFit/>
          </a:bodyPr>
          <a:lstStyle/>
          <a:p>
            <a:pPr algn="just">
              <a:lnSpc>
                <a:spcPts val="2531"/>
              </a:lnSpc>
            </a:pPr>
            <a:r>
              <a:rPr lang="en-US" sz="2109">
                <a:solidFill>
                  <a:srgbClr val="FFFFFF"/>
                </a:solidFill>
                <a:latin typeface="Rosario"/>
                <a:ea typeface="Rosario"/>
                <a:cs typeface="Rosario"/>
                <a:sym typeface="Rosario"/>
              </a:rPr>
              <a:t>У середньому обсяги публічних закупівель зростають на 8–10% щорічно, що зумовлено зростанням інвестицій у масштабні інфраструктурні проєкти, цифровізацію та впровадження екологічних ініціатив.</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95793" y="3014731"/>
            <a:ext cx="9839793" cy="7272269"/>
            <a:chOff x="0" y="0"/>
            <a:chExt cx="2591551" cy="1915330"/>
          </a:xfrm>
        </p:grpSpPr>
        <p:sp>
          <p:nvSpPr>
            <p:cNvPr id="3" name="Freeform 3"/>
            <p:cNvSpPr/>
            <p:nvPr/>
          </p:nvSpPr>
          <p:spPr>
            <a:xfrm>
              <a:off x="0" y="0"/>
              <a:ext cx="2591551" cy="1915330"/>
            </a:xfrm>
            <a:custGeom>
              <a:avLst/>
              <a:gdLst/>
              <a:ahLst/>
              <a:cxnLst/>
              <a:rect l="l" t="t" r="r" b="b"/>
              <a:pathLst>
                <a:path w="2591551" h="1915330">
                  <a:moveTo>
                    <a:pt x="0" y="0"/>
                  </a:moveTo>
                  <a:lnTo>
                    <a:pt x="2591551" y="0"/>
                  </a:lnTo>
                  <a:lnTo>
                    <a:pt x="2591551" y="1915330"/>
                  </a:lnTo>
                  <a:lnTo>
                    <a:pt x="0" y="1915330"/>
                  </a:lnTo>
                  <a:close/>
                </a:path>
              </a:pathLst>
            </a:custGeom>
            <a:solidFill>
              <a:srgbClr val="FC744E"/>
            </a:solidFill>
          </p:spPr>
        </p:sp>
        <p:sp>
          <p:nvSpPr>
            <p:cNvPr id="4" name="TextBox 4"/>
            <p:cNvSpPr txBox="1"/>
            <p:nvPr/>
          </p:nvSpPr>
          <p:spPr>
            <a:xfrm>
              <a:off x="0" y="-38100"/>
              <a:ext cx="2591551" cy="195343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870183" y="604906"/>
            <a:ext cx="8355030" cy="1666875"/>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Структура ринку </a:t>
            </a:r>
          </a:p>
          <a:p>
            <a:pPr algn="ctr">
              <a:lnSpc>
                <a:spcPts val="6599"/>
              </a:lnSpc>
            </a:pPr>
            <a:endParaRPr lang="en-US" sz="5999">
              <a:solidFill>
                <a:srgbClr val="FFFFFF"/>
              </a:solidFill>
              <a:latin typeface="Hammersmith One"/>
              <a:ea typeface="Hammersmith One"/>
              <a:cs typeface="Hammersmith One"/>
              <a:sym typeface="Hammersmith One"/>
            </a:endParaRPr>
          </a:p>
        </p:txBody>
      </p:sp>
      <p:grpSp>
        <p:nvGrpSpPr>
          <p:cNvPr id="6" name="Group 6"/>
          <p:cNvGrpSpPr/>
          <p:nvPr/>
        </p:nvGrpSpPr>
        <p:grpSpPr>
          <a:xfrm>
            <a:off x="4677579" y="1288534"/>
            <a:ext cx="385208" cy="38520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8" name="TextBox 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3225213" y="1288534"/>
            <a:ext cx="385208" cy="38520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1" name="TextBox 1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834226" y="3560807"/>
            <a:ext cx="1447908" cy="1182020"/>
          </a:xfrm>
          <a:prstGeom prst="rect">
            <a:avLst/>
          </a:prstGeom>
        </p:spPr>
        <p:txBody>
          <a:bodyPr lIns="0" tIns="0" rIns="0" bIns="0" rtlCol="0" anchor="t">
            <a:spAutoFit/>
          </a:bodyPr>
          <a:lstStyle/>
          <a:p>
            <a:pPr algn="l">
              <a:lnSpc>
                <a:spcPts val="9012"/>
              </a:lnSpc>
            </a:pPr>
            <a:r>
              <a:rPr lang="en-US" sz="8193">
                <a:solidFill>
                  <a:srgbClr val="FFFFFF"/>
                </a:solidFill>
                <a:latin typeface="Hammersmith One"/>
                <a:ea typeface="Hammersmith One"/>
                <a:cs typeface="Hammersmith One"/>
                <a:sym typeface="Hammersmith One"/>
              </a:rPr>
              <a:t>01</a:t>
            </a:r>
          </a:p>
        </p:txBody>
      </p:sp>
      <p:sp>
        <p:nvSpPr>
          <p:cNvPr id="13" name="TextBox 13"/>
          <p:cNvSpPr txBox="1"/>
          <p:nvPr/>
        </p:nvSpPr>
        <p:spPr>
          <a:xfrm>
            <a:off x="839598" y="6128519"/>
            <a:ext cx="1342637" cy="1081707"/>
          </a:xfrm>
          <a:prstGeom prst="rect">
            <a:avLst/>
          </a:prstGeom>
        </p:spPr>
        <p:txBody>
          <a:bodyPr lIns="0" tIns="0" rIns="0" bIns="0" rtlCol="0" anchor="t">
            <a:spAutoFit/>
          </a:bodyPr>
          <a:lstStyle/>
          <a:p>
            <a:pPr algn="l">
              <a:lnSpc>
                <a:spcPts val="8357"/>
              </a:lnSpc>
            </a:pPr>
            <a:r>
              <a:rPr lang="en-US" sz="7597">
                <a:solidFill>
                  <a:srgbClr val="FFFFFF"/>
                </a:solidFill>
                <a:latin typeface="Hammersmith One"/>
                <a:ea typeface="Hammersmith One"/>
                <a:cs typeface="Hammersmith One"/>
                <a:sym typeface="Hammersmith One"/>
              </a:rPr>
              <a:t>03</a:t>
            </a:r>
          </a:p>
        </p:txBody>
      </p:sp>
      <p:sp>
        <p:nvSpPr>
          <p:cNvPr id="14" name="TextBox 14"/>
          <p:cNvSpPr txBox="1"/>
          <p:nvPr/>
        </p:nvSpPr>
        <p:spPr>
          <a:xfrm>
            <a:off x="839598" y="4819026"/>
            <a:ext cx="1589445" cy="1115551"/>
          </a:xfrm>
          <a:prstGeom prst="rect">
            <a:avLst/>
          </a:prstGeom>
        </p:spPr>
        <p:txBody>
          <a:bodyPr lIns="0" tIns="0" rIns="0" bIns="0" rtlCol="0" anchor="t">
            <a:spAutoFit/>
          </a:bodyPr>
          <a:lstStyle/>
          <a:p>
            <a:pPr algn="l">
              <a:lnSpc>
                <a:spcPts val="8601"/>
              </a:lnSpc>
            </a:pPr>
            <a:r>
              <a:rPr lang="en-US" sz="7819">
                <a:solidFill>
                  <a:srgbClr val="FFFFFF"/>
                </a:solidFill>
                <a:latin typeface="Hammersmith One"/>
                <a:ea typeface="Hammersmith One"/>
                <a:cs typeface="Hammersmith One"/>
                <a:sym typeface="Hammersmith One"/>
              </a:rPr>
              <a:t>02</a:t>
            </a:r>
          </a:p>
        </p:txBody>
      </p:sp>
      <p:sp>
        <p:nvSpPr>
          <p:cNvPr id="15" name="TextBox 15"/>
          <p:cNvSpPr txBox="1"/>
          <p:nvPr/>
        </p:nvSpPr>
        <p:spPr>
          <a:xfrm>
            <a:off x="839598" y="7400726"/>
            <a:ext cx="1542181" cy="1080113"/>
          </a:xfrm>
          <a:prstGeom prst="rect">
            <a:avLst/>
          </a:prstGeom>
        </p:spPr>
        <p:txBody>
          <a:bodyPr lIns="0" tIns="0" rIns="0" bIns="0" rtlCol="0" anchor="t">
            <a:spAutoFit/>
          </a:bodyPr>
          <a:lstStyle/>
          <a:p>
            <a:pPr algn="l">
              <a:lnSpc>
                <a:spcPts val="8346"/>
              </a:lnSpc>
            </a:pPr>
            <a:r>
              <a:rPr lang="en-US" sz="7587">
                <a:solidFill>
                  <a:srgbClr val="FFFFFF"/>
                </a:solidFill>
                <a:latin typeface="Hammersmith One"/>
                <a:ea typeface="Hammersmith One"/>
                <a:cs typeface="Hammersmith One"/>
                <a:sym typeface="Hammersmith One"/>
              </a:rPr>
              <a:t>04</a:t>
            </a:r>
          </a:p>
        </p:txBody>
      </p:sp>
      <p:sp>
        <p:nvSpPr>
          <p:cNvPr id="16" name="TextBox 16"/>
          <p:cNvSpPr txBox="1"/>
          <p:nvPr/>
        </p:nvSpPr>
        <p:spPr>
          <a:xfrm>
            <a:off x="2576078" y="3910363"/>
            <a:ext cx="5844958" cy="416232"/>
          </a:xfrm>
          <a:prstGeom prst="rect">
            <a:avLst/>
          </a:prstGeom>
        </p:spPr>
        <p:txBody>
          <a:bodyPr lIns="0" tIns="0" rIns="0" bIns="0" rtlCol="0" anchor="t">
            <a:spAutoFit/>
          </a:bodyPr>
          <a:lstStyle/>
          <a:p>
            <a:pPr algn="just">
              <a:lnSpc>
                <a:spcPts val="3277"/>
              </a:lnSpc>
            </a:pPr>
            <a:r>
              <a:rPr lang="en-US" sz="2731">
                <a:solidFill>
                  <a:srgbClr val="FFFFFF"/>
                </a:solidFill>
                <a:latin typeface="Rosario"/>
                <a:ea typeface="Rosario"/>
                <a:cs typeface="Rosario"/>
                <a:sym typeface="Rosario"/>
              </a:rPr>
              <a:t>Інфраструктура та будівництво</a:t>
            </a:r>
          </a:p>
        </p:txBody>
      </p:sp>
      <p:sp>
        <p:nvSpPr>
          <p:cNvPr id="17" name="TextBox 17"/>
          <p:cNvSpPr txBox="1"/>
          <p:nvPr/>
        </p:nvSpPr>
        <p:spPr>
          <a:xfrm>
            <a:off x="2621732" y="6297801"/>
            <a:ext cx="6103068" cy="416232"/>
          </a:xfrm>
          <a:prstGeom prst="rect">
            <a:avLst/>
          </a:prstGeom>
        </p:spPr>
        <p:txBody>
          <a:bodyPr lIns="0" tIns="0" rIns="0" bIns="0" rtlCol="0" anchor="t">
            <a:spAutoFit/>
          </a:bodyPr>
          <a:lstStyle/>
          <a:p>
            <a:pPr algn="just">
              <a:lnSpc>
                <a:spcPts val="3277"/>
              </a:lnSpc>
            </a:pPr>
            <a:r>
              <a:rPr lang="en-US" sz="2731">
                <a:solidFill>
                  <a:srgbClr val="FFFFFF"/>
                </a:solidFill>
                <a:latin typeface="Rosario"/>
                <a:ea typeface="Rosario"/>
                <a:cs typeface="Rosario"/>
                <a:sym typeface="Rosario"/>
              </a:rPr>
              <a:t>Послуги</a:t>
            </a:r>
          </a:p>
        </p:txBody>
      </p:sp>
      <p:sp>
        <p:nvSpPr>
          <p:cNvPr id="18" name="TextBox 18"/>
          <p:cNvSpPr txBox="1"/>
          <p:nvPr/>
        </p:nvSpPr>
        <p:spPr>
          <a:xfrm>
            <a:off x="2576078" y="4947225"/>
            <a:ext cx="6308675" cy="416232"/>
          </a:xfrm>
          <a:prstGeom prst="rect">
            <a:avLst/>
          </a:prstGeom>
        </p:spPr>
        <p:txBody>
          <a:bodyPr lIns="0" tIns="0" rIns="0" bIns="0" rtlCol="0" anchor="t">
            <a:spAutoFit/>
          </a:bodyPr>
          <a:lstStyle/>
          <a:p>
            <a:pPr algn="just">
              <a:lnSpc>
                <a:spcPts val="3277"/>
              </a:lnSpc>
            </a:pPr>
            <a:r>
              <a:rPr lang="en-US" sz="2731">
                <a:solidFill>
                  <a:srgbClr val="FFFFFF"/>
                </a:solidFill>
                <a:latin typeface="Rosario"/>
                <a:ea typeface="Rosario"/>
                <a:cs typeface="Rosario"/>
                <a:sym typeface="Rosario"/>
              </a:rPr>
              <a:t>Промислові товари та обладнання</a:t>
            </a:r>
          </a:p>
        </p:txBody>
      </p:sp>
      <p:sp>
        <p:nvSpPr>
          <p:cNvPr id="19" name="TextBox 19"/>
          <p:cNvSpPr txBox="1"/>
          <p:nvPr/>
        </p:nvSpPr>
        <p:spPr>
          <a:xfrm>
            <a:off x="2640782" y="7648376"/>
            <a:ext cx="6308675" cy="832463"/>
          </a:xfrm>
          <a:prstGeom prst="rect">
            <a:avLst/>
          </a:prstGeom>
        </p:spPr>
        <p:txBody>
          <a:bodyPr lIns="0" tIns="0" rIns="0" bIns="0" rtlCol="0" anchor="t">
            <a:spAutoFit/>
          </a:bodyPr>
          <a:lstStyle/>
          <a:p>
            <a:pPr algn="just">
              <a:lnSpc>
                <a:spcPts val="3277"/>
              </a:lnSpc>
            </a:pPr>
            <a:r>
              <a:rPr lang="en-US" sz="2731">
                <a:solidFill>
                  <a:srgbClr val="FFFFFF"/>
                </a:solidFill>
                <a:latin typeface="Rosario"/>
                <a:ea typeface="Rosario"/>
                <a:cs typeface="Rosario"/>
                <a:sym typeface="Rosario"/>
              </a:rPr>
              <a:t>Екологічні проєкти</a:t>
            </a:r>
          </a:p>
          <a:p>
            <a:pPr algn="just">
              <a:lnSpc>
                <a:spcPts val="3277"/>
              </a:lnSpc>
            </a:pPr>
            <a:endParaRPr lang="en-US" sz="2731">
              <a:solidFill>
                <a:srgbClr val="FFFFFF"/>
              </a:solidFill>
              <a:latin typeface="Rosario"/>
              <a:ea typeface="Rosario"/>
              <a:cs typeface="Rosario"/>
              <a:sym typeface="Rosario"/>
            </a:endParaRPr>
          </a:p>
        </p:txBody>
      </p:sp>
      <p:sp>
        <p:nvSpPr>
          <p:cNvPr id="20" name="Freeform 20"/>
          <p:cNvSpPr/>
          <p:nvPr/>
        </p:nvSpPr>
        <p:spPr>
          <a:xfrm rot="-10800000">
            <a:off x="-312548" y="810367"/>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21" name="Freeform 21"/>
          <p:cNvSpPr/>
          <p:nvPr/>
        </p:nvSpPr>
        <p:spPr>
          <a:xfrm rot="-10800000" flipH="1">
            <a:off x="17258496"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2">
              <a:extLst>
                <a:ext uri="{96DAC541-7B7A-43D3-8B79-37D633B846F1}">
                  <asvg:svgBlip xmlns:asvg="http://schemas.microsoft.com/office/drawing/2016/SVG/main" r:embed="rId3"/>
                </a:ext>
              </a:extLst>
            </a:blip>
            <a:stretch>
              <a:fillRect b="-100806"/>
            </a:stretch>
          </a:blipFill>
        </p:spPr>
      </p:sp>
      <p:pic>
        <p:nvPicPr>
          <p:cNvPr id="22" name="Picture 22"/>
          <p:cNvPicPr>
            <a:picLocks noChangeAspect="1"/>
          </p:cNvPicPr>
          <p:nvPr/>
        </p:nvPicPr>
        <p:blipFill>
          <a:blip r:embed="rId4"/>
          <a:stretch>
            <a:fillRect/>
          </a:stretch>
        </p:blipFill>
        <p:spPr>
          <a:xfrm>
            <a:off x="9207206" y="2324207"/>
            <a:ext cx="11041973" cy="8439231"/>
          </a:xfrm>
          <a:prstGeom prst="rect">
            <a:avLst/>
          </a:prstGeom>
        </p:spPr>
      </p:pic>
      <p:sp>
        <p:nvSpPr>
          <p:cNvPr id="23" name="TextBox 23"/>
          <p:cNvSpPr txBox="1"/>
          <p:nvPr/>
        </p:nvSpPr>
        <p:spPr>
          <a:xfrm>
            <a:off x="2381779" y="8842789"/>
            <a:ext cx="6308675" cy="464058"/>
          </a:xfrm>
          <a:prstGeom prst="rect">
            <a:avLst/>
          </a:prstGeom>
        </p:spPr>
        <p:txBody>
          <a:bodyPr lIns="0" tIns="0" rIns="0" bIns="0" rtlCol="0" anchor="t">
            <a:spAutoFit/>
          </a:bodyPr>
          <a:lstStyle/>
          <a:p>
            <a:pPr algn="ctr">
              <a:lnSpc>
                <a:spcPts val="3821"/>
              </a:lnSpc>
              <a:spcBef>
                <a:spcPct val="0"/>
              </a:spcBef>
            </a:pPr>
            <a:r>
              <a:rPr lang="en-US" sz="2729">
                <a:solidFill>
                  <a:srgbClr val="FFFFFF"/>
                </a:solidFill>
                <a:latin typeface="Rosario"/>
                <a:ea typeface="Rosario"/>
                <a:cs typeface="Rosario"/>
                <a:sym typeface="Rosario"/>
              </a:rPr>
              <a:t>Закупівлі для оборонного сектору</a:t>
            </a:r>
          </a:p>
        </p:txBody>
      </p:sp>
      <p:sp>
        <p:nvSpPr>
          <p:cNvPr id="24" name="TextBox 24"/>
          <p:cNvSpPr txBox="1"/>
          <p:nvPr/>
        </p:nvSpPr>
        <p:spPr>
          <a:xfrm>
            <a:off x="787089" y="8671339"/>
            <a:ext cx="1542181" cy="1080113"/>
          </a:xfrm>
          <a:prstGeom prst="rect">
            <a:avLst/>
          </a:prstGeom>
        </p:spPr>
        <p:txBody>
          <a:bodyPr lIns="0" tIns="0" rIns="0" bIns="0" rtlCol="0" anchor="t">
            <a:spAutoFit/>
          </a:bodyPr>
          <a:lstStyle/>
          <a:p>
            <a:pPr algn="l">
              <a:lnSpc>
                <a:spcPts val="8346"/>
              </a:lnSpc>
            </a:pPr>
            <a:r>
              <a:rPr lang="en-US" sz="7587">
                <a:solidFill>
                  <a:srgbClr val="FFFFFF"/>
                </a:solidFill>
                <a:latin typeface="Hammersmith One"/>
                <a:ea typeface="Hammersmith One"/>
                <a:cs typeface="Hammersmith One"/>
                <a:sym typeface="Hammersmith One"/>
              </a:rPr>
              <a:t>05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610621"/>
            <a:chOff x="0" y="0"/>
            <a:chExt cx="5131485" cy="687571"/>
          </a:xfrm>
        </p:grpSpPr>
        <p:sp>
          <p:nvSpPr>
            <p:cNvPr id="3" name="Freeform 3"/>
            <p:cNvSpPr/>
            <p:nvPr/>
          </p:nvSpPr>
          <p:spPr>
            <a:xfrm>
              <a:off x="0" y="0"/>
              <a:ext cx="5131485" cy="687571"/>
            </a:xfrm>
            <a:custGeom>
              <a:avLst/>
              <a:gdLst/>
              <a:ahLst/>
              <a:cxnLst/>
              <a:rect l="l" t="t" r="r" b="b"/>
              <a:pathLst>
                <a:path w="5131485" h="687571">
                  <a:moveTo>
                    <a:pt x="0" y="0"/>
                  </a:moveTo>
                  <a:lnTo>
                    <a:pt x="5131485" y="0"/>
                  </a:lnTo>
                  <a:lnTo>
                    <a:pt x="5131485" y="687571"/>
                  </a:lnTo>
                  <a:lnTo>
                    <a:pt x="0" y="687571"/>
                  </a:lnTo>
                  <a:close/>
                </a:path>
              </a:pathLst>
            </a:custGeom>
            <a:solidFill>
              <a:srgbClr val="FC744E"/>
            </a:solidFill>
          </p:spPr>
        </p:sp>
        <p:sp>
          <p:nvSpPr>
            <p:cNvPr id="4" name="TextBox 4"/>
            <p:cNvSpPr txBox="1"/>
            <p:nvPr/>
          </p:nvSpPr>
          <p:spPr>
            <a:xfrm>
              <a:off x="0" y="-38100"/>
              <a:ext cx="5131485" cy="72567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096166"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12415" y="2592867"/>
            <a:ext cx="15863170" cy="7867650"/>
          </a:xfrm>
          <a:prstGeom prst="rect">
            <a:avLst/>
          </a:prstGeom>
        </p:spPr>
        <p:txBody>
          <a:bodyPr lIns="0" tIns="0" rIns="0" bIns="0" rtlCol="0" anchor="t">
            <a:spAutoFit/>
          </a:bodyPr>
          <a:lstStyle/>
          <a:p>
            <a:pPr algn="just">
              <a:lnSpc>
                <a:spcPts val="2531"/>
              </a:lnSpc>
            </a:pPr>
            <a:r>
              <a:rPr lang="en-US" sz="2109" b="1" u="sng">
                <a:solidFill>
                  <a:srgbClr val="FFFFFF"/>
                </a:solidFill>
                <a:latin typeface="Rosario Bold"/>
                <a:ea typeface="Rosario Bold"/>
                <a:cs typeface="Rosario Bold"/>
                <a:sym typeface="Rosario Bold"/>
              </a:rPr>
              <a:t>Закон про державні закупівлі КНР (2002)</a:t>
            </a:r>
          </a:p>
          <a:p>
            <a:pPr algn="just">
              <a:lnSpc>
                <a:spcPts val="2531"/>
              </a:lnSpc>
            </a:pPr>
            <a:endParaRPr lang="en-US" sz="2109" b="1" u="sng">
              <a:solidFill>
                <a:srgbClr val="FFFFFF"/>
              </a:solidFill>
              <a:latin typeface="Rosario Bold"/>
              <a:ea typeface="Rosario Bold"/>
              <a:cs typeface="Rosario Bold"/>
              <a:sym typeface="Rosario Bold"/>
            </a:endParaRPr>
          </a:p>
          <a:p>
            <a:pPr algn="just">
              <a:lnSpc>
                <a:spcPts val="2531"/>
              </a:lnSpc>
            </a:pPr>
            <a:r>
              <a:rPr lang="en-US" sz="2109">
                <a:solidFill>
                  <a:srgbClr val="FFFFFF"/>
                </a:solidFill>
                <a:latin typeface="Rosario"/>
                <a:ea typeface="Rosario"/>
                <a:cs typeface="Rosario"/>
                <a:sym typeface="Rosario"/>
              </a:rPr>
              <a:t>Цей закон є основним документом, який регулює закупівлі товарів, послуг і робіт для потреб державних установ, органів влади та організацій, фінансованих з державного бюджету. Закон визначає ключові принципи прозорості, чесної конкуренції та ефективності використання бюджетних коштів. Згідно з його положеннями:</a:t>
            </a:r>
          </a:p>
          <a:p>
            <a:pPr algn="just">
              <a:lnSpc>
                <a:spcPts val="2531"/>
              </a:lnSpc>
            </a:pPr>
            <a:r>
              <a:rPr lang="en-US" sz="2109">
                <a:solidFill>
                  <a:srgbClr val="FFFFFF"/>
                </a:solidFill>
                <a:latin typeface="Rosario"/>
                <a:ea typeface="Rosario"/>
                <a:cs typeface="Rosario"/>
                <a:sym typeface="Rosario"/>
              </a:rPr>
              <a:t>·      Всі процедури закупівель мають відповідати встановленим стандартам, зокрема відкритим тендерам, конкурентним переговорам і прямим закупівлям.</a:t>
            </a:r>
          </a:p>
          <a:p>
            <a:pPr algn="just">
              <a:lnSpc>
                <a:spcPts val="2531"/>
              </a:lnSpc>
            </a:pPr>
            <a:r>
              <a:rPr lang="en-US" sz="2109">
                <a:solidFill>
                  <a:srgbClr val="FFFFFF"/>
                </a:solidFill>
                <a:latin typeface="Rosario"/>
                <a:ea typeface="Rosario"/>
                <a:cs typeface="Rosario"/>
                <a:sym typeface="Rosario"/>
              </a:rPr>
              <a:t>·      Інформація про закупівлі повинна бути оприлюднена на офіційних платформах для забезпечення прозорості процесу.</a:t>
            </a:r>
          </a:p>
          <a:p>
            <a:pPr algn="just">
              <a:lnSpc>
                <a:spcPts val="2531"/>
              </a:lnSpc>
            </a:pPr>
            <a:r>
              <a:rPr lang="en-US" sz="2109">
                <a:solidFill>
                  <a:srgbClr val="FFFFFF"/>
                </a:solidFill>
                <a:latin typeface="Rosario"/>
                <a:ea typeface="Rosario"/>
                <a:cs typeface="Rosario"/>
                <a:sym typeface="Rosario"/>
              </a:rPr>
              <a:t>·      Встановлено суворі вимоги до звітності та контролю з боку Міністерства фінансів.</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r>
              <a:rPr lang="en-US" sz="2109" b="1" u="sng">
                <a:solidFill>
                  <a:srgbClr val="FFFFFF"/>
                </a:solidFill>
                <a:latin typeface="Rosario Bold"/>
                <a:ea typeface="Rosario Bold"/>
                <a:cs typeface="Rosario Bold"/>
                <a:sym typeface="Rosario Bold"/>
              </a:rPr>
              <a:t>Закон про тендери та аукціони (1999)</a:t>
            </a:r>
          </a:p>
          <a:p>
            <a:pPr algn="just">
              <a:lnSpc>
                <a:spcPts val="2531"/>
              </a:lnSpc>
            </a:pPr>
            <a:endParaRPr lang="en-US" sz="2109" b="1" u="sng">
              <a:solidFill>
                <a:srgbClr val="FFFFFF"/>
              </a:solidFill>
              <a:latin typeface="Rosario Bold"/>
              <a:ea typeface="Rosario Bold"/>
              <a:cs typeface="Rosario Bold"/>
              <a:sym typeface="Rosario Bold"/>
            </a:endParaRPr>
          </a:p>
          <a:p>
            <a:pPr algn="just">
              <a:lnSpc>
                <a:spcPts val="2531"/>
              </a:lnSpc>
            </a:pPr>
            <a:r>
              <a:rPr lang="en-US" sz="2109">
                <a:solidFill>
                  <a:srgbClr val="FFFFFF"/>
                </a:solidFill>
                <a:latin typeface="Rosario"/>
                <a:ea typeface="Rosario"/>
                <a:cs typeface="Rosario"/>
                <a:sym typeface="Rosario"/>
              </a:rPr>
              <a:t>Цей закон регулює тендери для великих проєктів, таких як будівництво, інфраструктурні об'єкти та закупівлі високої вартості. Він забезпечує рівний доступ усіх кваліфікованих учасників до тендерів, а також встановлює жорсткі правила для запобігання корупції та неформальним домовленостям.</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r>
              <a:rPr lang="en-US" sz="2109" b="1" u="sng">
                <a:solidFill>
                  <a:srgbClr val="FFFFFF"/>
                </a:solidFill>
                <a:latin typeface="Rosario Bold"/>
                <a:ea typeface="Rosario Bold"/>
                <a:cs typeface="Rosario Bold"/>
                <a:sym typeface="Rosario Bold"/>
              </a:rPr>
              <a:t>Постанова Державної ради про реалізацію Закону про державні закупівлі</a:t>
            </a:r>
          </a:p>
          <a:p>
            <a:pPr algn="just">
              <a:lnSpc>
                <a:spcPts val="2531"/>
              </a:lnSpc>
            </a:pPr>
            <a:endParaRPr lang="en-US" sz="2109" b="1" u="sng">
              <a:solidFill>
                <a:srgbClr val="FFFFFF"/>
              </a:solidFill>
              <a:latin typeface="Rosario Bold"/>
              <a:ea typeface="Rosario Bold"/>
              <a:cs typeface="Rosario Bold"/>
              <a:sym typeface="Rosario Bold"/>
            </a:endParaRPr>
          </a:p>
          <a:p>
            <a:pPr algn="just">
              <a:lnSpc>
                <a:spcPts val="2531"/>
              </a:lnSpc>
            </a:pPr>
            <a:r>
              <a:rPr lang="en-US" sz="2109">
                <a:solidFill>
                  <a:srgbClr val="FFFFFF"/>
                </a:solidFill>
                <a:latin typeface="Rosario"/>
                <a:ea typeface="Rosario"/>
                <a:cs typeface="Rosario"/>
                <a:sym typeface="Rosario"/>
              </a:rPr>
              <a:t>Цей нормативний акт деталізує основні положення закону, визначаючи форми закупівель, критерії вибору постачальників і вимоги до публічної звітності. Зокрема, в ньому уточнюються процедури, які забезпечують чітку і зрозумілу організацію тендерів, а також регламентується укладення договорів із постачальниками.</a:t>
            </a: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a:p>
            <a:pPr algn="just">
              <a:lnSpc>
                <a:spcPts val="2531"/>
              </a:lnSpc>
            </a:pPr>
            <a:endParaRPr lang="en-US" sz="2109">
              <a:solidFill>
                <a:srgbClr val="FFFFFF"/>
              </a:solidFill>
              <a:latin typeface="Rosario"/>
              <a:ea typeface="Rosario"/>
              <a:cs typeface="Rosario"/>
              <a:sym typeface="Rosario"/>
            </a:endParaRPr>
          </a:p>
        </p:txBody>
      </p:sp>
      <p:sp>
        <p:nvSpPr>
          <p:cNvPr id="12" name="TextBox 12"/>
          <p:cNvSpPr txBox="1"/>
          <p:nvPr/>
        </p:nvSpPr>
        <p:spPr>
          <a:xfrm>
            <a:off x="6724168" y="228600"/>
            <a:ext cx="11233677" cy="1666875"/>
          </a:xfrm>
          <a:prstGeom prst="rect">
            <a:avLst/>
          </a:prstGeom>
        </p:spPr>
        <p:txBody>
          <a:bodyPr lIns="0" tIns="0" rIns="0" bIns="0" rtlCol="0" anchor="t">
            <a:spAutoFit/>
          </a:bodyPr>
          <a:lstStyle/>
          <a:p>
            <a:pPr algn="r">
              <a:lnSpc>
                <a:spcPts val="6599"/>
              </a:lnSpc>
            </a:pPr>
            <a:r>
              <a:rPr lang="en-US" sz="5999">
                <a:solidFill>
                  <a:srgbClr val="FFFFFF"/>
                </a:solidFill>
                <a:latin typeface="Hammersmith One"/>
                <a:ea typeface="Hammersmith One"/>
                <a:cs typeface="Hammersmith One"/>
                <a:sym typeface="Hammersmith One"/>
              </a:rPr>
              <a:t>Нормативно-правове регулювання </a:t>
            </a:r>
          </a:p>
        </p:txBody>
      </p:sp>
      <p:sp>
        <p:nvSpPr>
          <p:cNvPr id="13" name="Freeform 13"/>
          <p:cNvSpPr/>
          <p:nvPr/>
        </p:nvSpPr>
        <p:spPr>
          <a:xfrm rot="5400000">
            <a:off x="7530416" y="357929"/>
            <a:ext cx="1342052" cy="1341541"/>
          </a:xfrm>
          <a:custGeom>
            <a:avLst/>
            <a:gdLst/>
            <a:ahLst/>
            <a:cxnLst/>
            <a:rect l="l" t="t" r="r" b="b"/>
            <a:pathLst>
              <a:path w="1342052" h="1341541">
                <a:moveTo>
                  <a:pt x="0" y="0"/>
                </a:moveTo>
                <a:lnTo>
                  <a:pt x="1342052" y="0"/>
                </a:lnTo>
                <a:lnTo>
                  <a:pt x="1342052" y="1341542"/>
                </a:lnTo>
                <a:lnTo>
                  <a:pt x="0" y="1341542"/>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sp>
        <p:nvSpPr>
          <p:cNvPr id="2" name="TextBox 2"/>
          <p:cNvSpPr txBox="1"/>
          <p:nvPr/>
        </p:nvSpPr>
        <p:spPr>
          <a:xfrm>
            <a:off x="4835054" y="723158"/>
            <a:ext cx="8017817" cy="4152900"/>
          </a:xfrm>
          <a:prstGeom prst="rect">
            <a:avLst/>
          </a:prstGeom>
        </p:spPr>
        <p:txBody>
          <a:bodyPr lIns="0" tIns="0" rIns="0" bIns="0" rtlCol="0" anchor="t">
            <a:spAutoFit/>
          </a:bodyPr>
          <a:lstStyle/>
          <a:p>
            <a:pPr algn="ctr">
              <a:lnSpc>
                <a:spcPts val="6599"/>
              </a:lnSpc>
            </a:pPr>
            <a:r>
              <a:rPr lang="en-US" sz="5999">
                <a:solidFill>
                  <a:srgbClr val="FFFFFF"/>
                </a:solidFill>
                <a:latin typeface="Hammersmith One"/>
                <a:ea typeface="Hammersmith One"/>
                <a:cs typeface="Hammersmith One"/>
                <a:sym typeface="Hammersmith One"/>
              </a:rPr>
              <a:t>Електронне регулювання та платформа CGPN</a:t>
            </a:r>
          </a:p>
          <a:p>
            <a:pPr algn="ctr">
              <a:lnSpc>
                <a:spcPts val="6599"/>
              </a:lnSpc>
            </a:pPr>
            <a:endParaRPr lang="en-US" sz="5999">
              <a:solidFill>
                <a:srgbClr val="FFFFFF"/>
              </a:solidFill>
              <a:latin typeface="Hammersmith One"/>
              <a:ea typeface="Hammersmith One"/>
              <a:cs typeface="Hammersmith One"/>
              <a:sym typeface="Hammersmith One"/>
            </a:endParaRPr>
          </a:p>
          <a:p>
            <a:pPr algn="ctr">
              <a:lnSpc>
                <a:spcPts val="6599"/>
              </a:lnSpc>
            </a:pPr>
            <a:endParaRPr lang="en-US" sz="5999">
              <a:solidFill>
                <a:srgbClr val="FFFFFF"/>
              </a:solidFill>
              <a:latin typeface="Hammersmith One"/>
              <a:ea typeface="Hammersmith One"/>
              <a:cs typeface="Hammersmith One"/>
              <a:sym typeface="Hammersmith One"/>
            </a:endParaRPr>
          </a:p>
        </p:txBody>
      </p:sp>
      <p:grpSp>
        <p:nvGrpSpPr>
          <p:cNvPr id="3" name="Group 3"/>
          <p:cNvGrpSpPr/>
          <p:nvPr/>
        </p:nvGrpSpPr>
        <p:grpSpPr>
          <a:xfrm>
            <a:off x="1201176" y="4311894"/>
            <a:ext cx="384135" cy="471310"/>
            <a:chOff x="0" y="0"/>
            <a:chExt cx="662462" cy="812800"/>
          </a:xfrm>
        </p:grpSpPr>
        <p:sp>
          <p:nvSpPr>
            <p:cNvPr id="4" name="Freeform 4"/>
            <p:cNvSpPr/>
            <p:nvPr/>
          </p:nvSpPr>
          <p:spPr>
            <a:xfrm>
              <a:off x="0" y="0"/>
              <a:ext cx="662462" cy="812800"/>
            </a:xfrm>
            <a:custGeom>
              <a:avLst/>
              <a:gdLst/>
              <a:ahLst/>
              <a:cxnLst/>
              <a:rect l="l" t="t" r="r" b="b"/>
              <a:pathLst>
                <a:path w="662462" h="812800">
                  <a:moveTo>
                    <a:pt x="331231" y="0"/>
                  </a:moveTo>
                  <a:lnTo>
                    <a:pt x="662462" y="406400"/>
                  </a:lnTo>
                  <a:lnTo>
                    <a:pt x="331231" y="812800"/>
                  </a:lnTo>
                  <a:lnTo>
                    <a:pt x="0" y="406400"/>
                  </a:lnTo>
                  <a:lnTo>
                    <a:pt x="331231" y="0"/>
                  </a:lnTo>
                  <a:close/>
                </a:path>
              </a:pathLst>
            </a:custGeom>
            <a:solidFill>
              <a:srgbClr val="FC744E"/>
            </a:solidFill>
          </p:spPr>
        </p:sp>
        <p:sp>
          <p:nvSpPr>
            <p:cNvPr id="5" name="TextBox 5"/>
            <p:cNvSpPr txBox="1"/>
            <p:nvPr/>
          </p:nvSpPr>
          <p:spPr>
            <a:xfrm>
              <a:off x="113861" y="101600"/>
              <a:ext cx="434740" cy="5715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029161" y="4203301"/>
            <a:ext cx="13807512" cy="2150140"/>
          </a:xfrm>
          <a:prstGeom prst="rect">
            <a:avLst/>
          </a:prstGeom>
        </p:spPr>
        <p:txBody>
          <a:bodyPr lIns="0" tIns="0" rIns="0" bIns="0" rtlCol="0" anchor="t">
            <a:spAutoFit/>
          </a:bodyPr>
          <a:lstStyle/>
          <a:p>
            <a:pPr algn="just">
              <a:lnSpc>
                <a:spcPts val="2899"/>
              </a:lnSpc>
            </a:pPr>
            <a:r>
              <a:rPr lang="en-US" sz="2416">
                <a:solidFill>
                  <a:srgbClr val="FFFFFF"/>
                </a:solidFill>
                <a:latin typeface="Rosario"/>
                <a:ea typeface="Rosario"/>
                <a:cs typeface="Rosario"/>
                <a:sym typeface="Rosario"/>
              </a:rPr>
              <a:t>Електронізація процесів закупівель стала важливим кроком у підвищенні ефективності системи. Платформа China Government Procurement Network (CGPN) дозволяє оприлюднювати оголошення про закупівлі, отримувати пропозиції учасників і укладати контракти в електронному форматі. Ця система забезпечує централізоване зберігання даних, захист інформації та прозорість процедур.</a:t>
            </a:r>
          </a:p>
          <a:p>
            <a:pPr algn="just">
              <a:lnSpc>
                <a:spcPts val="2899"/>
              </a:lnSpc>
            </a:pPr>
            <a:endParaRPr lang="en-US" sz="2416">
              <a:solidFill>
                <a:srgbClr val="FFFFFF"/>
              </a:solidFill>
              <a:latin typeface="Rosario"/>
              <a:ea typeface="Rosario"/>
              <a:cs typeface="Rosario"/>
              <a:sym typeface="Rosario"/>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3131920" y="1481137"/>
            <a:ext cx="351211" cy="35121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204794" y="1481137"/>
            <a:ext cx="351211" cy="35121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5" name="TextBox 15"/>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10800000">
            <a:off x="-177863" y="810367"/>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sp>
        <p:nvSpPr>
          <p:cNvPr id="17" name="Freeform 17"/>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8" name="Group 18"/>
          <p:cNvGrpSpPr/>
          <p:nvPr/>
        </p:nvGrpSpPr>
        <p:grpSpPr>
          <a:xfrm>
            <a:off x="1201176" y="7102728"/>
            <a:ext cx="384135" cy="471310"/>
            <a:chOff x="0" y="0"/>
            <a:chExt cx="662462" cy="812800"/>
          </a:xfrm>
        </p:grpSpPr>
        <p:sp>
          <p:nvSpPr>
            <p:cNvPr id="19" name="Freeform 19"/>
            <p:cNvSpPr/>
            <p:nvPr/>
          </p:nvSpPr>
          <p:spPr>
            <a:xfrm>
              <a:off x="0" y="0"/>
              <a:ext cx="662462" cy="812800"/>
            </a:xfrm>
            <a:custGeom>
              <a:avLst/>
              <a:gdLst/>
              <a:ahLst/>
              <a:cxnLst/>
              <a:rect l="l" t="t" r="r" b="b"/>
              <a:pathLst>
                <a:path w="662462" h="812800">
                  <a:moveTo>
                    <a:pt x="331231" y="0"/>
                  </a:moveTo>
                  <a:lnTo>
                    <a:pt x="662462" y="406400"/>
                  </a:lnTo>
                  <a:lnTo>
                    <a:pt x="331231" y="812800"/>
                  </a:lnTo>
                  <a:lnTo>
                    <a:pt x="0" y="406400"/>
                  </a:lnTo>
                  <a:lnTo>
                    <a:pt x="331231" y="0"/>
                  </a:lnTo>
                  <a:close/>
                </a:path>
              </a:pathLst>
            </a:custGeom>
            <a:solidFill>
              <a:srgbClr val="41B8D5"/>
            </a:solidFill>
          </p:spPr>
        </p:sp>
        <p:sp>
          <p:nvSpPr>
            <p:cNvPr id="20" name="TextBox 20"/>
            <p:cNvSpPr txBox="1"/>
            <p:nvPr/>
          </p:nvSpPr>
          <p:spPr>
            <a:xfrm>
              <a:off x="113861" y="101600"/>
              <a:ext cx="434740" cy="571500"/>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2029161" y="7048432"/>
            <a:ext cx="14431036" cy="2150140"/>
          </a:xfrm>
          <a:prstGeom prst="rect">
            <a:avLst/>
          </a:prstGeom>
        </p:spPr>
        <p:txBody>
          <a:bodyPr lIns="0" tIns="0" rIns="0" bIns="0" rtlCol="0" anchor="t">
            <a:spAutoFit/>
          </a:bodyPr>
          <a:lstStyle/>
          <a:p>
            <a:pPr algn="just">
              <a:lnSpc>
                <a:spcPts val="2899"/>
              </a:lnSpc>
            </a:pPr>
            <a:r>
              <a:rPr lang="en-US" sz="2416">
                <a:solidFill>
                  <a:srgbClr val="FFFFFF"/>
                </a:solidFill>
                <a:latin typeface="Rosario"/>
                <a:ea typeface="Rosario"/>
                <a:cs typeface="Rosario"/>
                <a:sym typeface="Rosario"/>
              </a:rPr>
              <a:t>Окрім зазначених законів, у Китаї діють спеціальні регуляторні акти для окремих секторів економіки, таких як оборона, національна безпека та екологія, що регулюють закупівлі в цих галузях.</a:t>
            </a:r>
          </a:p>
          <a:p>
            <a:pPr algn="just">
              <a:lnSpc>
                <a:spcPts val="2899"/>
              </a:lnSpc>
            </a:pPr>
            <a:endParaRPr lang="en-US" sz="2416">
              <a:solidFill>
                <a:srgbClr val="FFFFFF"/>
              </a:solidFill>
              <a:latin typeface="Rosario"/>
              <a:ea typeface="Rosario"/>
              <a:cs typeface="Rosario"/>
              <a:sym typeface="Rosario"/>
            </a:endParaRPr>
          </a:p>
          <a:p>
            <a:pPr algn="just">
              <a:lnSpc>
                <a:spcPts val="2899"/>
              </a:lnSpc>
            </a:pPr>
            <a:endParaRPr lang="en-US" sz="2416">
              <a:solidFill>
                <a:srgbClr val="FFFFFF"/>
              </a:solidFill>
              <a:latin typeface="Rosario"/>
              <a:ea typeface="Rosario"/>
              <a:cs typeface="Rosario"/>
              <a:sym typeface="Rosario"/>
            </a:endParaRPr>
          </a:p>
          <a:p>
            <a:pPr algn="just">
              <a:lnSpc>
                <a:spcPts val="2899"/>
              </a:lnSpc>
            </a:pPr>
            <a:endParaRPr lang="en-US" sz="2416">
              <a:solidFill>
                <a:srgbClr val="FFFFFF"/>
              </a:solidFill>
              <a:latin typeface="Rosario"/>
              <a:ea typeface="Rosario"/>
              <a:cs typeface="Rosario"/>
              <a:sym typeface="Rosari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357674" y="1633342"/>
            <a:ext cx="351211" cy="35121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4" name="TextBox 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32682" y="1633342"/>
            <a:ext cx="351211" cy="35121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306918" y="1633342"/>
            <a:ext cx="351211" cy="35121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10800000">
            <a:off x="-313352" y="5212354"/>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12" name="Group 12"/>
          <p:cNvGrpSpPr/>
          <p:nvPr/>
        </p:nvGrpSpPr>
        <p:grpSpPr>
          <a:xfrm>
            <a:off x="0" y="2126254"/>
            <a:ext cx="9159081" cy="4198764"/>
            <a:chOff x="0" y="0"/>
            <a:chExt cx="2412268" cy="1105847"/>
          </a:xfrm>
        </p:grpSpPr>
        <p:sp>
          <p:nvSpPr>
            <p:cNvPr id="13" name="Freeform 13"/>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64CCEF"/>
            </a:solidFill>
          </p:spPr>
        </p:sp>
        <p:sp>
          <p:nvSpPr>
            <p:cNvPr id="14" name="TextBox 14"/>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0" y="6325018"/>
            <a:ext cx="9159081" cy="4198764"/>
            <a:chOff x="0" y="0"/>
            <a:chExt cx="2412268" cy="1105847"/>
          </a:xfrm>
        </p:grpSpPr>
        <p:sp>
          <p:nvSpPr>
            <p:cNvPr id="16" name="Freeform 16"/>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F06C25"/>
            </a:solidFill>
          </p:spPr>
        </p:sp>
        <p:sp>
          <p:nvSpPr>
            <p:cNvPr id="17" name="TextBox 17"/>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9159081" y="6325018"/>
            <a:ext cx="9159081" cy="4198764"/>
            <a:chOff x="0" y="0"/>
            <a:chExt cx="2412268" cy="1105847"/>
          </a:xfrm>
        </p:grpSpPr>
        <p:sp>
          <p:nvSpPr>
            <p:cNvPr id="19" name="Freeform 19"/>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64CCEF"/>
            </a:solidFill>
          </p:spPr>
        </p:sp>
        <p:sp>
          <p:nvSpPr>
            <p:cNvPr id="20" name="TextBox 20"/>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9159081" y="2126254"/>
            <a:ext cx="9159081" cy="4198764"/>
            <a:chOff x="0" y="0"/>
            <a:chExt cx="2412268" cy="1105847"/>
          </a:xfrm>
        </p:grpSpPr>
        <p:sp>
          <p:nvSpPr>
            <p:cNvPr id="22" name="Freeform 22"/>
            <p:cNvSpPr/>
            <p:nvPr/>
          </p:nvSpPr>
          <p:spPr>
            <a:xfrm>
              <a:off x="0" y="0"/>
              <a:ext cx="2412268" cy="1105847"/>
            </a:xfrm>
            <a:custGeom>
              <a:avLst/>
              <a:gdLst/>
              <a:ahLst/>
              <a:cxnLst/>
              <a:rect l="l" t="t" r="r" b="b"/>
              <a:pathLst>
                <a:path w="2412268" h="1105847">
                  <a:moveTo>
                    <a:pt x="0" y="0"/>
                  </a:moveTo>
                  <a:lnTo>
                    <a:pt x="2412268" y="0"/>
                  </a:lnTo>
                  <a:lnTo>
                    <a:pt x="2412268" y="1105847"/>
                  </a:lnTo>
                  <a:lnTo>
                    <a:pt x="0" y="1105847"/>
                  </a:lnTo>
                  <a:close/>
                </a:path>
              </a:pathLst>
            </a:custGeom>
            <a:solidFill>
              <a:srgbClr val="F06C25"/>
            </a:solidFill>
          </p:spPr>
        </p:sp>
        <p:sp>
          <p:nvSpPr>
            <p:cNvPr id="23" name="TextBox 23"/>
            <p:cNvSpPr txBox="1"/>
            <p:nvPr/>
          </p:nvSpPr>
          <p:spPr>
            <a:xfrm>
              <a:off x="0" y="-38100"/>
              <a:ext cx="2412268" cy="1143947"/>
            </a:xfrm>
            <a:prstGeom prst="rect">
              <a:avLst/>
            </a:prstGeom>
          </p:spPr>
          <p:txBody>
            <a:bodyPr lIns="50800" tIns="50800" rIns="50800" bIns="50800" rtlCol="0" anchor="ctr"/>
            <a:lstStyle/>
            <a:p>
              <a:pPr algn="ctr">
                <a:lnSpc>
                  <a:spcPts val="2659"/>
                </a:lnSpc>
              </a:pPr>
              <a:endParaRPr/>
            </a:p>
          </p:txBody>
        </p:sp>
      </p:grpSp>
      <p:sp>
        <p:nvSpPr>
          <p:cNvPr id="24" name="Freeform 24"/>
          <p:cNvSpPr/>
          <p:nvPr/>
        </p:nvSpPr>
        <p:spPr>
          <a:xfrm>
            <a:off x="533279" y="2981896"/>
            <a:ext cx="2489868" cy="2489868"/>
          </a:xfrm>
          <a:custGeom>
            <a:avLst/>
            <a:gdLst/>
            <a:ahLst/>
            <a:cxnLst/>
            <a:rect l="l" t="t" r="r" b="b"/>
            <a:pathLst>
              <a:path w="2489868" h="2489868">
                <a:moveTo>
                  <a:pt x="0" y="0"/>
                </a:moveTo>
                <a:lnTo>
                  <a:pt x="2489868" y="0"/>
                </a:lnTo>
                <a:lnTo>
                  <a:pt x="2489868" y="2489868"/>
                </a:lnTo>
                <a:lnTo>
                  <a:pt x="0" y="2489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5" name="Freeform 25"/>
          <p:cNvSpPr/>
          <p:nvPr/>
        </p:nvSpPr>
        <p:spPr>
          <a:xfrm>
            <a:off x="9767788" y="2981896"/>
            <a:ext cx="2489868" cy="2489868"/>
          </a:xfrm>
          <a:custGeom>
            <a:avLst/>
            <a:gdLst/>
            <a:ahLst/>
            <a:cxnLst/>
            <a:rect l="l" t="t" r="r" b="b"/>
            <a:pathLst>
              <a:path w="2489868" h="2489868">
                <a:moveTo>
                  <a:pt x="0" y="0"/>
                </a:moveTo>
                <a:lnTo>
                  <a:pt x="2489868" y="0"/>
                </a:lnTo>
                <a:lnTo>
                  <a:pt x="2489868" y="2489868"/>
                </a:lnTo>
                <a:lnTo>
                  <a:pt x="0" y="24898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26"/>
          <p:cNvSpPr/>
          <p:nvPr/>
        </p:nvSpPr>
        <p:spPr>
          <a:xfrm>
            <a:off x="728813" y="7032075"/>
            <a:ext cx="2527784" cy="2489868"/>
          </a:xfrm>
          <a:custGeom>
            <a:avLst/>
            <a:gdLst/>
            <a:ahLst/>
            <a:cxnLst/>
            <a:rect l="l" t="t" r="r" b="b"/>
            <a:pathLst>
              <a:path w="2527784" h="2489868">
                <a:moveTo>
                  <a:pt x="0" y="0"/>
                </a:moveTo>
                <a:lnTo>
                  <a:pt x="2527784" y="0"/>
                </a:lnTo>
                <a:lnTo>
                  <a:pt x="2527784" y="2489867"/>
                </a:lnTo>
                <a:lnTo>
                  <a:pt x="0" y="24898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7" name="Freeform 27"/>
          <p:cNvSpPr/>
          <p:nvPr/>
        </p:nvSpPr>
        <p:spPr>
          <a:xfrm>
            <a:off x="9767788" y="7163218"/>
            <a:ext cx="2715078" cy="2358724"/>
          </a:xfrm>
          <a:custGeom>
            <a:avLst/>
            <a:gdLst/>
            <a:ahLst/>
            <a:cxnLst/>
            <a:rect l="l" t="t" r="r" b="b"/>
            <a:pathLst>
              <a:path w="2715078" h="2358724">
                <a:moveTo>
                  <a:pt x="0" y="0"/>
                </a:moveTo>
                <a:lnTo>
                  <a:pt x="2715078" y="0"/>
                </a:lnTo>
                <a:lnTo>
                  <a:pt x="2715078" y="2358724"/>
                </a:lnTo>
                <a:lnTo>
                  <a:pt x="0" y="23587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TextBox 28"/>
          <p:cNvSpPr txBox="1"/>
          <p:nvPr/>
        </p:nvSpPr>
        <p:spPr>
          <a:xfrm>
            <a:off x="357674" y="661157"/>
            <a:ext cx="17602814" cy="753110"/>
          </a:xfrm>
          <a:prstGeom prst="rect">
            <a:avLst/>
          </a:prstGeom>
        </p:spPr>
        <p:txBody>
          <a:bodyPr lIns="0" tIns="0" rIns="0" bIns="0" rtlCol="0" anchor="t">
            <a:spAutoFit/>
          </a:bodyPr>
          <a:lstStyle/>
          <a:p>
            <a:pPr algn="r">
              <a:lnSpc>
                <a:spcPts val="5829"/>
              </a:lnSpc>
            </a:pPr>
            <a:r>
              <a:rPr lang="en-US" sz="5299">
                <a:solidFill>
                  <a:srgbClr val="FFFFFF"/>
                </a:solidFill>
                <a:latin typeface="Hammersmith One"/>
                <a:ea typeface="Hammersmith One"/>
                <a:cs typeface="Hammersmith One"/>
                <a:sym typeface="Hammersmith One"/>
              </a:rPr>
              <a:t>Учасники здійснення процесу публічних закупівель</a:t>
            </a:r>
          </a:p>
        </p:txBody>
      </p:sp>
      <p:sp>
        <p:nvSpPr>
          <p:cNvPr id="29" name="TextBox 29"/>
          <p:cNvSpPr txBox="1"/>
          <p:nvPr/>
        </p:nvSpPr>
        <p:spPr>
          <a:xfrm>
            <a:off x="3220798" y="2651078"/>
            <a:ext cx="5740631" cy="2389505"/>
          </a:xfrm>
          <a:prstGeom prst="rect">
            <a:avLst/>
          </a:prstGeom>
        </p:spPr>
        <p:txBody>
          <a:bodyPr lIns="0" tIns="0" rIns="0" bIns="0" rtlCol="0" anchor="t">
            <a:spAutoFit/>
          </a:bodyPr>
          <a:lstStyle/>
          <a:p>
            <a:pPr algn="l">
              <a:lnSpc>
                <a:spcPts val="3219"/>
              </a:lnSpc>
              <a:spcBef>
                <a:spcPct val="0"/>
              </a:spcBef>
            </a:pPr>
            <a:r>
              <a:rPr lang="en-US" sz="2299">
                <a:solidFill>
                  <a:srgbClr val="1C4587"/>
                </a:solidFill>
                <a:latin typeface="Rosario"/>
                <a:ea typeface="Rosario"/>
                <a:cs typeface="Rosario"/>
                <a:sym typeface="Rosario"/>
              </a:rPr>
              <a:t>Постачальники:</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Малі та середні підприємства </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Великі корпорації</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Кооперативи та асоціації</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Іноземні компанії</a:t>
            </a:r>
          </a:p>
          <a:p>
            <a:pPr algn="l">
              <a:lnSpc>
                <a:spcPts val="3219"/>
              </a:lnSpc>
            </a:pPr>
            <a:endParaRPr lang="en-US" sz="2299">
              <a:solidFill>
                <a:srgbClr val="1C4587"/>
              </a:solidFill>
              <a:latin typeface="Rosario"/>
              <a:ea typeface="Rosario"/>
              <a:cs typeface="Rosario"/>
              <a:sym typeface="Rosario"/>
            </a:endParaRPr>
          </a:p>
        </p:txBody>
      </p:sp>
      <p:sp>
        <p:nvSpPr>
          <p:cNvPr id="30" name="TextBox 30"/>
          <p:cNvSpPr txBox="1"/>
          <p:nvPr/>
        </p:nvSpPr>
        <p:spPr>
          <a:xfrm>
            <a:off x="3256597" y="6858418"/>
            <a:ext cx="5733446" cy="2789555"/>
          </a:xfrm>
          <a:prstGeom prst="rect">
            <a:avLst/>
          </a:prstGeom>
        </p:spPr>
        <p:txBody>
          <a:bodyPr lIns="0" tIns="0" rIns="0" bIns="0" rtlCol="0" anchor="t">
            <a:spAutoFit/>
          </a:bodyPr>
          <a:lstStyle/>
          <a:p>
            <a:pPr algn="l">
              <a:lnSpc>
                <a:spcPts val="3219"/>
              </a:lnSpc>
              <a:spcBef>
                <a:spcPct val="0"/>
              </a:spcBef>
            </a:pPr>
            <a:r>
              <a:rPr lang="en-US" sz="2299">
                <a:solidFill>
                  <a:srgbClr val="1C4587"/>
                </a:solidFill>
                <a:latin typeface="Rosario"/>
                <a:ea typeface="Rosario"/>
                <a:cs typeface="Rosario"/>
                <a:sym typeface="Rosario"/>
              </a:rPr>
              <a:t>Регуляторні органи:</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Міністерство фінансів КНР</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Національна комісія з реформ та розвитку (NDRC)</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Комісія з антикорупційного нагляду</a:t>
            </a:r>
          </a:p>
          <a:p>
            <a:pPr marL="496567" lvl="1" indent="-248284" algn="l">
              <a:lnSpc>
                <a:spcPts val="3219"/>
              </a:lnSpc>
              <a:spcBef>
                <a:spcPct val="0"/>
              </a:spcBef>
              <a:buFont typeface="Arial"/>
              <a:buChar char="•"/>
            </a:pPr>
            <a:r>
              <a:rPr lang="en-US" sz="2299">
                <a:solidFill>
                  <a:srgbClr val="1C4587"/>
                </a:solidFill>
                <a:latin typeface="Rosario"/>
                <a:ea typeface="Rosario"/>
                <a:cs typeface="Rosario"/>
                <a:sym typeface="Rosario"/>
              </a:rPr>
              <a:t>Оператори електронних платформ</a:t>
            </a:r>
          </a:p>
          <a:p>
            <a:pPr algn="l">
              <a:lnSpc>
                <a:spcPts val="3219"/>
              </a:lnSpc>
            </a:pPr>
            <a:endParaRPr lang="en-US" sz="2299">
              <a:solidFill>
                <a:srgbClr val="1C4587"/>
              </a:solidFill>
              <a:latin typeface="Rosario"/>
              <a:ea typeface="Rosario"/>
              <a:cs typeface="Rosario"/>
              <a:sym typeface="Rosario"/>
            </a:endParaRPr>
          </a:p>
        </p:txBody>
      </p:sp>
      <p:sp>
        <p:nvSpPr>
          <p:cNvPr id="31" name="TextBox 31"/>
          <p:cNvSpPr txBox="1"/>
          <p:nvPr/>
        </p:nvSpPr>
        <p:spPr>
          <a:xfrm>
            <a:off x="12609605" y="2651078"/>
            <a:ext cx="5519563" cy="2389505"/>
          </a:xfrm>
          <a:prstGeom prst="rect">
            <a:avLst/>
          </a:prstGeom>
        </p:spPr>
        <p:txBody>
          <a:bodyPr lIns="0" tIns="0" rIns="0" bIns="0" rtlCol="0" anchor="t">
            <a:spAutoFit/>
          </a:bodyPr>
          <a:lstStyle/>
          <a:p>
            <a:pPr algn="l">
              <a:lnSpc>
                <a:spcPts val="3219"/>
              </a:lnSpc>
            </a:pPr>
            <a:r>
              <a:rPr lang="en-US" sz="2299">
                <a:solidFill>
                  <a:srgbClr val="1C4587"/>
                </a:solidFill>
                <a:latin typeface="Rosario"/>
                <a:ea typeface="Rosario"/>
                <a:cs typeface="Rosario"/>
                <a:sym typeface="Rosario"/>
              </a:rPr>
              <a:t>Громадські спостерігачі:</a:t>
            </a:r>
          </a:p>
          <a:p>
            <a:pPr marL="496567" lvl="1" indent="-248284" algn="l">
              <a:lnSpc>
                <a:spcPts val="3219"/>
              </a:lnSpc>
              <a:buFont typeface="Arial"/>
              <a:buChar char="•"/>
            </a:pPr>
            <a:r>
              <a:rPr lang="en-US" sz="2299">
                <a:solidFill>
                  <a:srgbClr val="1C4587"/>
                </a:solidFill>
                <a:latin typeface="Rosario"/>
                <a:ea typeface="Rosario"/>
                <a:cs typeface="Rosario"/>
                <a:sym typeface="Rosario"/>
              </a:rPr>
              <a:t>Залучають незалежних експертів</a:t>
            </a:r>
          </a:p>
          <a:p>
            <a:pPr marL="496567" lvl="1" indent="-248284" algn="l">
              <a:lnSpc>
                <a:spcPts val="3219"/>
              </a:lnSpc>
              <a:buFont typeface="Arial"/>
              <a:buChar char="•"/>
            </a:pPr>
            <a:r>
              <a:rPr lang="en-US" sz="2299">
                <a:solidFill>
                  <a:srgbClr val="1C4587"/>
                </a:solidFill>
                <a:latin typeface="Rosario"/>
                <a:ea typeface="Rosario"/>
                <a:cs typeface="Rosario"/>
                <a:sym typeface="Rosario"/>
              </a:rPr>
              <a:t>Викривають порушення</a:t>
            </a:r>
          </a:p>
          <a:p>
            <a:pPr marL="496567" lvl="1" indent="-248284" algn="l">
              <a:lnSpc>
                <a:spcPts val="3219"/>
              </a:lnSpc>
              <a:buFont typeface="Arial"/>
              <a:buChar char="•"/>
            </a:pPr>
            <a:r>
              <a:rPr lang="en-US" sz="2299">
                <a:solidFill>
                  <a:srgbClr val="1C4587"/>
                </a:solidFill>
                <a:latin typeface="Rosario"/>
                <a:ea typeface="Rosario"/>
                <a:cs typeface="Rosario"/>
                <a:sym typeface="Rosario"/>
              </a:rPr>
              <a:t>Надають пропозиції: </a:t>
            </a:r>
          </a:p>
          <a:p>
            <a:pPr algn="l">
              <a:lnSpc>
                <a:spcPts val="3219"/>
              </a:lnSpc>
            </a:pPr>
            <a:endParaRPr lang="en-US" sz="2299">
              <a:solidFill>
                <a:srgbClr val="1C4587"/>
              </a:solidFill>
              <a:latin typeface="Rosario"/>
              <a:ea typeface="Rosario"/>
              <a:cs typeface="Rosario"/>
              <a:sym typeface="Rosario"/>
            </a:endParaRPr>
          </a:p>
          <a:p>
            <a:pPr algn="l">
              <a:lnSpc>
                <a:spcPts val="3219"/>
              </a:lnSpc>
            </a:pPr>
            <a:endParaRPr lang="en-US" sz="2299">
              <a:solidFill>
                <a:srgbClr val="1C4587"/>
              </a:solidFill>
              <a:latin typeface="Rosario"/>
              <a:ea typeface="Rosario"/>
              <a:cs typeface="Rosario"/>
              <a:sym typeface="Rosario"/>
            </a:endParaRPr>
          </a:p>
        </p:txBody>
      </p:sp>
      <p:sp>
        <p:nvSpPr>
          <p:cNvPr id="32" name="TextBox 32"/>
          <p:cNvSpPr txBox="1"/>
          <p:nvPr/>
        </p:nvSpPr>
        <p:spPr>
          <a:xfrm>
            <a:off x="12957885" y="6881350"/>
            <a:ext cx="4823004" cy="2400300"/>
          </a:xfrm>
          <a:prstGeom prst="rect">
            <a:avLst/>
          </a:prstGeom>
        </p:spPr>
        <p:txBody>
          <a:bodyPr lIns="0" tIns="0" rIns="0" bIns="0" rtlCol="0" anchor="t">
            <a:spAutoFit/>
          </a:bodyPr>
          <a:lstStyle/>
          <a:p>
            <a:pPr algn="just">
              <a:lnSpc>
                <a:spcPts val="2760"/>
              </a:lnSpc>
            </a:pPr>
            <a:r>
              <a:rPr lang="en-US" sz="2300">
                <a:solidFill>
                  <a:srgbClr val="1C4587"/>
                </a:solidFill>
                <a:latin typeface="Rosario"/>
                <a:ea typeface="Rosario"/>
                <a:cs typeface="Rosario"/>
                <a:sym typeface="Rosario"/>
              </a:rPr>
              <a:t>Замовники:</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Центральні органи влади</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Місцеві органи влади</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Державні підприємства</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Освітні та медичні установи</a:t>
            </a:r>
          </a:p>
          <a:p>
            <a:pPr marL="496585" lvl="1" indent="-248293" algn="just">
              <a:lnSpc>
                <a:spcPts val="2760"/>
              </a:lnSpc>
              <a:buFont typeface="Arial"/>
              <a:buChar char="•"/>
            </a:pPr>
            <a:r>
              <a:rPr lang="en-US" sz="2300">
                <a:solidFill>
                  <a:srgbClr val="1C4587"/>
                </a:solidFill>
                <a:latin typeface="Rosario"/>
                <a:ea typeface="Rosario"/>
                <a:cs typeface="Rosario"/>
                <a:sym typeface="Rosario"/>
              </a:rPr>
              <a:t>Інші державні установи</a:t>
            </a:r>
          </a:p>
          <a:p>
            <a:pPr algn="just">
              <a:lnSpc>
                <a:spcPts val="2760"/>
              </a:lnSpc>
            </a:pPr>
            <a:endParaRPr lang="en-US" sz="2300">
              <a:solidFill>
                <a:srgbClr val="1C4587"/>
              </a:solidFill>
              <a:latin typeface="Rosario"/>
              <a:ea typeface="Rosario"/>
              <a:cs typeface="Rosario"/>
              <a:sym typeface="Rosari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441584"/>
            <a:chOff x="0" y="0"/>
            <a:chExt cx="5131485" cy="643051"/>
          </a:xfrm>
        </p:grpSpPr>
        <p:sp>
          <p:nvSpPr>
            <p:cNvPr id="3" name="Freeform 3"/>
            <p:cNvSpPr/>
            <p:nvPr/>
          </p:nvSpPr>
          <p:spPr>
            <a:xfrm>
              <a:off x="0" y="0"/>
              <a:ext cx="5131485" cy="643051"/>
            </a:xfrm>
            <a:custGeom>
              <a:avLst/>
              <a:gdLst/>
              <a:ahLst/>
              <a:cxnLst/>
              <a:rect l="l" t="t" r="r" b="b"/>
              <a:pathLst>
                <a:path w="5131485" h="643051">
                  <a:moveTo>
                    <a:pt x="0" y="0"/>
                  </a:moveTo>
                  <a:lnTo>
                    <a:pt x="5131485" y="0"/>
                  </a:lnTo>
                  <a:lnTo>
                    <a:pt x="5131485" y="643051"/>
                  </a:lnTo>
                  <a:lnTo>
                    <a:pt x="0" y="643051"/>
                  </a:lnTo>
                  <a:close/>
                </a:path>
              </a:pathLst>
            </a:custGeom>
            <a:solidFill>
              <a:srgbClr val="FC744E"/>
            </a:solidFill>
          </p:spPr>
        </p:sp>
        <p:sp>
          <p:nvSpPr>
            <p:cNvPr id="4" name="TextBox 4"/>
            <p:cNvSpPr txBox="1"/>
            <p:nvPr/>
          </p:nvSpPr>
          <p:spPr>
            <a:xfrm>
              <a:off x="0" y="-38100"/>
              <a:ext cx="5131485" cy="68115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455770" y="2481069"/>
            <a:ext cx="7169857" cy="841442"/>
            <a:chOff x="0" y="0"/>
            <a:chExt cx="2207875" cy="259113"/>
          </a:xfrm>
        </p:grpSpPr>
        <p:sp>
          <p:nvSpPr>
            <p:cNvPr id="12" name="Freeform 12"/>
            <p:cNvSpPr/>
            <p:nvPr/>
          </p:nvSpPr>
          <p:spPr>
            <a:xfrm>
              <a:off x="0" y="0"/>
              <a:ext cx="2207875" cy="259113"/>
            </a:xfrm>
            <a:custGeom>
              <a:avLst/>
              <a:gdLst/>
              <a:ahLst/>
              <a:cxnLst/>
              <a:rect l="l" t="t" r="r" b="b"/>
              <a:pathLst>
                <a:path w="2207875" h="259113">
                  <a:moveTo>
                    <a:pt x="0" y="0"/>
                  </a:moveTo>
                  <a:lnTo>
                    <a:pt x="2207875" y="0"/>
                  </a:lnTo>
                  <a:lnTo>
                    <a:pt x="2207875" y="259113"/>
                  </a:lnTo>
                  <a:lnTo>
                    <a:pt x="0" y="259113"/>
                  </a:lnTo>
                  <a:close/>
                </a:path>
              </a:pathLst>
            </a:custGeom>
            <a:solidFill>
              <a:srgbClr val="64CCEF"/>
            </a:solidFill>
          </p:spPr>
        </p:sp>
        <p:sp>
          <p:nvSpPr>
            <p:cNvPr id="13" name="TextBox 13"/>
            <p:cNvSpPr txBox="1"/>
            <p:nvPr/>
          </p:nvSpPr>
          <p:spPr>
            <a:xfrm>
              <a:off x="0" y="-38100"/>
              <a:ext cx="2207875" cy="297213"/>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55068" y="235584"/>
            <a:ext cx="18288000" cy="1500507"/>
          </a:xfrm>
          <a:prstGeom prst="rect">
            <a:avLst/>
          </a:prstGeom>
        </p:spPr>
        <p:txBody>
          <a:bodyPr lIns="0" tIns="0" rIns="0" bIns="0" rtlCol="0" anchor="t">
            <a:spAutoFit/>
          </a:bodyPr>
          <a:lstStyle/>
          <a:p>
            <a:pPr algn="ctr">
              <a:lnSpc>
                <a:spcPts val="6019"/>
              </a:lnSpc>
              <a:spcBef>
                <a:spcPct val="0"/>
              </a:spcBef>
            </a:pPr>
            <a:r>
              <a:rPr lang="en-US" sz="4299">
                <a:solidFill>
                  <a:srgbClr val="FFFFFF"/>
                </a:solidFill>
                <a:latin typeface="Hammersmith One"/>
                <a:ea typeface="Hammersmith One"/>
                <a:cs typeface="Hammersmith One"/>
                <a:sym typeface="Hammersmith One"/>
              </a:rPr>
              <a:t>Державні органи, які здіснюють нагляд та контроль за публічними закупівлями.</a:t>
            </a:r>
          </a:p>
        </p:txBody>
      </p:sp>
      <p:sp>
        <p:nvSpPr>
          <p:cNvPr id="15" name="TextBox 15"/>
          <p:cNvSpPr txBox="1"/>
          <p:nvPr/>
        </p:nvSpPr>
        <p:spPr>
          <a:xfrm>
            <a:off x="1735364" y="2584782"/>
            <a:ext cx="6615787" cy="887730"/>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Міністерство фінансів КНР</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16" name="Group 16"/>
          <p:cNvGrpSpPr/>
          <p:nvPr/>
        </p:nvGrpSpPr>
        <p:grpSpPr>
          <a:xfrm>
            <a:off x="9869355" y="2481069"/>
            <a:ext cx="7030039" cy="1119389"/>
            <a:chOff x="0" y="0"/>
            <a:chExt cx="2091749" cy="333068"/>
          </a:xfrm>
        </p:grpSpPr>
        <p:sp>
          <p:nvSpPr>
            <p:cNvPr id="17" name="Freeform 17"/>
            <p:cNvSpPr/>
            <p:nvPr/>
          </p:nvSpPr>
          <p:spPr>
            <a:xfrm>
              <a:off x="0" y="0"/>
              <a:ext cx="2091749" cy="333068"/>
            </a:xfrm>
            <a:custGeom>
              <a:avLst/>
              <a:gdLst/>
              <a:ahLst/>
              <a:cxnLst/>
              <a:rect l="l" t="t" r="r" b="b"/>
              <a:pathLst>
                <a:path w="2091749" h="333068">
                  <a:moveTo>
                    <a:pt x="0" y="0"/>
                  </a:moveTo>
                  <a:lnTo>
                    <a:pt x="2091749" y="0"/>
                  </a:lnTo>
                  <a:lnTo>
                    <a:pt x="2091749" y="333068"/>
                  </a:lnTo>
                  <a:lnTo>
                    <a:pt x="0" y="333068"/>
                  </a:lnTo>
                  <a:close/>
                </a:path>
              </a:pathLst>
            </a:custGeom>
            <a:solidFill>
              <a:srgbClr val="64CCEF"/>
            </a:solidFill>
          </p:spPr>
        </p:sp>
        <p:sp>
          <p:nvSpPr>
            <p:cNvPr id="18" name="TextBox 18"/>
            <p:cNvSpPr txBox="1"/>
            <p:nvPr/>
          </p:nvSpPr>
          <p:spPr>
            <a:xfrm>
              <a:off x="0" y="-38100"/>
              <a:ext cx="2091749" cy="371168"/>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10204773" y="2545996"/>
            <a:ext cx="6359203" cy="1335405"/>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Державне управління з нагляду за ринком </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20" name="Group 20"/>
          <p:cNvGrpSpPr/>
          <p:nvPr/>
        </p:nvGrpSpPr>
        <p:grpSpPr>
          <a:xfrm>
            <a:off x="1388606" y="6085552"/>
            <a:ext cx="5907588" cy="1153857"/>
            <a:chOff x="0" y="0"/>
            <a:chExt cx="1791624" cy="349936"/>
          </a:xfrm>
        </p:grpSpPr>
        <p:sp>
          <p:nvSpPr>
            <p:cNvPr id="21" name="Freeform 21"/>
            <p:cNvSpPr/>
            <p:nvPr/>
          </p:nvSpPr>
          <p:spPr>
            <a:xfrm>
              <a:off x="0" y="0"/>
              <a:ext cx="1791624" cy="349936"/>
            </a:xfrm>
            <a:custGeom>
              <a:avLst/>
              <a:gdLst/>
              <a:ahLst/>
              <a:cxnLst/>
              <a:rect l="l" t="t" r="r" b="b"/>
              <a:pathLst>
                <a:path w="1791624" h="349936">
                  <a:moveTo>
                    <a:pt x="0" y="0"/>
                  </a:moveTo>
                  <a:lnTo>
                    <a:pt x="1791624" y="0"/>
                  </a:lnTo>
                  <a:lnTo>
                    <a:pt x="1791624" y="349936"/>
                  </a:lnTo>
                  <a:lnTo>
                    <a:pt x="0" y="349936"/>
                  </a:lnTo>
                  <a:close/>
                </a:path>
              </a:pathLst>
            </a:custGeom>
            <a:solidFill>
              <a:srgbClr val="64CCEF"/>
            </a:solidFill>
          </p:spPr>
        </p:sp>
        <p:sp>
          <p:nvSpPr>
            <p:cNvPr id="22" name="TextBox 22"/>
            <p:cNvSpPr txBox="1"/>
            <p:nvPr/>
          </p:nvSpPr>
          <p:spPr>
            <a:xfrm>
              <a:off x="0" y="-38100"/>
              <a:ext cx="1791624" cy="388036"/>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1547258" y="6182486"/>
            <a:ext cx="5502428" cy="1335405"/>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Національна комісія з розвитку і реформ </a:t>
            </a:r>
          </a:p>
          <a:p>
            <a:pPr algn="ctr">
              <a:lnSpc>
                <a:spcPts val="3569"/>
              </a:lnSpc>
              <a:spcBef>
                <a:spcPct val="0"/>
              </a:spcBef>
            </a:pPr>
            <a:endParaRPr lang="en-US" sz="2550">
              <a:solidFill>
                <a:srgbClr val="FFFFFF"/>
              </a:solidFill>
              <a:latin typeface="Rosario"/>
              <a:ea typeface="Rosario"/>
              <a:cs typeface="Rosario"/>
              <a:sym typeface="Rosario"/>
            </a:endParaRPr>
          </a:p>
        </p:txBody>
      </p:sp>
      <p:grpSp>
        <p:nvGrpSpPr>
          <p:cNvPr id="24" name="Group 24"/>
          <p:cNvGrpSpPr/>
          <p:nvPr/>
        </p:nvGrpSpPr>
        <p:grpSpPr>
          <a:xfrm>
            <a:off x="9948656" y="6014361"/>
            <a:ext cx="5483973" cy="1138515"/>
            <a:chOff x="0" y="0"/>
            <a:chExt cx="1791624" cy="371955"/>
          </a:xfrm>
        </p:grpSpPr>
        <p:sp>
          <p:nvSpPr>
            <p:cNvPr id="25" name="Freeform 25"/>
            <p:cNvSpPr/>
            <p:nvPr/>
          </p:nvSpPr>
          <p:spPr>
            <a:xfrm>
              <a:off x="0" y="0"/>
              <a:ext cx="1791624" cy="371955"/>
            </a:xfrm>
            <a:custGeom>
              <a:avLst/>
              <a:gdLst/>
              <a:ahLst/>
              <a:cxnLst/>
              <a:rect l="l" t="t" r="r" b="b"/>
              <a:pathLst>
                <a:path w="1791624" h="371955">
                  <a:moveTo>
                    <a:pt x="0" y="0"/>
                  </a:moveTo>
                  <a:lnTo>
                    <a:pt x="1791624" y="0"/>
                  </a:lnTo>
                  <a:lnTo>
                    <a:pt x="1791624" y="371955"/>
                  </a:lnTo>
                  <a:lnTo>
                    <a:pt x="0" y="371955"/>
                  </a:lnTo>
                  <a:close/>
                </a:path>
              </a:pathLst>
            </a:custGeom>
            <a:solidFill>
              <a:srgbClr val="64CCEF"/>
            </a:solidFill>
          </p:spPr>
        </p:sp>
        <p:sp>
          <p:nvSpPr>
            <p:cNvPr id="26" name="TextBox 26"/>
            <p:cNvSpPr txBox="1"/>
            <p:nvPr/>
          </p:nvSpPr>
          <p:spPr>
            <a:xfrm>
              <a:off x="0" y="-38100"/>
              <a:ext cx="1791624" cy="410055"/>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10112399" y="6066502"/>
            <a:ext cx="5156487" cy="1335405"/>
          </a:xfrm>
          <a:prstGeom prst="rect">
            <a:avLst/>
          </a:prstGeom>
        </p:spPr>
        <p:txBody>
          <a:bodyPr lIns="0" tIns="0" rIns="0" bIns="0" rtlCol="0" anchor="t">
            <a:spAutoFit/>
          </a:bodyPr>
          <a:lstStyle/>
          <a:p>
            <a:pPr algn="ctr">
              <a:lnSpc>
                <a:spcPts val="3569"/>
              </a:lnSpc>
            </a:pPr>
            <a:r>
              <a:rPr lang="en-US" sz="2550">
                <a:solidFill>
                  <a:srgbClr val="FFFFFF"/>
                </a:solidFill>
                <a:latin typeface="Rosario"/>
                <a:ea typeface="Rosario"/>
                <a:cs typeface="Rosario"/>
                <a:sym typeface="Rosario"/>
              </a:rPr>
              <a:t>Міністерство промисловості та інформаційних технологій КНР </a:t>
            </a:r>
          </a:p>
          <a:p>
            <a:pPr algn="ctr">
              <a:lnSpc>
                <a:spcPts val="3569"/>
              </a:lnSpc>
              <a:spcBef>
                <a:spcPct val="0"/>
              </a:spcBef>
            </a:pPr>
            <a:endParaRPr lang="en-US" sz="2550">
              <a:solidFill>
                <a:srgbClr val="FFFFFF"/>
              </a:solidFill>
              <a:latin typeface="Rosario"/>
              <a:ea typeface="Rosario"/>
              <a:cs typeface="Rosario"/>
              <a:sym typeface="Rosario"/>
            </a:endParaRPr>
          </a:p>
        </p:txBody>
      </p:sp>
      <p:sp>
        <p:nvSpPr>
          <p:cNvPr id="28" name="TextBox 28"/>
          <p:cNvSpPr txBox="1"/>
          <p:nvPr/>
        </p:nvSpPr>
        <p:spPr>
          <a:xfrm>
            <a:off x="2074357" y="3814726"/>
            <a:ext cx="7222693" cy="1642169"/>
          </a:xfrm>
          <a:prstGeom prst="rect">
            <a:avLst/>
          </a:prstGeom>
        </p:spPr>
        <p:txBody>
          <a:bodyPr lIns="0" tIns="0" rIns="0" bIns="0" rtlCol="0" anchor="t">
            <a:spAutoFit/>
          </a:bodyPr>
          <a:lstStyle/>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Розробка стандартів і правил</a:t>
            </a:r>
          </a:p>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Контроль виконання</a:t>
            </a:r>
          </a:p>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Інформаційні системи</a:t>
            </a:r>
          </a:p>
          <a:p>
            <a:pPr marL="508930" lvl="1" indent="-254465" algn="l">
              <a:lnSpc>
                <a:spcPts val="3300"/>
              </a:lnSpc>
              <a:buFont typeface="Arial"/>
              <a:buChar char="•"/>
            </a:pPr>
            <a:r>
              <a:rPr lang="en-US" sz="2357">
                <a:solidFill>
                  <a:srgbClr val="FFFFFF"/>
                </a:solidFill>
                <a:latin typeface="Canva Sans"/>
                <a:ea typeface="Canva Sans"/>
                <a:cs typeface="Canva Sans"/>
                <a:sym typeface="Canva Sans"/>
              </a:rPr>
              <a:t>Антикорупційна діяльність</a:t>
            </a:r>
          </a:p>
        </p:txBody>
      </p:sp>
      <p:sp>
        <p:nvSpPr>
          <p:cNvPr id="29" name="TextBox 29"/>
          <p:cNvSpPr txBox="1"/>
          <p:nvPr/>
        </p:nvSpPr>
        <p:spPr>
          <a:xfrm>
            <a:off x="10204773" y="4003858"/>
            <a:ext cx="6359203" cy="1244855"/>
          </a:xfrm>
          <a:prstGeom prst="rect">
            <a:avLst/>
          </a:prstGeom>
        </p:spPr>
        <p:txBody>
          <a:bodyPr lIns="0" tIns="0" rIns="0" bIns="0" rtlCol="0" anchor="t">
            <a:spAutoFit/>
          </a:bodyPr>
          <a:lstStyle/>
          <a:p>
            <a:pPr marL="510595" lvl="1" indent="-255297" algn="l">
              <a:lnSpc>
                <a:spcPts val="3310"/>
              </a:lnSpc>
              <a:buFont typeface="Arial"/>
              <a:buChar char="•"/>
            </a:pPr>
            <a:r>
              <a:rPr lang="en-US" sz="2364">
                <a:solidFill>
                  <a:srgbClr val="FFFFFF"/>
                </a:solidFill>
                <a:latin typeface="Canva Sans"/>
                <a:ea typeface="Canva Sans"/>
                <a:cs typeface="Canva Sans"/>
                <a:sym typeface="Canva Sans"/>
              </a:rPr>
              <a:t>Розслідує корупційні схеми та порушення у закупівлях.</a:t>
            </a:r>
          </a:p>
          <a:p>
            <a:pPr marL="510595" lvl="1" indent="-255297" algn="l">
              <a:lnSpc>
                <a:spcPts val="3310"/>
              </a:lnSpc>
              <a:buFont typeface="Arial"/>
              <a:buChar char="•"/>
            </a:pPr>
            <a:r>
              <a:rPr lang="en-US" sz="2364">
                <a:solidFill>
                  <a:srgbClr val="FFFFFF"/>
                </a:solidFill>
                <a:latin typeface="Canva Sans"/>
                <a:ea typeface="Canva Sans"/>
                <a:cs typeface="Canva Sans"/>
                <a:sym typeface="Canva Sans"/>
              </a:rPr>
              <a:t>Діє незалежно від уряду.</a:t>
            </a:r>
          </a:p>
        </p:txBody>
      </p:sp>
      <p:sp>
        <p:nvSpPr>
          <p:cNvPr id="30" name="TextBox 30"/>
          <p:cNvSpPr txBox="1"/>
          <p:nvPr/>
        </p:nvSpPr>
        <p:spPr>
          <a:xfrm>
            <a:off x="2084964" y="7767735"/>
            <a:ext cx="5911468" cy="12449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Планування великих проектів</a:t>
            </a:r>
          </a:p>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Координація політик</a:t>
            </a:r>
          </a:p>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Сталий розвиток</a:t>
            </a:r>
          </a:p>
        </p:txBody>
      </p:sp>
      <p:sp>
        <p:nvSpPr>
          <p:cNvPr id="31" name="TextBox 31"/>
          <p:cNvSpPr txBox="1"/>
          <p:nvPr/>
        </p:nvSpPr>
        <p:spPr>
          <a:xfrm>
            <a:off x="10204773" y="7773382"/>
            <a:ext cx="3564017" cy="1244981"/>
          </a:xfrm>
          <a:prstGeom prst="rect">
            <a:avLst/>
          </a:prstGeom>
        </p:spPr>
        <p:txBody>
          <a:bodyPr lIns="0" tIns="0" rIns="0" bIns="0" rtlCol="0" anchor="t">
            <a:spAutoFit/>
          </a:bodyPr>
          <a:lstStyle/>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Технічні стандарти</a:t>
            </a:r>
          </a:p>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Підтримка інновацій</a:t>
            </a:r>
          </a:p>
          <a:p>
            <a:pPr marL="509525" lvl="1" indent="-254762" algn="l">
              <a:lnSpc>
                <a:spcPts val="3304"/>
              </a:lnSpc>
              <a:buFont typeface="Arial"/>
              <a:buChar char="•"/>
            </a:pPr>
            <a:r>
              <a:rPr lang="en-US" sz="2360">
                <a:solidFill>
                  <a:srgbClr val="FFFFFF"/>
                </a:solidFill>
                <a:latin typeface="Canva Sans"/>
                <a:ea typeface="Canva Sans"/>
                <a:cs typeface="Canva Sans"/>
                <a:sym typeface="Canva Sans"/>
              </a:rPr>
              <a:t>Контроль якості</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42219" r="-42219"/>
              </a:stretch>
            </a:blipFill>
            <a:ln w="47625" cap="sq">
              <a:solidFill>
                <a:srgbClr val="FFFFFF"/>
              </a:solidFill>
              <a:prstDash val="solid"/>
              <a:miter/>
            </a:ln>
          </p:spPr>
        </p:sp>
      </p:grpSp>
      <p:grpSp>
        <p:nvGrpSpPr>
          <p:cNvPr id="6" name="Group 6"/>
          <p:cNvGrpSpPr/>
          <p:nvPr/>
        </p:nvGrpSpPr>
        <p:grpSpPr>
          <a:xfrm>
            <a:off x="2413131" y="2310629"/>
            <a:ext cx="6730869" cy="803133"/>
            <a:chOff x="0" y="0"/>
            <a:chExt cx="1399120" cy="166944"/>
          </a:xfrm>
        </p:grpSpPr>
        <p:sp>
          <p:nvSpPr>
            <p:cNvPr id="7" name="Freeform 7"/>
            <p:cNvSpPr/>
            <p:nvPr/>
          </p:nvSpPr>
          <p:spPr>
            <a:xfrm>
              <a:off x="0" y="0"/>
              <a:ext cx="1399120" cy="166944"/>
            </a:xfrm>
            <a:custGeom>
              <a:avLst/>
              <a:gdLst/>
              <a:ahLst/>
              <a:cxnLst/>
              <a:rect l="l" t="t" r="r" b="b"/>
              <a:pathLst>
                <a:path w="1399120" h="166944">
                  <a:moveTo>
                    <a:pt x="24154" y="0"/>
                  </a:moveTo>
                  <a:lnTo>
                    <a:pt x="1374965" y="0"/>
                  </a:lnTo>
                  <a:cubicBezTo>
                    <a:pt x="1381371" y="0"/>
                    <a:pt x="1387515" y="2545"/>
                    <a:pt x="1392045" y="7075"/>
                  </a:cubicBezTo>
                  <a:cubicBezTo>
                    <a:pt x="1396575" y="11605"/>
                    <a:pt x="1399120" y="17748"/>
                    <a:pt x="1399120" y="24154"/>
                  </a:cubicBezTo>
                  <a:lnTo>
                    <a:pt x="1399120" y="142790"/>
                  </a:lnTo>
                  <a:cubicBezTo>
                    <a:pt x="1399120" y="156130"/>
                    <a:pt x="1388305" y="166944"/>
                    <a:pt x="1374965" y="166944"/>
                  </a:cubicBezTo>
                  <a:lnTo>
                    <a:pt x="24154" y="166944"/>
                  </a:lnTo>
                  <a:cubicBezTo>
                    <a:pt x="17748" y="166944"/>
                    <a:pt x="11605" y="164399"/>
                    <a:pt x="7075" y="159869"/>
                  </a:cubicBezTo>
                  <a:cubicBezTo>
                    <a:pt x="2545" y="155340"/>
                    <a:pt x="0" y="149196"/>
                    <a:pt x="0" y="142790"/>
                  </a:cubicBezTo>
                  <a:lnTo>
                    <a:pt x="0" y="24154"/>
                  </a:lnTo>
                  <a:cubicBezTo>
                    <a:pt x="0" y="10814"/>
                    <a:pt x="10814" y="0"/>
                    <a:pt x="24154" y="0"/>
                  </a:cubicBezTo>
                  <a:close/>
                </a:path>
              </a:pathLst>
            </a:custGeom>
            <a:solidFill>
              <a:srgbClr val="FC744E"/>
            </a:solidFill>
            <a:ln cap="rnd">
              <a:noFill/>
              <a:prstDash val="solid"/>
              <a:round/>
            </a:ln>
          </p:spPr>
        </p:sp>
        <p:sp>
          <p:nvSpPr>
            <p:cNvPr id="8" name="TextBox 8"/>
            <p:cNvSpPr txBox="1"/>
            <p:nvPr/>
          </p:nvSpPr>
          <p:spPr>
            <a:xfrm>
              <a:off x="0" y="-38100"/>
              <a:ext cx="1399120" cy="20504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56739" y="704714"/>
            <a:ext cx="17286511" cy="1605915"/>
          </a:xfrm>
          <a:prstGeom prst="rect">
            <a:avLst/>
          </a:prstGeom>
        </p:spPr>
        <p:txBody>
          <a:bodyPr lIns="0" tIns="0" rIns="0" bIns="0" rtlCol="0" anchor="t">
            <a:spAutoFit/>
          </a:bodyPr>
          <a:lstStyle/>
          <a:p>
            <a:pPr algn="l">
              <a:lnSpc>
                <a:spcPts val="5939"/>
              </a:lnSpc>
            </a:pPr>
            <a:r>
              <a:rPr lang="en-US" sz="5399">
                <a:solidFill>
                  <a:srgbClr val="FFFFFF"/>
                </a:solidFill>
                <a:latin typeface="Hammersmith One"/>
                <a:ea typeface="Hammersmith One"/>
                <a:cs typeface="Hammersmith One"/>
                <a:sym typeface="Hammersmith One"/>
              </a:rPr>
              <a:t>Спеціалізовані методи або процедури закупівель</a:t>
            </a:r>
          </a:p>
          <a:p>
            <a:pPr algn="l">
              <a:lnSpc>
                <a:spcPts val="6599"/>
              </a:lnSpc>
            </a:pPr>
            <a:endParaRPr lang="en-US" sz="5399">
              <a:solidFill>
                <a:srgbClr val="FFFFFF"/>
              </a:solidFill>
              <a:latin typeface="Hammersmith One"/>
              <a:ea typeface="Hammersmith One"/>
              <a:cs typeface="Hammersmith One"/>
              <a:sym typeface="Hammersmith One"/>
            </a:endParaRPr>
          </a:p>
        </p:txBody>
      </p:sp>
      <p:grpSp>
        <p:nvGrpSpPr>
          <p:cNvPr id="10" name="Group 10"/>
          <p:cNvGrpSpPr/>
          <p:nvPr/>
        </p:nvGrpSpPr>
        <p:grpSpPr>
          <a:xfrm>
            <a:off x="-624978" y="9893562"/>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885686"/>
            <a:chOff x="0" y="0"/>
            <a:chExt cx="5145799" cy="233267"/>
          </a:xfrm>
        </p:grpSpPr>
        <p:sp>
          <p:nvSpPr>
            <p:cNvPr id="14" name="Freeform 14"/>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5" name="TextBox 15"/>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7" name="TextBox 17"/>
          <p:cNvSpPr txBox="1"/>
          <p:nvPr/>
        </p:nvSpPr>
        <p:spPr>
          <a:xfrm>
            <a:off x="1028700" y="3591269"/>
            <a:ext cx="9345751" cy="69627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Електронні торги стали основою системи державних закупівель у Китаї. Вони забезпечують прозорість процесу, зменшуючи ризики корупції, і значно скорочують час проведення тендерів. Основою цього методу є використання сучасних цифрових платформ, таких як China Government Procurement Network. Замовники розміщують свої тендери на платформі, а постачальники можуть подати свої пропозиції онлайн. Усі пропозиції автоматично шифруються для збереження конфіденційності, а результати тендерів оголошуються в реальному часі. Цей підхід не тільки знижує адміністративні витрати, але й забезпечує легкий доступ до процесу для постачальників, підвищуючи рівень конкуренції.</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4009542" y="2402027"/>
            <a:ext cx="3538046"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Електронні торги</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sp>
        <p:nvSpPr>
          <p:cNvPr id="6" name="TextBox 6"/>
          <p:cNvSpPr txBox="1"/>
          <p:nvPr/>
        </p:nvSpPr>
        <p:spPr>
          <a:xfrm>
            <a:off x="356739" y="704714"/>
            <a:ext cx="17286511" cy="1605915"/>
          </a:xfrm>
          <a:prstGeom prst="rect">
            <a:avLst/>
          </a:prstGeom>
        </p:spPr>
        <p:txBody>
          <a:bodyPr lIns="0" tIns="0" rIns="0" bIns="0" rtlCol="0" anchor="t">
            <a:spAutoFit/>
          </a:bodyPr>
          <a:lstStyle/>
          <a:p>
            <a:pPr algn="l">
              <a:lnSpc>
                <a:spcPts val="5939"/>
              </a:lnSpc>
            </a:pPr>
            <a:r>
              <a:rPr lang="en-US" sz="5399">
                <a:solidFill>
                  <a:srgbClr val="FFFFFF"/>
                </a:solidFill>
                <a:latin typeface="Hammersmith One"/>
                <a:ea typeface="Hammersmith One"/>
                <a:cs typeface="Hammersmith One"/>
                <a:sym typeface="Hammersmith One"/>
              </a:rPr>
              <a:t>Спеціалізовані методи або процедури закупівель</a:t>
            </a:r>
          </a:p>
          <a:p>
            <a:pPr algn="l">
              <a:lnSpc>
                <a:spcPts val="6599"/>
              </a:lnSpc>
            </a:pPr>
            <a:endParaRPr lang="en-US" sz="5399">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511016" y="2238642"/>
            <a:ext cx="10132234" cy="1141820"/>
            <a:chOff x="0" y="0"/>
            <a:chExt cx="2106148" cy="237346"/>
          </a:xfrm>
        </p:grpSpPr>
        <p:sp>
          <p:nvSpPr>
            <p:cNvPr id="15" name="Freeform 15"/>
            <p:cNvSpPr/>
            <p:nvPr/>
          </p:nvSpPr>
          <p:spPr>
            <a:xfrm>
              <a:off x="0" y="0"/>
              <a:ext cx="2106148" cy="237346"/>
            </a:xfrm>
            <a:custGeom>
              <a:avLst/>
              <a:gdLst/>
              <a:ahLst/>
              <a:cxnLst/>
              <a:rect l="l" t="t" r="r" b="b"/>
              <a:pathLst>
                <a:path w="2106148" h="237346">
                  <a:moveTo>
                    <a:pt x="16046" y="0"/>
                  </a:moveTo>
                  <a:lnTo>
                    <a:pt x="2090102" y="0"/>
                  </a:lnTo>
                  <a:cubicBezTo>
                    <a:pt x="2094358" y="0"/>
                    <a:pt x="2098439" y="1691"/>
                    <a:pt x="2101448" y="4700"/>
                  </a:cubicBezTo>
                  <a:cubicBezTo>
                    <a:pt x="2104457" y="7709"/>
                    <a:pt x="2106148" y="11790"/>
                    <a:pt x="2106148" y="16046"/>
                  </a:cubicBezTo>
                  <a:lnTo>
                    <a:pt x="2106148" y="221300"/>
                  </a:lnTo>
                  <a:cubicBezTo>
                    <a:pt x="2106148" y="225555"/>
                    <a:pt x="2104457" y="229637"/>
                    <a:pt x="2101448" y="232646"/>
                  </a:cubicBezTo>
                  <a:cubicBezTo>
                    <a:pt x="2098439" y="235655"/>
                    <a:pt x="2094358" y="237346"/>
                    <a:pt x="2090102" y="237346"/>
                  </a:cubicBezTo>
                  <a:lnTo>
                    <a:pt x="16046" y="237346"/>
                  </a:lnTo>
                  <a:cubicBezTo>
                    <a:pt x="11790" y="237346"/>
                    <a:pt x="7709" y="235655"/>
                    <a:pt x="4700" y="232646"/>
                  </a:cubicBezTo>
                  <a:cubicBezTo>
                    <a:pt x="1691" y="229637"/>
                    <a:pt x="0" y="225555"/>
                    <a:pt x="0" y="221300"/>
                  </a:cubicBezTo>
                  <a:lnTo>
                    <a:pt x="0" y="16046"/>
                  </a:lnTo>
                  <a:cubicBezTo>
                    <a:pt x="0" y="11790"/>
                    <a:pt x="1691" y="7709"/>
                    <a:pt x="4700" y="4700"/>
                  </a:cubicBezTo>
                  <a:cubicBezTo>
                    <a:pt x="7709" y="1691"/>
                    <a:pt x="11790" y="0"/>
                    <a:pt x="16046" y="0"/>
                  </a:cubicBezTo>
                  <a:close/>
                </a:path>
              </a:pathLst>
            </a:custGeom>
            <a:solidFill>
              <a:srgbClr val="FC744E"/>
            </a:solidFill>
            <a:ln cap="rnd">
              <a:noFill/>
              <a:prstDash val="solid"/>
              <a:round/>
            </a:ln>
          </p:spPr>
        </p:sp>
        <p:sp>
          <p:nvSpPr>
            <p:cNvPr id="16" name="TextBox 16"/>
            <p:cNvSpPr txBox="1"/>
            <p:nvPr/>
          </p:nvSpPr>
          <p:spPr>
            <a:xfrm>
              <a:off x="0" y="-38100"/>
              <a:ext cx="2106148" cy="275446"/>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857969"/>
            <a:ext cx="9345751" cy="61436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Централізовані закупівлі є ефективним інструментом для зменшення витрат і підвищення якості закуплених товарів чи послуг. У цьому підході групування замовлень від кількох державних установ дозволяє укладати єдиний контракт із постачальниками, що надає значні переваги у вигляді знижок і більш вигідних умов. Наприклад, закупівля офісного обладнання для всіх установ регіону може здійснюватися через одного постачальника, що знижує витрати як для держави, так і для постачальників. Крім того, централізовані закупівлі сприяють кращій координації між державними органами.</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7913549" y="2486689"/>
            <a:ext cx="9510505"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Централізовані закупівлі</a:t>
            </a:r>
          </a:p>
          <a:p>
            <a:pPr algn="ctr">
              <a:lnSpc>
                <a:spcPts val="4611"/>
              </a:lnSpc>
            </a:pPr>
            <a:endParaRPr lang="en-US" sz="3294">
              <a:solidFill>
                <a:srgbClr val="FFFFFF"/>
              </a:solidFill>
              <a:latin typeface="Rosario"/>
              <a:ea typeface="Rosario"/>
              <a:cs typeface="Rosario"/>
              <a:sym typeface="Rosario"/>
            </a:endParaRP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667" r="-35667"/>
              </a:stretch>
            </a:blipFill>
            <a:ln w="47625" cap="sq">
              <a:solidFill>
                <a:srgbClr val="FFFFFF"/>
              </a:solidFill>
              <a:prstDash val="solid"/>
              <a:miter/>
            </a:ln>
          </p:spPr>
        </p:sp>
      </p:grpSp>
      <p:grpSp>
        <p:nvGrpSpPr>
          <p:cNvPr id="6" name="Group 6"/>
          <p:cNvGrpSpPr/>
          <p:nvPr/>
        </p:nvGrpSpPr>
        <p:grpSpPr>
          <a:xfrm>
            <a:off x="1954316" y="2310629"/>
            <a:ext cx="7648499" cy="803133"/>
            <a:chOff x="0" y="0"/>
            <a:chExt cx="1589864" cy="166944"/>
          </a:xfrm>
        </p:grpSpPr>
        <p:sp>
          <p:nvSpPr>
            <p:cNvPr id="7" name="Freeform 7"/>
            <p:cNvSpPr/>
            <p:nvPr/>
          </p:nvSpPr>
          <p:spPr>
            <a:xfrm>
              <a:off x="0" y="0"/>
              <a:ext cx="1589864" cy="166944"/>
            </a:xfrm>
            <a:custGeom>
              <a:avLst/>
              <a:gdLst/>
              <a:ahLst/>
              <a:cxnLst/>
              <a:rect l="l" t="t" r="r" b="b"/>
              <a:pathLst>
                <a:path w="1589864" h="166944">
                  <a:moveTo>
                    <a:pt x="21256" y="0"/>
                  </a:moveTo>
                  <a:lnTo>
                    <a:pt x="1568607" y="0"/>
                  </a:lnTo>
                  <a:cubicBezTo>
                    <a:pt x="1580347" y="0"/>
                    <a:pt x="1589864" y="9517"/>
                    <a:pt x="1589864" y="21256"/>
                  </a:cubicBezTo>
                  <a:lnTo>
                    <a:pt x="1589864" y="145688"/>
                  </a:lnTo>
                  <a:cubicBezTo>
                    <a:pt x="1589864" y="157427"/>
                    <a:pt x="1580347" y="166944"/>
                    <a:pt x="1568607" y="166944"/>
                  </a:cubicBezTo>
                  <a:lnTo>
                    <a:pt x="21256" y="166944"/>
                  </a:lnTo>
                  <a:cubicBezTo>
                    <a:pt x="15619" y="166944"/>
                    <a:pt x="10212" y="164705"/>
                    <a:pt x="6226" y="160718"/>
                  </a:cubicBezTo>
                  <a:cubicBezTo>
                    <a:pt x="2240" y="156732"/>
                    <a:pt x="0" y="151325"/>
                    <a:pt x="0" y="145688"/>
                  </a:cubicBezTo>
                  <a:lnTo>
                    <a:pt x="0" y="21256"/>
                  </a:lnTo>
                  <a:cubicBezTo>
                    <a:pt x="0" y="9517"/>
                    <a:pt x="9517" y="0"/>
                    <a:pt x="21256" y="0"/>
                  </a:cubicBezTo>
                  <a:close/>
                </a:path>
              </a:pathLst>
            </a:custGeom>
            <a:solidFill>
              <a:srgbClr val="FC744E"/>
            </a:solidFill>
            <a:ln cap="rnd">
              <a:noFill/>
              <a:prstDash val="solid"/>
              <a:round/>
            </a:ln>
          </p:spPr>
        </p:sp>
        <p:sp>
          <p:nvSpPr>
            <p:cNvPr id="8" name="TextBox 8"/>
            <p:cNvSpPr txBox="1"/>
            <p:nvPr/>
          </p:nvSpPr>
          <p:spPr>
            <a:xfrm>
              <a:off x="0" y="-38100"/>
              <a:ext cx="1589864" cy="20504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56739" y="704714"/>
            <a:ext cx="17286511" cy="1605915"/>
          </a:xfrm>
          <a:prstGeom prst="rect">
            <a:avLst/>
          </a:prstGeom>
        </p:spPr>
        <p:txBody>
          <a:bodyPr lIns="0" tIns="0" rIns="0" bIns="0" rtlCol="0" anchor="t">
            <a:spAutoFit/>
          </a:bodyPr>
          <a:lstStyle/>
          <a:p>
            <a:pPr algn="l">
              <a:lnSpc>
                <a:spcPts val="5939"/>
              </a:lnSpc>
            </a:pPr>
            <a:r>
              <a:rPr lang="en-US" sz="5399">
                <a:solidFill>
                  <a:srgbClr val="FFFFFF"/>
                </a:solidFill>
                <a:latin typeface="Hammersmith One"/>
                <a:ea typeface="Hammersmith One"/>
                <a:cs typeface="Hammersmith One"/>
                <a:sym typeface="Hammersmith One"/>
              </a:rPr>
              <a:t>Спеціалізовані методи або процедури закупівель</a:t>
            </a:r>
          </a:p>
          <a:p>
            <a:pPr algn="l">
              <a:lnSpc>
                <a:spcPts val="6599"/>
              </a:lnSpc>
            </a:pPr>
            <a:endParaRPr lang="en-US" sz="5399">
              <a:solidFill>
                <a:srgbClr val="FFFFFF"/>
              </a:solidFill>
              <a:latin typeface="Hammersmith One"/>
              <a:ea typeface="Hammersmith One"/>
              <a:cs typeface="Hammersmith One"/>
              <a:sym typeface="Hammersmith One"/>
            </a:endParaRPr>
          </a:p>
        </p:txBody>
      </p:sp>
      <p:grpSp>
        <p:nvGrpSpPr>
          <p:cNvPr id="10" name="Group 10"/>
          <p:cNvGrpSpPr/>
          <p:nvPr/>
        </p:nvGrpSpPr>
        <p:grpSpPr>
          <a:xfrm>
            <a:off x="-624978" y="9893562"/>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885686"/>
            <a:chOff x="0" y="0"/>
            <a:chExt cx="5145799" cy="233267"/>
          </a:xfrm>
        </p:grpSpPr>
        <p:sp>
          <p:nvSpPr>
            <p:cNvPr id="14" name="Freeform 14"/>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5" name="TextBox 15"/>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7" name="TextBox 17"/>
          <p:cNvSpPr txBox="1"/>
          <p:nvPr/>
        </p:nvSpPr>
        <p:spPr>
          <a:xfrm>
            <a:off x="1028700" y="3591269"/>
            <a:ext cx="9345751" cy="57340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Попередній кваліфікаційний відбір є критичним етапом для забезпечення участі лише надійних і кваліфікованих постачальників. У цьому методі потенційні учасники тендерів мають надати документи, які підтверджують їхню фінансову стабільність, технічну компетенцію та відповідність стандартам. Лише після проходження цієї процедури постачальники допускаються до участі в тендері. Такий підхід гарантує, що закупівлі здійснюються з урахуванням найвищих стандартів, а замовники працюють із професійними партнерами, що мають позитивний досвід виконання великих проектів.</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2180780" y="2430602"/>
            <a:ext cx="7195571"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Попередній кваліфікаційний відбір</a:t>
            </a:r>
          </a:p>
          <a:p>
            <a:pPr algn="ctr">
              <a:lnSpc>
                <a:spcPts val="4611"/>
              </a:lnSpc>
            </a:pPr>
            <a:r>
              <a:rPr lang="en-US" sz="3294">
                <a:solidFill>
                  <a:srgbClr val="FFFFFF"/>
                </a:solidFill>
                <a:latin typeface="Rosario"/>
                <a:ea typeface="Rosario"/>
                <a:cs typeface="Rosario"/>
                <a:sym typeface="Rosario"/>
              </a:rPr>
              <a:t> </a:t>
            </a:r>
          </a:p>
          <a:p>
            <a:pPr algn="ctr">
              <a:lnSpc>
                <a:spcPts val="4611"/>
              </a:lnSpc>
              <a:spcBef>
                <a:spcPct val="0"/>
              </a:spcBef>
            </a:pPr>
            <a:r>
              <a:rPr lang="en-US" sz="3294">
                <a:solidFill>
                  <a:srgbClr val="FFFFFF"/>
                </a:solidFill>
                <a:latin typeface="Rosario"/>
                <a:ea typeface="Rosario"/>
                <a:cs typeface="Rosario"/>
                <a:sym typeface="Rosario"/>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426" r="-35426"/>
              </a:stretch>
            </a:blipFill>
            <a:ln w="47625" cap="sq">
              <a:solidFill>
                <a:srgbClr val="FFFFFF"/>
              </a:solidFill>
              <a:prstDash val="solid"/>
              <a:miter/>
            </a:ln>
          </p:spPr>
        </p:sp>
      </p:grpSp>
      <p:sp>
        <p:nvSpPr>
          <p:cNvPr id="6" name="TextBox 6"/>
          <p:cNvSpPr txBox="1"/>
          <p:nvPr/>
        </p:nvSpPr>
        <p:spPr>
          <a:xfrm>
            <a:off x="356739" y="704714"/>
            <a:ext cx="17286511" cy="1605915"/>
          </a:xfrm>
          <a:prstGeom prst="rect">
            <a:avLst/>
          </a:prstGeom>
        </p:spPr>
        <p:txBody>
          <a:bodyPr lIns="0" tIns="0" rIns="0" bIns="0" rtlCol="0" anchor="t">
            <a:spAutoFit/>
          </a:bodyPr>
          <a:lstStyle/>
          <a:p>
            <a:pPr algn="l">
              <a:lnSpc>
                <a:spcPts val="5939"/>
              </a:lnSpc>
            </a:pPr>
            <a:r>
              <a:rPr lang="en-US" sz="5399">
                <a:solidFill>
                  <a:srgbClr val="FFFFFF"/>
                </a:solidFill>
                <a:latin typeface="Hammersmith One"/>
                <a:ea typeface="Hammersmith One"/>
                <a:cs typeface="Hammersmith One"/>
                <a:sym typeface="Hammersmith One"/>
              </a:rPr>
              <a:t>Спеціалізовані методи або процедури закупівель</a:t>
            </a:r>
          </a:p>
          <a:p>
            <a:pPr algn="l">
              <a:lnSpc>
                <a:spcPts val="6599"/>
              </a:lnSpc>
            </a:pPr>
            <a:endParaRPr lang="en-US" sz="5399">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913549" y="2577329"/>
            <a:ext cx="9467989" cy="803133"/>
            <a:chOff x="0" y="0"/>
            <a:chExt cx="1968074" cy="166944"/>
          </a:xfrm>
        </p:grpSpPr>
        <p:sp>
          <p:nvSpPr>
            <p:cNvPr id="15" name="Freeform 15"/>
            <p:cNvSpPr/>
            <p:nvPr/>
          </p:nvSpPr>
          <p:spPr>
            <a:xfrm>
              <a:off x="0" y="0"/>
              <a:ext cx="1968074" cy="166944"/>
            </a:xfrm>
            <a:custGeom>
              <a:avLst/>
              <a:gdLst/>
              <a:ahLst/>
              <a:cxnLst/>
              <a:rect l="l" t="t" r="r" b="b"/>
              <a:pathLst>
                <a:path w="1968074" h="166944">
                  <a:moveTo>
                    <a:pt x="17172" y="0"/>
                  </a:moveTo>
                  <a:lnTo>
                    <a:pt x="1950902" y="0"/>
                  </a:lnTo>
                  <a:cubicBezTo>
                    <a:pt x="1960386" y="0"/>
                    <a:pt x="1968074" y="7688"/>
                    <a:pt x="1968074" y="17172"/>
                  </a:cubicBezTo>
                  <a:lnTo>
                    <a:pt x="1968074" y="149773"/>
                  </a:lnTo>
                  <a:cubicBezTo>
                    <a:pt x="1968074" y="159256"/>
                    <a:pt x="1960386" y="166944"/>
                    <a:pt x="1950902" y="166944"/>
                  </a:cubicBezTo>
                  <a:lnTo>
                    <a:pt x="17172" y="166944"/>
                  </a:lnTo>
                  <a:cubicBezTo>
                    <a:pt x="7688" y="166944"/>
                    <a:pt x="0" y="159256"/>
                    <a:pt x="0" y="149773"/>
                  </a:cubicBezTo>
                  <a:lnTo>
                    <a:pt x="0" y="17172"/>
                  </a:lnTo>
                  <a:cubicBezTo>
                    <a:pt x="0" y="7688"/>
                    <a:pt x="7688" y="0"/>
                    <a:pt x="17172" y="0"/>
                  </a:cubicBezTo>
                  <a:close/>
                </a:path>
              </a:pathLst>
            </a:custGeom>
            <a:solidFill>
              <a:srgbClr val="FC744E"/>
            </a:solidFill>
            <a:ln cap="rnd">
              <a:noFill/>
              <a:prstDash val="solid"/>
              <a:round/>
            </a:ln>
          </p:spPr>
        </p:sp>
        <p:sp>
          <p:nvSpPr>
            <p:cNvPr id="16" name="TextBox 16"/>
            <p:cNvSpPr txBox="1"/>
            <p:nvPr/>
          </p:nvSpPr>
          <p:spPr>
            <a:xfrm>
              <a:off x="0" y="-38100"/>
              <a:ext cx="1968074"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848444"/>
            <a:ext cx="9345751" cy="5724525"/>
          </a:xfrm>
          <a:prstGeom prst="rect">
            <a:avLst/>
          </a:prstGeom>
        </p:spPr>
        <p:txBody>
          <a:bodyPr lIns="0" tIns="0" rIns="0" bIns="0" rtlCol="0" anchor="t">
            <a:spAutoFit/>
          </a:bodyPr>
          <a:lstStyle/>
          <a:p>
            <a:pPr algn="just">
              <a:lnSpc>
                <a:spcPts val="3000"/>
              </a:lnSpc>
            </a:pPr>
            <a:r>
              <a:rPr lang="en-US" sz="2500">
                <a:solidFill>
                  <a:srgbClr val="FFFFFF"/>
                </a:solidFill>
                <a:latin typeface="Rosario"/>
                <a:ea typeface="Rosario"/>
                <a:cs typeface="Rosario"/>
                <a:sym typeface="Rosario"/>
              </a:rPr>
              <a:t>Зелена закупівля стала одним із ключових інструментів для підтримки екологічної політики Китаю. Державні замовники часто висувають додаткові вимоги до продукції, зокрема щодо її енергоефективності, екологічності та придатності для вторинної переробки. Під час тендерів перевага надається постачальникам, які пропонують продукцію, що відповідає цим вимогам. Наприклад, державні установи можуть закуповувати лише енергоефективну техніку або використовувати гібридні транспортні засоби. Таким чином, зелена закупівля не лише зменшує вплив на довкілля, але й стимулює розвиток інновацій у сфері екологічно чистих технологій.</a:t>
            </a: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a:p>
            <a:pPr algn="just">
              <a:lnSpc>
                <a:spcPts val="3000"/>
              </a:lnSpc>
            </a:pPr>
            <a:endParaRPr lang="en-US" sz="2500">
              <a:solidFill>
                <a:srgbClr val="FFFFFF"/>
              </a:solidFill>
              <a:latin typeface="Rosario"/>
              <a:ea typeface="Rosario"/>
              <a:cs typeface="Rosario"/>
              <a:sym typeface="Rosario"/>
            </a:endParaRPr>
          </a:p>
        </p:txBody>
      </p:sp>
      <p:sp>
        <p:nvSpPr>
          <p:cNvPr id="18" name="TextBox 18"/>
          <p:cNvSpPr txBox="1"/>
          <p:nvPr/>
        </p:nvSpPr>
        <p:spPr>
          <a:xfrm>
            <a:off x="10904876" y="2697302"/>
            <a:ext cx="3517077"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Зелена закупівля</a:t>
            </a:r>
          </a:p>
          <a:p>
            <a:pPr algn="ctr">
              <a:lnSpc>
                <a:spcPts val="4611"/>
              </a:lnSpc>
            </a:pPr>
            <a:r>
              <a:rPr lang="en-US" sz="3294">
                <a:solidFill>
                  <a:srgbClr val="FFFFFF"/>
                </a:solidFill>
                <a:latin typeface="Rosario"/>
                <a:ea typeface="Rosario"/>
                <a:cs typeface="Rosario"/>
                <a:sym typeface="Rosario"/>
              </a:rPr>
              <a:t> </a:t>
            </a:r>
          </a:p>
          <a:p>
            <a:pPr algn="ctr">
              <a:lnSpc>
                <a:spcPts val="4611"/>
              </a:lnSpc>
              <a:spcBef>
                <a:spcPct val="0"/>
              </a:spcBef>
            </a:pPr>
            <a:r>
              <a:rPr lang="en-US" sz="3294">
                <a:solidFill>
                  <a:srgbClr val="FFFFFF"/>
                </a:solidFill>
                <a:latin typeface="Rosario"/>
                <a:ea typeface="Rosario"/>
                <a:cs typeface="Rosario"/>
                <a:sym typeface="Rosario"/>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8150" r="-38150"/>
              </a:stretch>
            </a:blipFill>
            <a:ln w="47625" cap="sq">
              <a:solidFill>
                <a:srgbClr val="FFFFFF"/>
              </a:solidFill>
              <a:prstDash val="solid"/>
              <a:miter/>
            </a:ln>
          </p:spPr>
        </p:sp>
      </p:grpSp>
      <p:grpSp>
        <p:nvGrpSpPr>
          <p:cNvPr id="6" name="Group 6"/>
          <p:cNvGrpSpPr/>
          <p:nvPr/>
        </p:nvGrpSpPr>
        <p:grpSpPr>
          <a:xfrm>
            <a:off x="2413131" y="2310629"/>
            <a:ext cx="6730869" cy="803133"/>
            <a:chOff x="0" y="0"/>
            <a:chExt cx="1399120" cy="166944"/>
          </a:xfrm>
        </p:grpSpPr>
        <p:sp>
          <p:nvSpPr>
            <p:cNvPr id="7" name="Freeform 7"/>
            <p:cNvSpPr/>
            <p:nvPr/>
          </p:nvSpPr>
          <p:spPr>
            <a:xfrm>
              <a:off x="0" y="0"/>
              <a:ext cx="1399120" cy="166944"/>
            </a:xfrm>
            <a:custGeom>
              <a:avLst/>
              <a:gdLst/>
              <a:ahLst/>
              <a:cxnLst/>
              <a:rect l="l" t="t" r="r" b="b"/>
              <a:pathLst>
                <a:path w="1399120" h="166944">
                  <a:moveTo>
                    <a:pt x="24154" y="0"/>
                  </a:moveTo>
                  <a:lnTo>
                    <a:pt x="1374965" y="0"/>
                  </a:lnTo>
                  <a:cubicBezTo>
                    <a:pt x="1381371" y="0"/>
                    <a:pt x="1387515" y="2545"/>
                    <a:pt x="1392045" y="7075"/>
                  </a:cubicBezTo>
                  <a:cubicBezTo>
                    <a:pt x="1396575" y="11605"/>
                    <a:pt x="1399120" y="17748"/>
                    <a:pt x="1399120" y="24154"/>
                  </a:cubicBezTo>
                  <a:lnTo>
                    <a:pt x="1399120" y="142790"/>
                  </a:lnTo>
                  <a:cubicBezTo>
                    <a:pt x="1399120" y="156130"/>
                    <a:pt x="1388305" y="166944"/>
                    <a:pt x="1374965" y="166944"/>
                  </a:cubicBezTo>
                  <a:lnTo>
                    <a:pt x="24154" y="166944"/>
                  </a:lnTo>
                  <a:cubicBezTo>
                    <a:pt x="17748" y="166944"/>
                    <a:pt x="11605" y="164399"/>
                    <a:pt x="7075" y="159869"/>
                  </a:cubicBezTo>
                  <a:cubicBezTo>
                    <a:pt x="2545" y="155340"/>
                    <a:pt x="0" y="149196"/>
                    <a:pt x="0" y="142790"/>
                  </a:cubicBezTo>
                  <a:lnTo>
                    <a:pt x="0" y="24154"/>
                  </a:lnTo>
                  <a:cubicBezTo>
                    <a:pt x="0" y="10814"/>
                    <a:pt x="10814" y="0"/>
                    <a:pt x="24154" y="0"/>
                  </a:cubicBezTo>
                  <a:close/>
                </a:path>
              </a:pathLst>
            </a:custGeom>
            <a:solidFill>
              <a:srgbClr val="FC744E"/>
            </a:solidFill>
            <a:ln cap="rnd">
              <a:noFill/>
              <a:prstDash val="solid"/>
              <a:round/>
            </a:ln>
          </p:spPr>
        </p:sp>
        <p:sp>
          <p:nvSpPr>
            <p:cNvPr id="8" name="TextBox 8"/>
            <p:cNvSpPr txBox="1"/>
            <p:nvPr/>
          </p:nvSpPr>
          <p:spPr>
            <a:xfrm>
              <a:off x="0" y="-38100"/>
              <a:ext cx="1399120" cy="20504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356739" y="704714"/>
            <a:ext cx="17286511" cy="1605915"/>
          </a:xfrm>
          <a:prstGeom prst="rect">
            <a:avLst/>
          </a:prstGeom>
        </p:spPr>
        <p:txBody>
          <a:bodyPr lIns="0" tIns="0" rIns="0" bIns="0" rtlCol="0" anchor="t">
            <a:spAutoFit/>
          </a:bodyPr>
          <a:lstStyle/>
          <a:p>
            <a:pPr algn="l">
              <a:lnSpc>
                <a:spcPts val="5939"/>
              </a:lnSpc>
            </a:pPr>
            <a:r>
              <a:rPr lang="en-US" sz="5399">
                <a:solidFill>
                  <a:srgbClr val="FFFFFF"/>
                </a:solidFill>
                <a:latin typeface="Hammersmith One"/>
                <a:ea typeface="Hammersmith One"/>
                <a:cs typeface="Hammersmith One"/>
                <a:sym typeface="Hammersmith One"/>
              </a:rPr>
              <a:t>Спеціалізовані методи або процедури закупівель</a:t>
            </a:r>
          </a:p>
          <a:p>
            <a:pPr algn="l">
              <a:lnSpc>
                <a:spcPts val="6599"/>
              </a:lnSpc>
            </a:pPr>
            <a:endParaRPr lang="en-US" sz="5399">
              <a:solidFill>
                <a:srgbClr val="FFFFFF"/>
              </a:solidFill>
              <a:latin typeface="Hammersmith One"/>
              <a:ea typeface="Hammersmith One"/>
              <a:cs typeface="Hammersmith One"/>
              <a:sym typeface="Hammersmith One"/>
            </a:endParaRPr>
          </a:p>
        </p:txBody>
      </p:sp>
      <p:grpSp>
        <p:nvGrpSpPr>
          <p:cNvPr id="10" name="Group 10"/>
          <p:cNvGrpSpPr/>
          <p:nvPr/>
        </p:nvGrpSpPr>
        <p:grpSpPr>
          <a:xfrm>
            <a:off x="-624978" y="9893562"/>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885686"/>
            <a:chOff x="0" y="0"/>
            <a:chExt cx="5145799" cy="233267"/>
          </a:xfrm>
        </p:grpSpPr>
        <p:sp>
          <p:nvSpPr>
            <p:cNvPr id="14" name="Freeform 14"/>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5" name="TextBox 15"/>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7" name="TextBox 17"/>
          <p:cNvSpPr txBox="1"/>
          <p:nvPr/>
        </p:nvSpPr>
        <p:spPr>
          <a:xfrm>
            <a:off x="1028700" y="3591269"/>
            <a:ext cx="9345751" cy="57340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Інноваційні контракти є важливим інструментом для розвитку стратегічно важливих технологій. У рамках цього підходу державні замовники можуть надавати перевагу проектам, які передбачають розробку нових рішень. Наприклад, у сфері штучного інтелекту, відновлюваної енергетики чи "розумних міст" державні установи підтримують інноваційні компанії грантами або субсидіями. Цей метод дозволяє державі отримати доступ до передових технологій, стимулюючи наукові розробки та створюючи конкурентоспроможне середовище для інноваційних компаній.</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3460046" y="2430602"/>
            <a:ext cx="4637038" cy="172087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Інноваційні контракти</a:t>
            </a:r>
          </a:p>
          <a:p>
            <a:pPr algn="ctr">
              <a:lnSpc>
                <a:spcPts val="4611"/>
              </a:lnSpc>
            </a:pPr>
            <a:r>
              <a:rPr lang="en-US" sz="3294">
                <a:solidFill>
                  <a:srgbClr val="FFFFFF"/>
                </a:solidFill>
                <a:latin typeface="Rosario"/>
                <a:ea typeface="Rosario"/>
                <a:cs typeface="Rosario"/>
                <a:sym typeface="Rosario"/>
              </a:rPr>
              <a:t> </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28034" r="-28034"/>
              </a:stretch>
            </a:blipFill>
            <a:ln w="47625" cap="sq">
              <a:solidFill>
                <a:srgbClr val="FFFFFF"/>
              </a:solidFill>
              <a:prstDash val="solid"/>
              <a:miter/>
            </a:ln>
          </p:spPr>
        </p:sp>
      </p:grpSp>
      <p:grpSp>
        <p:nvGrpSpPr>
          <p:cNvPr id="4" name="Group 4"/>
          <p:cNvGrpSpPr/>
          <p:nvPr/>
        </p:nvGrpSpPr>
        <p:grpSpPr>
          <a:xfrm rot="-5400000">
            <a:off x="17134532"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134532"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134532"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97325" y="3385768"/>
            <a:ext cx="7407886" cy="4933950"/>
          </a:xfrm>
          <a:prstGeom prst="rect">
            <a:avLst/>
          </a:prstGeom>
        </p:spPr>
        <p:txBody>
          <a:bodyPr lIns="0" tIns="0" rIns="0" bIns="0" rtlCol="0" anchor="t">
            <a:spAutoFit/>
          </a:bodyPr>
          <a:lstStyle/>
          <a:p>
            <a:pPr algn="just">
              <a:lnSpc>
                <a:spcPts val="2783"/>
              </a:lnSpc>
            </a:pPr>
            <a:r>
              <a:rPr lang="en-US" sz="2319">
                <a:solidFill>
                  <a:srgbClr val="FFFFFF"/>
                </a:solidFill>
                <a:latin typeface="Rosario"/>
                <a:ea typeface="Rosario"/>
                <a:cs typeface="Rosario"/>
                <a:sym typeface="Rosario"/>
              </a:rPr>
              <a:t>Є офіційною національною платформою для публічних закупівель в Китаї. Цей портал управляється центральним урядом і забезпечує централізовану реєстрацію тендерів, подачу пропозицій та публікацію результатів. Основною метою CNPPP є забезпечення прозорості і ефективності закупівель на державному рівні. Ця платформа дозволяє урядовим установам і підприємствам публікувати свої тендери та інші документи, а постачальникам — подавати електронні пропозиції. Процес торгів на цьому майданчику автоматизовано, що значно скорочує час і витрати на проведення закупівель.</a:t>
            </a:r>
          </a:p>
          <a:p>
            <a:pPr algn="just">
              <a:lnSpc>
                <a:spcPts val="2783"/>
              </a:lnSpc>
            </a:pPr>
            <a:endParaRPr lang="en-US" sz="2319">
              <a:solidFill>
                <a:srgbClr val="FFFFFF"/>
              </a:solidFill>
              <a:latin typeface="Rosario"/>
              <a:ea typeface="Rosario"/>
              <a:cs typeface="Rosario"/>
              <a:sym typeface="Rosario"/>
            </a:endParaRPr>
          </a:p>
        </p:txBody>
      </p:sp>
      <p:sp>
        <p:nvSpPr>
          <p:cNvPr id="23" name="TextBox 23"/>
          <p:cNvSpPr txBox="1"/>
          <p:nvPr/>
        </p:nvSpPr>
        <p:spPr>
          <a:xfrm>
            <a:off x="8915400" y="1949005"/>
            <a:ext cx="7506800" cy="1166495"/>
          </a:xfrm>
          <a:prstGeom prst="rect">
            <a:avLst/>
          </a:prstGeom>
        </p:spPr>
        <p:txBody>
          <a:bodyPr lIns="0" tIns="0" rIns="0" bIns="0" rtlCol="0" anchor="t">
            <a:spAutoFit/>
          </a:bodyPr>
          <a:lstStyle/>
          <a:p>
            <a:pPr algn="l">
              <a:lnSpc>
                <a:spcPts val="4510"/>
              </a:lnSpc>
            </a:pPr>
            <a:r>
              <a:rPr lang="en-US" sz="4100">
                <a:solidFill>
                  <a:srgbClr val="FFFFFF"/>
                </a:solidFill>
                <a:latin typeface="Hammersmith One"/>
                <a:ea typeface="Hammersmith One"/>
                <a:cs typeface="Hammersmith One"/>
                <a:sym typeface="Hammersmith One"/>
              </a:rPr>
              <a:t>China National Public Procurement Platform (CNPPP)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28034" r="-28034"/>
              </a:stretch>
            </a:blipFill>
            <a:ln w="47625" cap="sq">
              <a:solidFill>
                <a:srgbClr val="FFFFFF"/>
              </a:solidFill>
              <a:prstDash val="solid"/>
              <a:miter/>
            </a:ln>
          </p:spPr>
        </p:sp>
      </p:grpSp>
      <p:grpSp>
        <p:nvGrpSpPr>
          <p:cNvPr id="4" name="Group 4"/>
          <p:cNvGrpSpPr/>
          <p:nvPr/>
        </p:nvGrpSpPr>
        <p:grpSpPr>
          <a:xfrm rot="-5400000">
            <a:off x="17626864"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626864"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626864"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02569" y="3188271"/>
            <a:ext cx="8456731" cy="5467350"/>
          </a:xfrm>
          <a:prstGeom prst="rect">
            <a:avLst/>
          </a:prstGeom>
        </p:spPr>
        <p:txBody>
          <a:bodyPr lIns="0" tIns="0" rIns="0" bIns="0" rtlCol="0" anchor="t">
            <a:spAutoFit/>
          </a:bodyPr>
          <a:lstStyle/>
          <a:p>
            <a:pPr algn="just">
              <a:lnSpc>
                <a:spcPts val="3143"/>
              </a:lnSpc>
            </a:pPr>
            <a:r>
              <a:rPr lang="en-US" sz="2619">
                <a:solidFill>
                  <a:srgbClr val="FFFFFF"/>
                </a:solidFill>
                <a:latin typeface="Rosario"/>
                <a:ea typeface="Rosario"/>
                <a:cs typeface="Rosario"/>
                <a:sym typeface="Rosario"/>
              </a:rPr>
              <a:t>Орієнтована на організацію тендерних процедур для великих державних і приватних компаній. Ця платформа забезпечує інтеграцію всіх етапів закупівель — від публікації оголошення до підписання контракту з постачальником. Особливістю CCG є можливість проведення електронних аукціонів, що дозволяє знижувати вартість закупівель за рахунок конкуренції серед учасників. Платформа також має систему для визначення переможців тендерів, що робить процес закупівель більш ефективним і конкурентоспроможним.</a:t>
            </a:r>
          </a:p>
          <a:p>
            <a:pPr algn="just">
              <a:lnSpc>
                <a:spcPts val="3143"/>
              </a:lnSpc>
            </a:pPr>
            <a:r>
              <a:rPr lang="en-US" sz="2619">
                <a:solidFill>
                  <a:srgbClr val="FFFFFF"/>
                </a:solidFill>
                <a:latin typeface="Rosario"/>
                <a:ea typeface="Rosario"/>
                <a:cs typeface="Rosario"/>
                <a:sym typeface="Rosario"/>
              </a:rPr>
              <a:t> </a:t>
            </a:r>
          </a:p>
          <a:p>
            <a:pPr algn="just">
              <a:lnSpc>
                <a:spcPts val="3143"/>
              </a:lnSpc>
            </a:pPr>
            <a:endParaRPr lang="en-US" sz="2619">
              <a:solidFill>
                <a:srgbClr val="FFFFFF"/>
              </a:solidFill>
              <a:latin typeface="Rosario"/>
              <a:ea typeface="Rosario"/>
              <a:cs typeface="Rosario"/>
              <a:sym typeface="Rosario"/>
            </a:endParaRPr>
          </a:p>
        </p:txBody>
      </p:sp>
      <p:sp>
        <p:nvSpPr>
          <p:cNvPr id="23" name="TextBox 23"/>
          <p:cNvSpPr txBox="1"/>
          <p:nvPr/>
        </p:nvSpPr>
        <p:spPr>
          <a:xfrm>
            <a:off x="8667079" y="1904096"/>
            <a:ext cx="8867672" cy="1486535"/>
          </a:xfrm>
          <a:prstGeom prst="rect">
            <a:avLst/>
          </a:prstGeom>
        </p:spPr>
        <p:txBody>
          <a:bodyPr lIns="0" tIns="0" rIns="0" bIns="0" rtlCol="0" anchor="t">
            <a:spAutoFit/>
          </a:bodyPr>
          <a:lstStyle/>
          <a:p>
            <a:pPr algn="ctr">
              <a:lnSpc>
                <a:spcPts val="5829"/>
              </a:lnSpc>
            </a:pPr>
            <a:r>
              <a:rPr lang="en-US" sz="5299">
                <a:solidFill>
                  <a:srgbClr val="FFFFFF"/>
                </a:solidFill>
                <a:latin typeface="Hammersmith One"/>
                <a:ea typeface="Hammersmith One"/>
                <a:cs typeface="Hammersmith One"/>
                <a:sym typeface="Hammersmith One"/>
              </a:rPr>
              <a:t>CCG (China Procurement) </a:t>
            </a:r>
          </a:p>
          <a:p>
            <a:pPr algn="ctr">
              <a:lnSpc>
                <a:spcPts val="5829"/>
              </a:lnSpc>
            </a:pPr>
            <a:endParaRPr lang="en-US" sz="5299">
              <a:solidFill>
                <a:srgbClr val="FFFFFF"/>
              </a:solidFill>
              <a:latin typeface="Hammersmith One"/>
              <a:ea typeface="Hammersmith One"/>
              <a:cs typeface="Hammersmith One"/>
              <a:sym typeface="Hammersmith On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28034" r="-28034"/>
              </a:stretch>
            </a:blipFill>
            <a:ln w="47625" cap="sq">
              <a:solidFill>
                <a:srgbClr val="FFFFFF"/>
              </a:solidFill>
              <a:prstDash val="solid"/>
              <a:miter/>
            </a:ln>
          </p:spPr>
        </p:sp>
      </p:grpSp>
      <p:grpSp>
        <p:nvGrpSpPr>
          <p:cNvPr id="4" name="Group 4"/>
          <p:cNvGrpSpPr/>
          <p:nvPr/>
        </p:nvGrpSpPr>
        <p:grpSpPr>
          <a:xfrm rot="-5400000">
            <a:off x="17626864"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626864"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626864"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02569" y="4460635"/>
            <a:ext cx="8456731" cy="3905250"/>
          </a:xfrm>
          <a:prstGeom prst="rect">
            <a:avLst/>
          </a:prstGeom>
        </p:spPr>
        <p:txBody>
          <a:bodyPr lIns="0" tIns="0" rIns="0" bIns="0" rtlCol="0" anchor="t">
            <a:spAutoFit/>
          </a:bodyPr>
          <a:lstStyle/>
          <a:p>
            <a:pPr algn="just">
              <a:lnSpc>
                <a:spcPts val="3143"/>
              </a:lnSpc>
            </a:pPr>
            <a:r>
              <a:rPr lang="en-US" sz="2619">
                <a:solidFill>
                  <a:srgbClr val="FFFFFF"/>
                </a:solidFill>
                <a:latin typeface="Rosario"/>
                <a:ea typeface="Rosario"/>
                <a:cs typeface="Rosario"/>
                <a:sym typeface="Rosario"/>
              </a:rPr>
              <a:t>Ця платформа обслуговує провінцію Чжецзян і дозволяє місцевим урядовим органам ефективно проводити закупівлі. Вона надає доступ до тендерних оголошень, а також дає можливість подавати електронні пропозиції для участі в тендерах. Цей майданчик є частиною ширшої державної стратегії щодо централізації закупівель, що дозволяє значно підвищити їх прозорість і ефективність.</a:t>
            </a:r>
          </a:p>
          <a:p>
            <a:pPr algn="just">
              <a:lnSpc>
                <a:spcPts val="3143"/>
              </a:lnSpc>
            </a:pPr>
            <a:endParaRPr lang="en-US" sz="2619">
              <a:solidFill>
                <a:srgbClr val="FFFFFF"/>
              </a:solidFill>
              <a:latin typeface="Rosario"/>
              <a:ea typeface="Rosario"/>
              <a:cs typeface="Rosario"/>
              <a:sym typeface="Rosario"/>
            </a:endParaRPr>
          </a:p>
        </p:txBody>
      </p:sp>
      <p:sp>
        <p:nvSpPr>
          <p:cNvPr id="23" name="TextBox 23"/>
          <p:cNvSpPr txBox="1"/>
          <p:nvPr/>
        </p:nvSpPr>
        <p:spPr>
          <a:xfrm>
            <a:off x="8667079" y="1904096"/>
            <a:ext cx="8867672" cy="2953385"/>
          </a:xfrm>
          <a:prstGeom prst="rect">
            <a:avLst/>
          </a:prstGeom>
        </p:spPr>
        <p:txBody>
          <a:bodyPr lIns="0" tIns="0" rIns="0" bIns="0" rtlCol="0" anchor="t">
            <a:spAutoFit/>
          </a:bodyPr>
          <a:lstStyle/>
          <a:p>
            <a:pPr algn="ctr">
              <a:lnSpc>
                <a:spcPts val="5829"/>
              </a:lnSpc>
            </a:pPr>
            <a:r>
              <a:rPr lang="en-US" sz="5299">
                <a:solidFill>
                  <a:srgbClr val="FFFFFF"/>
                </a:solidFill>
                <a:latin typeface="Hammersmith One"/>
                <a:ea typeface="Hammersmith One"/>
                <a:cs typeface="Hammersmith One"/>
                <a:sym typeface="Hammersmith One"/>
              </a:rPr>
              <a:t>Zhejiang Provincial Government Procurement Network  </a:t>
            </a:r>
          </a:p>
          <a:p>
            <a:pPr algn="ctr">
              <a:lnSpc>
                <a:spcPts val="5829"/>
              </a:lnSpc>
            </a:pPr>
            <a:endParaRPr lang="en-US" sz="5299">
              <a:solidFill>
                <a:srgbClr val="FFFFFF"/>
              </a:solidFill>
              <a:latin typeface="Hammersmith One"/>
              <a:ea typeface="Hammersmith One"/>
              <a:cs typeface="Hammersmith One"/>
              <a:sym typeface="Hammersmith On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28034" r="-28034"/>
              </a:stretch>
            </a:blipFill>
            <a:ln w="47625" cap="sq">
              <a:solidFill>
                <a:srgbClr val="FFFFFF"/>
              </a:solidFill>
              <a:prstDash val="solid"/>
              <a:miter/>
            </a:ln>
          </p:spPr>
        </p:sp>
      </p:grpSp>
      <p:grpSp>
        <p:nvGrpSpPr>
          <p:cNvPr id="4" name="Group 4"/>
          <p:cNvGrpSpPr/>
          <p:nvPr/>
        </p:nvGrpSpPr>
        <p:grpSpPr>
          <a:xfrm rot="-5400000">
            <a:off x="17626864"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626864"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626864"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02569" y="3790950"/>
            <a:ext cx="8456731" cy="3514725"/>
          </a:xfrm>
          <a:prstGeom prst="rect">
            <a:avLst/>
          </a:prstGeom>
        </p:spPr>
        <p:txBody>
          <a:bodyPr lIns="0" tIns="0" rIns="0" bIns="0" rtlCol="0" anchor="t">
            <a:spAutoFit/>
          </a:bodyPr>
          <a:lstStyle/>
          <a:p>
            <a:pPr algn="just">
              <a:lnSpc>
                <a:spcPts val="3143"/>
              </a:lnSpc>
            </a:pPr>
            <a:r>
              <a:rPr lang="en-US" sz="2619">
                <a:solidFill>
                  <a:srgbClr val="FFFFFF"/>
                </a:solidFill>
                <a:latin typeface="Rosario"/>
                <a:ea typeface="Rosario"/>
                <a:cs typeface="Rosario"/>
                <a:sym typeface="Rosario"/>
              </a:rPr>
              <a:t>Цей майданчик пропонує державним органам, що здійснюють закупівлі, всі необхідні інструменти для публікації тендерів, реєстрації постачальників і підписання контрактів. Пекін, як економічний і адміністративний центр Китаю, потребує ефективних і швидких процесів закупівель, і ця платформа справляється з цими завданнями на найвищому рівні.</a:t>
            </a:r>
          </a:p>
          <a:p>
            <a:pPr algn="just">
              <a:lnSpc>
                <a:spcPts val="3143"/>
              </a:lnSpc>
            </a:pPr>
            <a:endParaRPr lang="en-US" sz="2619">
              <a:solidFill>
                <a:srgbClr val="FFFFFF"/>
              </a:solidFill>
              <a:latin typeface="Rosario"/>
              <a:ea typeface="Rosario"/>
              <a:cs typeface="Rosario"/>
              <a:sym typeface="Rosario"/>
            </a:endParaRPr>
          </a:p>
        </p:txBody>
      </p:sp>
      <p:sp>
        <p:nvSpPr>
          <p:cNvPr id="23" name="TextBox 23"/>
          <p:cNvSpPr txBox="1"/>
          <p:nvPr/>
        </p:nvSpPr>
        <p:spPr>
          <a:xfrm>
            <a:off x="8667079" y="1904096"/>
            <a:ext cx="8867672" cy="1486535"/>
          </a:xfrm>
          <a:prstGeom prst="rect">
            <a:avLst/>
          </a:prstGeom>
        </p:spPr>
        <p:txBody>
          <a:bodyPr lIns="0" tIns="0" rIns="0" bIns="0" rtlCol="0" anchor="t">
            <a:spAutoFit/>
          </a:bodyPr>
          <a:lstStyle/>
          <a:p>
            <a:pPr algn="ctr">
              <a:lnSpc>
                <a:spcPts val="5829"/>
              </a:lnSpc>
            </a:pPr>
            <a:r>
              <a:rPr lang="en-US" sz="5299">
                <a:solidFill>
                  <a:srgbClr val="FFFFFF"/>
                </a:solidFill>
                <a:latin typeface="Hammersmith One"/>
                <a:ea typeface="Hammersmith One"/>
                <a:cs typeface="Hammersmith One"/>
                <a:sym typeface="Hammersmith One"/>
              </a:rPr>
              <a:t>Beijing Government Procurement Network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19364" r="-19364"/>
              </a:stretch>
            </a:blipFill>
            <a:ln w="47625" cap="sq">
              <a:solidFill>
                <a:srgbClr val="FFFFFF"/>
              </a:solidFill>
              <a:prstDash val="solid"/>
              <a:miter/>
            </a:ln>
          </p:spPr>
        </p:sp>
      </p:grpSp>
      <p:grpSp>
        <p:nvGrpSpPr>
          <p:cNvPr id="4" name="Group 4"/>
          <p:cNvGrpSpPr/>
          <p:nvPr/>
        </p:nvGrpSpPr>
        <p:grpSpPr>
          <a:xfrm rot="-5400000">
            <a:off x="17626864"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626864"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626864"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02569" y="4460635"/>
            <a:ext cx="8456731" cy="3905250"/>
          </a:xfrm>
          <a:prstGeom prst="rect">
            <a:avLst/>
          </a:prstGeom>
        </p:spPr>
        <p:txBody>
          <a:bodyPr lIns="0" tIns="0" rIns="0" bIns="0" rtlCol="0" anchor="t">
            <a:spAutoFit/>
          </a:bodyPr>
          <a:lstStyle/>
          <a:p>
            <a:pPr algn="just">
              <a:lnSpc>
                <a:spcPts val="3143"/>
              </a:lnSpc>
            </a:pPr>
            <a:r>
              <a:rPr lang="en-US" sz="2619">
                <a:solidFill>
                  <a:srgbClr val="FFFFFF"/>
                </a:solidFill>
                <a:latin typeface="Rosario"/>
                <a:ea typeface="Rosario"/>
                <a:cs typeface="Rosario"/>
                <a:sym typeface="Rosario"/>
              </a:rPr>
              <a:t>Вона забезпечує великий спектр послуг для організацій, що бажають брати участь у публічних закупівлях, зокрема в таких галузях, як будівництво, постачання товарів і надання послуг для урядових установ. CTB дозволяє публікувати тендери, подавати пропозиції і визначати переможців. Вона також пропонує можливість проведення електронних аукціонів, що допомагає знижувати вартість закупівель.</a:t>
            </a:r>
          </a:p>
          <a:p>
            <a:pPr algn="just">
              <a:lnSpc>
                <a:spcPts val="3143"/>
              </a:lnSpc>
            </a:pPr>
            <a:endParaRPr lang="en-US" sz="2619">
              <a:solidFill>
                <a:srgbClr val="FFFFFF"/>
              </a:solidFill>
              <a:latin typeface="Rosario"/>
              <a:ea typeface="Rosario"/>
              <a:cs typeface="Rosario"/>
              <a:sym typeface="Rosario"/>
            </a:endParaRPr>
          </a:p>
        </p:txBody>
      </p:sp>
      <p:sp>
        <p:nvSpPr>
          <p:cNvPr id="23" name="TextBox 23"/>
          <p:cNvSpPr txBox="1"/>
          <p:nvPr/>
        </p:nvSpPr>
        <p:spPr>
          <a:xfrm>
            <a:off x="8667079" y="1904096"/>
            <a:ext cx="8867672" cy="1486535"/>
          </a:xfrm>
          <a:prstGeom prst="rect">
            <a:avLst/>
          </a:prstGeom>
        </p:spPr>
        <p:txBody>
          <a:bodyPr lIns="0" tIns="0" rIns="0" bIns="0" rtlCol="0" anchor="t">
            <a:spAutoFit/>
          </a:bodyPr>
          <a:lstStyle/>
          <a:p>
            <a:pPr algn="ctr">
              <a:lnSpc>
                <a:spcPts val="5829"/>
              </a:lnSpc>
            </a:pPr>
            <a:r>
              <a:rPr lang="en-US" sz="5299">
                <a:solidFill>
                  <a:srgbClr val="FFFFFF"/>
                </a:solidFill>
                <a:latin typeface="Hammersmith One"/>
                <a:ea typeface="Hammersmith One"/>
                <a:cs typeface="Hammersmith One"/>
                <a:sym typeface="Hammersmith One"/>
              </a:rPr>
              <a:t>China Tendering and Bidding (CTB)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430168" y="1631379"/>
            <a:ext cx="6751065" cy="7024241"/>
            <a:chOff x="0" y="0"/>
            <a:chExt cx="1213504" cy="1262607"/>
          </a:xfrm>
        </p:grpSpPr>
        <p:sp>
          <p:nvSpPr>
            <p:cNvPr id="3" name="Freeform 3"/>
            <p:cNvSpPr/>
            <p:nvPr/>
          </p:nvSpPr>
          <p:spPr>
            <a:xfrm>
              <a:off x="0" y="0"/>
              <a:ext cx="1213504" cy="1262607"/>
            </a:xfrm>
            <a:custGeom>
              <a:avLst/>
              <a:gdLst/>
              <a:ahLst/>
              <a:cxnLst/>
              <a:rect l="l" t="t" r="r" b="b"/>
              <a:pathLst>
                <a:path w="1213504" h="1262607">
                  <a:moveTo>
                    <a:pt x="0" y="0"/>
                  </a:moveTo>
                  <a:lnTo>
                    <a:pt x="1213504" y="0"/>
                  </a:lnTo>
                  <a:lnTo>
                    <a:pt x="1213504" y="1262607"/>
                  </a:lnTo>
                  <a:lnTo>
                    <a:pt x="0" y="1262607"/>
                  </a:lnTo>
                  <a:close/>
                </a:path>
              </a:pathLst>
            </a:custGeom>
            <a:blipFill>
              <a:blip r:embed="rId2"/>
              <a:stretch>
                <a:fillRect l="-19364" r="-19364"/>
              </a:stretch>
            </a:blipFill>
            <a:ln w="47625" cap="sq">
              <a:solidFill>
                <a:srgbClr val="FFFFFF"/>
              </a:solidFill>
              <a:prstDash val="solid"/>
              <a:miter/>
            </a:ln>
          </p:spPr>
        </p:sp>
      </p:grpSp>
      <p:grpSp>
        <p:nvGrpSpPr>
          <p:cNvPr id="4" name="Group 4"/>
          <p:cNvGrpSpPr/>
          <p:nvPr/>
        </p:nvGrpSpPr>
        <p:grpSpPr>
          <a:xfrm rot="-5400000">
            <a:off x="17626864" y="5429519"/>
            <a:ext cx="335945" cy="335945"/>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6" name="TextBox 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5400000">
            <a:off x="17626864" y="4975158"/>
            <a:ext cx="335945" cy="335945"/>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C744E"/>
            </a:solidFill>
          </p:spPr>
        </p:sp>
        <p:sp>
          <p:nvSpPr>
            <p:cNvPr id="9" name="TextBox 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rot="-5400000">
            <a:off x="17626864" y="4521536"/>
            <a:ext cx="335945" cy="335945"/>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2" name="TextBox 1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24978" y="-492249"/>
            <a:ext cx="19537955" cy="1552128"/>
            <a:chOff x="0" y="0"/>
            <a:chExt cx="5145799" cy="408791"/>
          </a:xfrm>
        </p:grpSpPr>
        <p:sp>
          <p:nvSpPr>
            <p:cNvPr id="14" name="Freeform 14"/>
            <p:cNvSpPr/>
            <p:nvPr/>
          </p:nvSpPr>
          <p:spPr>
            <a:xfrm>
              <a:off x="0" y="0"/>
              <a:ext cx="5145799" cy="408791"/>
            </a:xfrm>
            <a:custGeom>
              <a:avLst/>
              <a:gdLst/>
              <a:ahLst/>
              <a:cxnLst/>
              <a:rect l="l" t="t" r="r" b="b"/>
              <a:pathLst>
                <a:path w="5145799" h="408791">
                  <a:moveTo>
                    <a:pt x="0" y="0"/>
                  </a:moveTo>
                  <a:lnTo>
                    <a:pt x="5145799" y="0"/>
                  </a:lnTo>
                  <a:lnTo>
                    <a:pt x="5145799" y="408791"/>
                  </a:lnTo>
                  <a:lnTo>
                    <a:pt x="0" y="408791"/>
                  </a:lnTo>
                  <a:close/>
                </a:path>
              </a:pathLst>
            </a:custGeom>
            <a:solidFill>
              <a:srgbClr val="FC744E"/>
            </a:solidFill>
          </p:spPr>
        </p:sp>
        <p:sp>
          <p:nvSpPr>
            <p:cNvPr id="15" name="TextBox 15"/>
            <p:cNvSpPr txBox="1"/>
            <p:nvPr/>
          </p:nvSpPr>
          <p:spPr>
            <a:xfrm>
              <a:off x="0" y="-38100"/>
              <a:ext cx="5145799" cy="446891"/>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624978" y="9893562"/>
            <a:ext cx="19537955" cy="885686"/>
            <a:chOff x="0" y="0"/>
            <a:chExt cx="5145799" cy="233267"/>
          </a:xfrm>
        </p:grpSpPr>
        <p:sp>
          <p:nvSpPr>
            <p:cNvPr id="17" name="Freeform 17"/>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8" name="TextBox 18"/>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rot="-10800000" flipH="1">
            <a:off x="17123811" y="810367"/>
            <a:ext cx="1342052" cy="1341541"/>
          </a:xfrm>
          <a:custGeom>
            <a:avLst/>
            <a:gdLst/>
            <a:ahLst/>
            <a:cxnLst/>
            <a:rect l="l" t="t" r="r" b="b"/>
            <a:pathLst>
              <a:path w="1342052" h="1341541">
                <a:moveTo>
                  <a:pt x="1342052" y="0"/>
                </a:moveTo>
                <a:lnTo>
                  <a:pt x="0" y="0"/>
                </a:lnTo>
                <a:lnTo>
                  <a:pt x="0" y="1341541"/>
                </a:lnTo>
                <a:lnTo>
                  <a:pt x="1342052" y="1341541"/>
                </a:lnTo>
                <a:lnTo>
                  <a:pt x="1342052"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0" name="Freeform 20"/>
          <p:cNvSpPr/>
          <p:nvPr/>
        </p:nvSpPr>
        <p:spPr>
          <a:xfrm rot="-10800000">
            <a:off x="0" y="7916759"/>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21" name="TextBox 21"/>
          <p:cNvSpPr txBox="1"/>
          <p:nvPr/>
        </p:nvSpPr>
        <p:spPr>
          <a:xfrm>
            <a:off x="671026" y="190500"/>
            <a:ext cx="11930242" cy="838200"/>
          </a:xfrm>
          <a:prstGeom prst="rect">
            <a:avLst/>
          </a:prstGeom>
        </p:spPr>
        <p:txBody>
          <a:bodyPr lIns="0" tIns="0" rIns="0" bIns="0" rtlCol="0" anchor="t">
            <a:spAutoFit/>
          </a:bodyPr>
          <a:lstStyle/>
          <a:p>
            <a:pPr algn="l">
              <a:lnSpc>
                <a:spcPts val="6599"/>
              </a:lnSpc>
            </a:pPr>
            <a:r>
              <a:rPr lang="en-US" sz="5999">
                <a:solidFill>
                  <a:srgbClr val="FFFFFF"/>
                </a:solidFill>
                <a:latin typeface="Hammersmith One"/>
                <a:ea typeface="Hammersmith One"/>
                <a:cs typeface="Hammersmith One"/>
                <a:sym typeface="Hammersmith One"/>
              </a:rPr>
              <a:t>Електронні майданчики</a:t>
            </a:r>
          </a:p>
        </p:txBody>
      </p:sp>
      <p:sp>
        <p:nvSpPr>
          <p:cNvPr id="22" name="TextBox 22"/>
          <p:cNvSpPr txBox="1"/>
          <p:nvPr/>
        </p:nvSpPr>
        <p:spPr>
          <a:xfrm>
            <a:off x="8802569" y="4460635"/>
            <a:ext cx="8456731" cy="3905250"/>
          </a:xfrm>
          <a:prstGeom prst="rect">
            <a:avLst/>
          </a:prstGeom>
        </p:spPr>
        <p:txBody>
          <a:bodyPr lIns="0" tIns="0" rIns="0" bIns="0" rtlCol="0" anchor="t">
            <a:spAutoFit/>
          </a:bodyPr>
          <a:lstStyle/>
          <a:p>
            <a:pPr algn="just">
              <a:lnSpc>
                <a:spcPts val="3143"/>
              </a:lnSpc>
            </a:pPr>
            <a:r>
              <a:rPr lang="en-US" sz="2619">
                <a:solidFill>
                  <a:srgbClr val="FFFFFF"/>
                </a:solidFill>
                <a:latin typeface="Rosario"/>
                <a:ea typeface="Rosario"/>
                <a:cs typeface="Rosario"/>
                <a:sym typeface="Rosario"/>
              </a:rPr>
              <a:t>Вона є основним інструментом для публікації тендерів і запитів на пропозиції на національному рівні. CGPN дозволяє урядовим агентствам публікувати всю необхідну інформацію, а постачальникам — подавати пропозиції через систему, що значно спрощує процедуру закупівель. Платформа також дозволяє відслідковувати виконання контрактів і публікувати результати тендерів, що підвищує рівень прозорості.</a:t>
            </a:r>
          </a:p>
          <a:p>
            <a:pPr algn="just">
              <a:lnSpc>
                <a:spcPts val="3143"/>
              </a:lnSpc>
            </a:pPr>
            <a:endParaRPr lang="en-US" sz="2619">
              <a:solidFill>
                <a:srgbClr val="FFFFFF"/>
              </a:solidFill>
              <a:latin typeface="Rosario"/>
              <a:ea typeface="Rosario"/>
              <a:cs typeface="Rosario"/>
              <a:sym typeface="Rosario"/>
            </a:endParaRPr>
          </a:p>
        </p:txBody>
      </p:sp>
      <p:sp>
        <p:nvSpPr>
          <p:cNvPr id="23" name="TextBox 23"/>
          <p:cNvSpPr txBox="1"/>
          <p:nvPr/>
        </p:nvSpPr>
        <p:spPr>
          <a:xfrm>
            <a:off x="8667079" y="1904096"/>
            <a:ext cx="8867672" cy="2219960"/>
          </a:xfrm>
          <a:prstGeom prst="rect">
            <a:avLst/>
          </a:prstGeom>
        </p:spPr>
        <p:txBody>
          <a:bodyPr lIns="0" tIns="0" rIns="0" bIns="0" rtlCol="0" anchor="t">
            <a:spAutoFit/>
          </a:bodyPr>
          <a:lstStyle/>
          <a:p>
            <a:pPr algn="ctr">
              <a:lnSpc>
                <a:spcPts val="5829"/>
              </a:lnSpc>
            </a:pPr>
            <a:r>
              <a:rPr lang="en-US" sz="5299">
                <a:solidFill>
                  <a:srgbClr val="FFFFFF"/>
                </a:solidFill>
                <a:latin typeface="Hammersmith One"/>
                <a:ea typeface="Hammersmith One"/>
                <a:cs typeface="Hammersmith One"/>
                <a:sym typeface="Hammersmith One"/>
              </a:rPr>
              <a:t>China Government Procurement Network (CGPN)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8501090" y="2577329"/>
            <a:ext cx="8324647" cy="803133"/>
            <a:chOff x="0" y="0"/>
            <a:chExt cx="1730412" cy="166944"/>
          </a:xfrm>
        </p:grpSpPr>
        <p:sp>
          <p:nvSpPr>
            <p:cNvPr id="15" name="Freeform 15"/>
            <p:cNvSpPr/>
            <p:nvPr/>
          </p:nvSpPr>
          <p:spPr>
            <a:xfrm>
              <a:off x="0" y="0"/>
              <a:ext cx="1730412" cy="166944"/>
            </a:xfrm>
            <a:custGeom>
              <a:avLst/>
              <a:gdLst/>
              <a:ahLst/>
              <a:cxnLst/>
              <a:rect l="l" t="t" r="r" b="b"/>
              <a:pathLst>
                <a:path w="1730412" h="166944">
                  <a:moveTo>
                    <a:pt x="19530" y="0"/>
                  </a:moveTo>
                  <a:lnTo>
                    <a:pt x="1710882" y="0"/>
                  </a:lnTo>
                  <a:cubicBezTo>
                    <a:pt x="1716062" y="0"/>
                    <a:pt x="1721029" y="2058"/>
                    <a:pt x="1724692" y="5720"/>
                  </a:cubicBezTo>
                  <a:cubicBezTo>
                    <a:pt x="1728354" y="9383"/>
                    <a:pt x="1730412" y="14350"/>
                    <a:pt x="1730412" y="19530"/>
                  </a:cubicBezTo>
                  <a:lnTo>
                    <a:pt x="1730412" y="147414"/>
                  </a:lnTo>
                  <a:cubicBezTo>
                    <a:pt x="1730412" y="152594"/>
                    <a:pt x="1728354" y="157561"/>
                    <a:pt x="1724692" y="161224"/>
                  </a:cubicBezTo>
                  <a:cubicBezTo>
                    <a:pt x="1721029" y="164886"/>
                    <a:pt x="1716062" y="166944"/>
                    <a:pt x="1710882" y="166944"/>
                  </a:cubicBezTo>
                  <a:lnTo>
                    <a:pt x="19530" y="166944"/>
                  </a:lnTo>
                  <a:cubicBezTo>
                    <a:pt x="14350" y="166944"/>
                    <a:pt x="9383" y="164886"/>
                    <a:pt x="5720" y="161224"/>
                  </a:cubicBezTo>
                  <a:cubicBezTo>
                    <a:pt x="2058" y="157561"/>
                    <a:pt x="0" y="152594"/>
                    <a:pt x="0" y="147414"/>
                  </a:cubicBezTo>
                  <a:lnTo>
                    <a:pt x="0" y="19530"/>
                  </a:lnTo>
                  <a:cubicBezTo>
                    <a:pt x="0" y="14350"/>
                    <a:pt x="2058" y="9383"/>
                    <a:pt x="5720" y="5720"/>
                  </a:cubicBezTo>
                  <a:cubicBezTo>
                    <a:pt x="9383" y="2058"/>
                    <a:pt x="14350" y="0"/>
                    <a:pt x="19530" y="0"/>
                  </a:cubicBezTo>
                  <a:close/>
                </a:path>
              </a:pathLst>
            </a:custGeom>
            <a:solidFill>
              <a:srgbClr val="FC744E"/>
            </a:solidFill>
            <a:ln cap="rnd">
              <a:noFill/>
              <a:prstDash val="solid"/>
              <a:round/>
            </a:ln>
          </p:spPr>
        </p:sp>
        <p:sp>
          <p:nvSpPr>
            <p:cNvPr id="16" name="TextBox 16"/>
            <p:cNvSpPr txBox="1"/>
            <p:nvPr/>
          </p:nvSpPr>
          <p:spPr>
            <a:xfrm>
              <a:off x="0" y="-38100"/>
              <a:ext cx="1730412"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857969"/>
            <a:ext cx="9345751" cy="64008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Для цього постачальник повинен надати свідоцтво про реєстрацію компанії, яке підтверджує її легальний статус і право на ведення бізнесу. Цей документ є основним для будь-якої комерційної діяльності в Китаї, адже без нього компанія не зможе отримати доступ до тендерів. Також потрібно мати ідентифікаційний код податкового реєстраційного органу, який підтверджує, що компанія виконувала податкові зобов'язання та зареєстрована як платник податків.</a:t>
            </a: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p:txBody>
      </p:sp>
      <p:sp>
        <p:nvSpPr>
          <p:cNvPr id="18" name="TextBox 18"/>
          <p:cNvSpPr txBox="1"/>
          <p:nvPr/>
        </p:nvSpPr>
        <p:spPr>
          <a:xfrm>
            <a:off x="8710889" y="2697302"/>
            <a:ext cx="7905050"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Реєстрація як юридична особа в країні</a:t>
            </a:r>
          </a:p>
          <a:p>
            <a:pPr algn="ctr">
              <a:lnSpc>
                <a:spcPts val="4611"/>
              </a:lnSpc>
              <a:spcBef>
                <a:spcPct val="0"/>
              </a:spcBef>
            </a:pPr>
            <a:endParaRPr lang="en-US" sz="3294">
              <a:solidFill>
                <a:srgbClr val="FFFFFF"/>
              </a:solidFill>
              <a:latin typeface="Rosario"/>
              <a:ea typeface="Rosario"/>
              <a:cs typeface="Rosario"/>
              <a:sym typeface="Rosari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3805" r="-33805"/>
              </a:stretch>
            </a:blipFill>
            <a:ln w="47625" cap="sq">
              <a:solidFill>
                <a:srgbClr val="FFFFFF"/>
              </a:solidFill>
              <a:prstDash val="solid"/>
              <a:miter/>
            </a:ln>
          </p:spPr>
        </p:sp>
      </p:grpSp>
      <p:grpSp>
        <p:nvGrpSpPr>
          <p:cNvPr id="6" name="Group 6"/>
          <p:cNvGrpSpPr/>
          <p:nvPr/>
        </p:nvGrpSpPr>
        <p:grpSpPr>
          <a:xfrm>
            <a:off x="1471353" y="2310629"/>
            <a:ext cx="8366469" cy="803133"/>
            <a:chOff x="0" y="0"/>
            <a:chExt cx="1739105" cy="166944"/>
          </a:xfrm>
        </p:grpSpPr>
        <p:sp>
          <p:nvSpPr>
            <p:cNvPr id="7" name="Freeform 7"/>
            <p:cNvSpPr/>
            <p:nvPr/>
          </p:nvSpPr>
          <p:spPr>
            <a:xfrm>
              <a:off x="0" y="0"/>
              <a:ext cx="1739105" cy="166944"/>
            </a:xfrm>
            <a:custGeom>
              <a:avLst/>
              <a:gdLst/>
              <a:ahLst/>
              <a:cxnLst/>
              <a:rect l="l" t="t" r="r" b="b"/>
              <a:pathLst>
                <a:path w="1739105" h="166944">
                  <a:moveTo>
                    <a:pt x="19432" y="0"/>
                  </a:moveTo>
                  <a:lnTo>
                    <a:pt x="1719673" y="0"/>
                  </a:lnTo>
                  <a:cubicBezTo>
                    <a:pt x="1724827" y="0"/>
                    <a:pt x="1729769" y="2047"/>
                    <a:pt x="1733414" y="5692"/>
                  </a:cubicBezTo>
                  <a:cubicBezTo>
                    <a:pt x="1737058" y="9336"/>
                    <a:pt x="1739105" y="14279"/>
                    <a:pt x="1739105" y="19432"/>
                  </a:cubicBezTo>
                  <a:lnTo>
                    <a:pt x="1739105" y="147512"/>
                  </a:lnTo>
                  <a:cubicBezTo>
                    <a:pt x="1739105" y="152666"/>
                    <a:pt x="1737058" y="157608"/>
                    <a:pt x="1733414" y="161252"/>
                  </a:cubicBezTo>
                  <a:cubicBezTo>
                    <a:pt x="1729769" y="164897"/>
                    <a:pt x="1724827" y="166944"/>
                    <a:pt x="1719673" y="166944"/>
                  </a:cubicBezTo>
                  <a:lnTo>
                    <a:pt x="19432" y="166944"/>
                  </a:lnTo>
                  <a:cubicBezTo>
                    <a:pt x="14279" y="166944"/>
                    <a:pt x="9336" y="164897"/>
                    <a:pt x="5692" y="161252"/>
                  </a:cubicBezTo>
                  <a:cubicBezTo>
                    <a:pt x="2047" y="157608"/>
                    <a:pt x="0" y="152666"/>
                    <a:pt x="0" y="147512"/>
                  </a:cubicBezTo>
                  <a:lnTo>
                    <a:pt x="0" y="19432"/>
                  </a:lnTo>
                  <a:cubicBezTo>
                    <a:pt x="0" y="14279"/>
                    <a:pt x="2047" y="9336"/>
                    <a:pt x="5692" y="5692"/>
                  </a:cubicBezTo>
                  <a:cubicBezTo>
                    <a:pt x="9336" y="2047"/>
                    <a:pt x="14279" y="0"/>
                    <a:pt x="19432" y="0"/>
                  </a:cubicBezTo>
                  <a:close/>
                </a:path>
              </a:pathLst>
            </a:custGeom>
            <a:solidFill>
              <a:srgbClr val="FC744E"/>
            </a:solidFill>
            <a:ln cap="rnd">
              <a:noFill/>
              <a:prstDash val="solid"/>
              <a:round/>
            </a:ln>
          </p:spPr>
        </p:sp>
        <p:sp>
          <p:nvSpPr>
            <p:cNvPr id="8" name="TextBox 8"/>
            <p:cNvSpPr txBox="1"/>
            <p:nvPr/>
          </p:nvSpPr>
          <p:spPr>
            <a:xfrm>
              <a:off x="0" y="-38100"/>
              <a:ext cx="1739105" cy="20504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591269"/>
            <a:ext cx="9345751" cy="45720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Надання фінансової звітності за останні 1-3 роки, а також податкових декларацій, що підтверджують своєчасну сплату податків і відсутність заборгованості перед державою. Така інформація дає можливість уповноваженим органам оцінити здатність компанії виконувати свої зобов'язання за контрактами, не створюючи фінансових ризиків для замовника.</a:t>
            </a: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p:txBody>
      </p:sp>
      <p:sp>
        <p:nvSpPr>
          <p:cNvPr id="17" name="TextBox 17"/>
          <p:cNvSpPr txBox="1"/>
          <p:nvPr/>
        </p:nvSpPr>
        <p:spPr>
          <a:xfrm>
            <a:off x="3282514" y="2368393"/>
            <a:ext cx="4744146"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Фінансова стабільність</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8999994" y="2257307"/>
            <a:ext cx="7608410" cy="803133"/>
            <a:chOff x="0" y="0"/>
            <a:chExt cx="1581530" cy="166944"/>
          </a:xfrm>
        </p:grpSpPr>
        <p:sp>
          <p:nvSpPr>
            <p:cNvPr id="15" name="Freeform 15"/>
            <p:cNvSpPr/>
            <p:nvPr/>
          </p:nvSpPr>
          <p:spPr>
            <a:xfrm>
              <a:off x="0" y="0"/>
              <a:ext cx="1581530" cy="166944"/>
            </a:xfrm>
            <a:custGeom>
              <a:avLst/>
              <a:gdLst/>
              <a:ahLst/>
              <a:cxnLst/>
              <a:rect l="l" t="t" r="r" b="b"/>
              <a:pathLst>
                <a:path w="1581530" h="166944">
                  <a:moveTo>
                    <a:pt x="21369" y="0"/>
                  </a:moveTo>
                  <a:lnTo>
                    <a:pt x="1560162" y="0"/>
                  </a:lnTo>
                  <a:cubicBezTo>
                    <a:pt x="1571963" y="0"/>
                    <a:pt x="1581530" y="9567"/>
                    <a:pt x="1581530" y="21369"/>
                  </a:cubicBezTo>
                  <a:lnTo>
                    <a:pt x="1581530" y="145576"/>
                  </a:lnTo>
                  <a:cubicBezTo>
                    <a:pt x="1581530" y="151243"/>
                    <a:pt x="1579279" y="156678"/>
                    <a:pt x="1575272" y="160685"/>
                  </a:cubicBezTo>
                  <a:cubicBezTo>
                    <a:pt x="1571264" y="164693"/>
                    <a:pt x="1565829" y="166944"/>
                    <a:pt x="1560162" y="166944"/>
                  </a:cubicBezTo>
                  <a:lnTo>
                    <a:pt x="21369" y="166944"/>
                  </a:lnTo>
                  <a:cubicBezTo>
                    <a:pt x="15701" y="166944"/>
                    <a:pt x="10266" y="164693"/>
                    <a:pt x="6259" y="160685"/>
                  </a:cubicBezTo>
                  <a:cubicBezTo>
                    <a:pt x="2251" y="156678"/>
                    <a:pt x="0" y="151243"/>
                    <a:pt x="0" y="145576"/>
                  </a:cubicBezTo>
                  <a:lnTo>
                    <a:pt x="0" y="21369"/>
                  </a:lnTo>
                  <a:cubicBezTo>
                    <a:pt x="0" y="15701"/>
                    <a:pt x="2251" y="10266"/>
                    <a:pt x="6259" y="6259"/>
                  </a:cubicBezTo>
                  <a:cubicBezTo>
                    <a:pt x="10266" y="2251"/>
                    <a:pt x="15701" y="0"/>
                    <a:pt x="21369" y="0"/>
                  </a:cubicBezTo>
                  <a:close/>
                </a:path>
              </a:pathLst>
            </a:custGeom>
            <a:solidFill>
              <a:srgbClr val="FC744E"/>
            </a:solidFill>
            <a:ln cap="rnd">
              <a:noFill/>
              <a:prstDash val="solid"/>
              <a:round/>
            </a:ln>
          </p:spPr>
        </p:sp>
        <p:sp>
          <p:nvSpPr>
            <p:cNvPr id="16" name="TextBox 16"/>
            <p:cNvSpPr txBox="1"/>
            <p:nvPr/>
          </p:nvSpPr>
          <p:spPr>
            <a:xfrm>
              <a:off x="0" y="-38100"/>
              <a:ext cx="1581530"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90538" y="3429000"/>
            <a:ext cx="9345751" cy="73152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У заявці необхідно надати документи, що підтверджують досвід виконання аналогічних проектів. Це можуть бути копії раніше укладених контрактів, звіти про виконані роботи або листи від попередніх замовників. Таким чином, постачальник має продемонструвати не лише свою кваліфікацію, а й наявність реального досвіду у виконанні завдань подібного характеру. У разі участі в тендерах на виконання складних проектів, таких як будівництво чи інженерні роботи, вимоги до досвіду можуть бути ще більш строгими.</a:t>
            </a: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p:txBody>
      </p:sp>
      <p:sp>
        <p:nvSpPr>
          <p:cNvPr id="18" name="TextBox 18"/>
          <p:cNvSpPr txBox="1"/>
          <p:nvPr/>
        </p:nvSpPr>
        <p:spPr>
          <a:xfrm>
            <a:off x="11158541" y="2377279"/>
            <a:ext cx="3009745" cy="56229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Досвід роботи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667" r="-35667"/>
              </a:stretch>
            </a:blipFill>
            <a:ln w="47625" cap="sq">
              <a:solidFill>
                <a:srgbClr val="FFFFFF"/>
              </a:solidFill>
              <a:prstDash val="solid"/>
              <a:miter/>
            </a:ln>
          </p:spPr>
        </p:sp>
      </p:grpSp>
      <p:grpSp>
        <p:nvGrpSpPr>
          <p:cNvPr id="6" name="Group 6"/>
          <p:cNvGrpSpPr/>
          <p:nvPr/>
        </p:nvGrpSpPr>
        <p:grpSpPr>
          <a:xfrm>
            <a:off x="1663636" y="2310629"/>
            <a:ext cx="8307393" cy="759529"/>
            <a:chOff x="0" y="0"/>
            <a:chExt cx="1726825" cy="157880"/>
          </a:xfrm>
        </p:grpSpPr>
        <p:sp>
          <p:nvSpPr>
            <p:cNvPr id="7" name="Freeform 7"/>
            <p:cNvSpPr/>
            <p:nvPr/>
          </p:nvSpPr>
          <p:spPr>
            <a:xfrm>
              <a:off x="0" y="0"/>
              <a:ext cx="1726825" cy="157880"/>
            </a:xfrm>
            <a:custGeom>
              <a:avLst/>
              <a:gdLst/>
              <a:ahLst/>
              <a:cxnLst/>
              <a:rect l="l" t="t" r="r" b="b"/>
              <a:pathLst>
                <a:path w="1726825" h="157880">
                  <a:moveTo>
                    <a:pt x="19571" y="0"/>
                  </a:moveTo>
                  <a:lnTo>
                    <a:pt x="1707255" y="0"/>
                  </a:lnTo>
                  <a:cubicBezTo>
                    <a:pt x="1712445" y="0"/>
                    <a:pt x="1717423" y="2062"/>
                    <a:pt x="1721093" y="5732"/>
                  </a:cubicBezTo>
                  <a:cubicBezTo>
                    <a:pt x="1724764" y="9402"/>
                    <a:pt x="1726825" y="14380"/>
                    <a:pt x="1726825" y="19571"/>
                  </a:cubicBezTo>
                  <a:lnTo>
                    <a:pt x="1726825" y="138310"/>
                  </a:lnTo>
                  <a:cubicBezTo>
                    <a:pt x="1726825" y="143500"/>
                    <a:pt x="1724764" y="148478"/>
                    <a:pt x="1721093" y="152148"/>
                  </a:cubicBezTo>
                  <a:cubicBezTo>
                    <a:pt x="1717423" y="155818"/>
                    <a:pt x="1712445" y="157880"/>
                    <a:pt x="1707255" y="157880"/>
                  </a:cubicBezTo>
                  <a:lnTo>
                    <a:pt x="19571" y="157880"/>
                  </a:lnTo>
                  <a:cubicBezTo>
                    <a:pt x="14380" y="157880"/>
                    <a:pt x="9402" y="155818"/>
                    <a:pt x="5732" y="152148"/>
                  </a:cubicBezTo>
                  <a:cubicBezTo>
                    <a:pt x="2062" y="148478"/>
                    <a:pt x="0" y="143500"/>
                    <a:pt x="0" y="138310"/>
                  </a:cubicBezTo>
                  <a:lnTo>
                    <a:pt x="0" y="19571"/>
                  </a:lnTo>
                  <a:cubicBezTo>
                    <a:pt x="0" y="14380"/>
                    <a:pt x="2062" y="9402"/>
                    <a:pt x="5732" y="5732"/>
                  </a:cubicBezTo>
                  <a:cubicBezTo>
                    <a:pt x="9402" y="2062"/>
                    <a:pt x="14380" y="0"/>
                    <a:pt x="19571" y="0"/>
                  </a:cubicBezTo>
                  <a:close/>
                </a:path>
              </a:pathLst>
            </a:custGeom>
            <a:solidFill>
              <a:srgbClr val="FC744E"/>
            </a:solidFill>
            <a:ln cap="rnd">
              <a:noFill/>
              <a:prstDash val="solid"/>
              <a:round/>
            </a:ln>
          </p:spPr>
        </p:sp>
        <p:sp>
          <p:nvSpPr>
            <p:cNvPr id="8" name="TextBox 8"/>
            <p:cNvSpPr txBox="1"/>
            <p:nvPr/>
          </p:nvSpPr>
          <p:spPr>
            <a:xfrm>
              <a:off x="0" y="-38100"/>
              <a:ext cx="1726825" cy="19598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464049"/>
            <a:ext cx="9345751" cy="40957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У Китаї велика увага приділяється якості продукції, особливо для певних категорій товарів, таких як будівельні матеріали, медичні препарати або технічне обладнання. Сертифікати якості, що підтверджують відповідність міжнародним стандартам, є необхідними для забезпечення високого рівня безпеки та надійності.</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05155" y="2327747"/>
            <a:ext cx="8946821" cy="56229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Технічні документи</a:t>
            </a: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6798736" y="2600189"/>
            <a:ext cx="11247782" cy="803133"/>
            <a:chOff x="0" y="0"/>
            <a:chExt cx="2338033" cy="166944"/>
          </a:xfrm>
        </p:grpSpPr>
        <p:sp>
          <p:nvSpPr>
            <p:cNvPr id="15" name="Freeform 15"/>
            <p:cNvSpPr/>
            <p:nvPr/>
          </p:nvSpPr>
          <p:spPr>
            <a:xfrm>
              <a:off x="0" y="0"/>
              <a:ext cx="2338032" cy="166944"/>
            </a:xfrm>
            <a:custGeom>
              <a:avLst/>
              <a:gdLst/>
              <a:ahLst/>
              <a:cxnLst/>
              <a:rect l="l" t="t" r="r" b="b"/>
              <a:pathLst>
                <a:path w="2338032" h="166944">
                  <a:moveTo>
                    <a:pt x="14454" y="0"/>
                  </a:moveTo>
                  <a:lnTo>
                    <a:pt x="2323578" y="0"/>
                  </a:lnTo>
                  <a:cubicBezTo>
                    <a:pt x="2327412" y="0"/>
                    <a:pt x="2331088" y="1523"/>
                    <a:pt x="2333799" y="4234"/>
                  </a:cubicBezTo>
                  <a:cubicBezTo>
                    <a:pt x="2336510" y="6944"/>
                    <a:pt x="2338032" y="10621"/>
                    <a:pt x="2338032" y="14454"/>
                  </a:cubicBezTo>
                  <a:lnTo>
                    <a:pt x="2338032" y="152490"/>
                  </a:lnTo>
                  <a:cubicBezTo>
                    <a:pt x="2338032" y="160473"/>
                    <a:pt x="2331561" y="166944"/>
                    <a:pt x="2323578" y="166944"/>
                  </a:cubicBezTo>
                  <a:lnTo>
                    <a:pt x="14454" y="166944"/>
                  </a:lnTo>
                  <a:cubicBezTo>
                    <a:pt x="10621" y="166944"/>
                    <a:pt x="6944" y="165421"/>
                    <a:pt x="4234" y="162710"/>
                  </a:cubicBezTo>
                  <a:cubicBezTo>
                    <a:pt x="1523" y="160000"/>
                    <a:pt x="0" y="156323"/>
                    <a:pt x="0" y="152490"/>
                  </a:cubicBezTo>
                  <a:lnTo>
                    <a:pt x="0" y="14454"/>
                  </a:lnTo>
                  <a:cubicBezTo>
                    <a:pt x="0" y="10621"/>
                    <a:pt x="1523" y="6944"/>
                    <a:pt x="4234" y="4234"/>
                  </a:cubicBezTo>
                  <a:cubicBezTo>
                    <a:pt x="6944" y="1523"/>
                    <a:pt x="10621" y="0"/>
                    <a:pt x="14454" y="0"/>
                  </a:cubicBezTo>
                  <a:close/>
                </a:path>
              </a:pathLst>
            </a:custGeom>
            <a:solidFill>
              <a:srgbClr val="FC744E"/>
            </a:solidFill>
            <a:ln cap="rnd">
              <a:noFill/>
              <a:prstDash val="solid"/>
              <a:round/>
            </a:ln>
          </p:spPr>
        </p:sp>
        <p:sp>
          <p:nvSpPr>
            <p:cNvPr id="16" name="TextBox 16"/>
            <p:cNvSpPr txBox="1"/>
            <p:nvPr/>
          </p:nvSpPr>
          <p:spPr>
            <a:xfrm>
              <a:off x="0" y="-38100"/>
              <a:ext cx="2338033"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6798736" y="3903726"/>
            <a:ext cx="11032222" cy="3124200"/>
          </a:xfrm>
          <a:prstGeom prst="rect">
            <a:avLst/>
          </a:prstGeom>
        </p:spPr>
        <p:txBody>
          <a:bodyPr lIns="0" tIns="0" rIns="0" bIns="0" rtlCol="0" anchor="t">
            <a:spAutoFit/>
          </a:bodyPr>
          <a:lstStyle/>
          <a:p>
            <a:pPr algn="just">
              <a:lnSpc>
                <a:spcPts val="3120"/>
              </a:lnSpc>
            </a:pPr>
            <a:r>
              <a:rPr lang="en-US" sz="2600">
                <a:solidFill>
                  <a:srgbClr val="FFFFFF"/>
                </a:solidFill>
                <a:latin typeface="Rosario"/>
                <a:ea typeface="Rosario"/>
                <a:cs typeface="Rosario"/>
                <a:sym typeface="Rosario"/>
              </a:rPr>
              <a:t>Фінансова гарантія, яка підтверджує серйозність намірів постачальника брати участь у тендері. Її розмір зазвичай становить від 1% до 5% від вартості тендеру. Таке забезпечення служить для того, щоб зменшити ризики від відмови постачальника від участі або виконання умов контракту після підписання угоди. Окрім цього, переможець тендеру зобов’язаний надати гарантію виконання контракту, яка забезпечує державу від ризиків у разі невиконання умов угоди постачальником.</a:t>
            </a:r>
          </a:p>
        </p:txBody>
      </p:sp>
      <p:sp>
        <p:nvSpPr>
          <p:cNvPr id="18" name="TextBox 18"/>
          <p:cNvSpPr txBox="1"/>
          <p:nvPr/>
        </p:nvSpPr>
        <p:spPr>
          <a:xfrm>
            <a:off x="9296480" y="2720162"/>
            <a:ext cx="6250905" cy="56229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Гарантія тендерної пропозиції</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grpSp>
        <p:nvGrpSpPr>
          <p:cNvPr id="6" name="Group 6"/>
          <p:cNvGrpSpPr/>
          <p:nvPr/>
        </p:nvGrpSpPr>
        <p:grpSpPr>
          <a:xfrm>
            <a:off x="2346678" y="2600189"/>
            <a:ext cx="7013753" cy="746174"/>
            <a:chOff x="0" y="0"/>
            <a:chExt cx="1457921" cy="155104"/>
          </a:xfrm>
        </p:grpSpPr>
        <p:sp>
          <p:nvSpPr>
            <p:cNvPr id="7" name="Freeform 7"/>
            <p:cNvSpPr/>
            <p:nvPr/>
          </p:nvSpPr>
          <p:spPr>
            <a:xfrm>
              <a:off x="0" y="0"/>
              <a:ext cx="1457921" cy="155104"/>
            </a:xfrm>
            <a:custGeom>
              <a:avLst/>
              <a:gdLst/>
              <a:ahLst/>
              <a:cxnLst/>
              <a:rect l="l" t="t" r="r" b="b"/>
              <a:pathLst>
                <a:path w="1457921" h="155104">
                  <a:moveTo>
                    <a:pt x="23180" y="0"/>
                  </a:moveTo>
                  <a:lnTo>
                    <a:pt x="1434741" y="0"/>
                  </a:lnTo>
                  <a:cubicBezTo>
                    <a:pt x="1447543" y="0"/>
                    <a:pt x="1457921" y="10378"/>
                    <a:pt x="1457921" y="23180"/>
                  </a:cubicBezTo>
                  <a:lnTo>
                    <a:pt x="1457921" y="131924"/>
                  </a:lnTo>
                  <a:cubicBezTo>
                    <a:pt x="1457921" y="144726"/>
                    <a:pt x="1447543" y="155104"/>
                    <a:pt x="1434741" y="155104"/>
                  </a:cubicBezTo>
                  <a:lnTo>
                    <a:pt x="23180" y="155104"/>
                  </a:lnTo>
                  <a:cubicBezTo>
                    <a:pt x="10378" y="155104"/>
                    <a:pt x="0" y="144726"/>
                    <a:pt x="0" y="131924"/>
                  </a:cubicBezTo>
                  <a:lnTo>
                    <a:pt x="0" y="23180"/>
                  </a:lnTo>
                  <a:cubicBezTo>
                    <a:pt x="0" y="10378"/>
                    <a:pt x="10378" y="0"/>
                    <a:pt x="23180" y="0"/>
                  </a:cubicBezTo>
                  <a:close/>
                </a:path>
              </a:pathLst>
            </a:custGeom>
            <a:solidFill>
              <a:srgbClr val="FC744E"/>
            </a:solidFill>
            <a:ln cap="rnd">
              <a:noFill/>
              <a:prstDash val="solid"/>
              <a:round/>
            </a:ln>
          </p:spPr>
        </p:sp>
        <p:sp>
          <p:nvSpPr>
            <p:cNvPr id="8" name="TextBox 8"/>
            <p:cNvSpPr txBox="1"/>
            <p:nvPr/>
          </p:nvSpPr>
          <p:spPr>
            <a:xfrm>
              <a:off x="0" y="-38100"/>
              <a:ext cx="1457921" cy="19320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3613064"/>
            <a:ext cx="9345751" cy="36576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Підтверджують право на здійснення видів діяльності. Якщо закупівля передбачає імпорт товарів з інших країн, постачальник повинен надати дозвіл на імпорт. Це також стосується компаній, які займаються зовнішньою торгівлею та постачають товар з-за кордону.</a:t>
            </a:r>
          </a:p>
          <a:p>
            <a:pPr algn="just">
              <a:lnSpc>
                <a:spcPts val="3600"/>
              </a:lnSpc>
            </a:pPr>
            <a:endParaRPr lang="en-US" sz="3000">
              <a:solidFill>
                <a:srgbClr val="FFFFFF"/>
              </a:solidFill>
              <a:latin typeface="Rosario"/>
              <a:ea typeface="Rosario"/>
              <a:cs typeface="Rosario"/>
              <a:sym typeface="Rosario"/>
            </a:endParaRPr>
          </a:p>
          <a:p>
            <a:pPr algn="just">
              <a:lnSpc>
                <a:spcPts val="3600"/>
              </a:lnSpc>
            </a:pPr>
            <a:endParaRPr lang="en-US" sz="3000">
              <a:solidFill>
                <a:srgbClr val="FFFFFF"/>
              </a:solidFill>
              <a:latin typeface="Rosario"/>
              <a:ea typeface="Rosario"/>
              <a:cs typeface="Rosario"/>
              <a:sym typeface="Rosario"/>
            </a:endParaRPr>
          </a:p>
        </p:txBody>
      </p:sp>
      <p:sp>
        <p:nvSpPr>
          <p:cNvPr id="17" name="TextBox 17"/>
          <p:cNvSpPr txBox="1"/>
          <p:nvPr/>
        </p:nvSpPr>
        <p:spPr>
          <a:xfrm>
            <a:off x="1343922" y="2617392"/>
            <a:ext cx="8946821" cy="56229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Cпеціальні ліцензії або дозволи</a:t>
            </a: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grpSp>
        <p:nvGrpSpPr>
          <p:cNvPr id="6" name="Group 6"/>
          <p:cNvGrpSpPr/>
          <p:nvPr/>
        </p:nvGrpSpPr>
        <p:grpSpPr>
          <a:xfrm>
            <a:off x="1663636" y="2310629"/>
            <a:ext cx="8307393" cy="1206863"/>
            <a:chOff x="0" y="0"/>
            <a:chExt cx="1726825" cy="250866"/>
          </a:xfrm>
        </p:grpSpPr>
        <p:sp>
          <p:nvSpPr>
            <p:cNvPr id="7" name="Freeform 7"/>
            <p:cNvSpPr/>
            <p:nvPr/>
          </p:nvSpPr>
          <p:spPr>
            <a:xfrm>
              <a:off x="0" y="0"/>
              <a:ext cx="1726825" cy="250866"/>
            </a:xfrm>
            <a:custGeom>
              <a:avLst/>
              <a:gdLst/>
              <a:ahLst/>
              <a:cxnLst/>
              <a:rect l="l" t="t" r="r" b="b"/>
              <a:pathLst>
                <a:path w="1726825" h="250866">
                  <a:moveTo>
                    <a:pt x="19571" y="0"/>
                  </a:moveTo>
                  <a:lnTo>
                    <a:pt x="1707255" y="0"/>
                  </a:lnTo>
                  <a:cubicBezTo>
                    <a:pt x="1712445" y="0"/>
                    <a:pt x="1717423" y="2062"/>
                    <a:pt x="1721093" y="5732"/>
                  </a:cubicBezTo>
                  <a:cubicBezTo>
                    <a:pt x="1724764" y="9402"/>
                    <a:pt x="1726825" y="14380"/>
                    <a:pt x="1726825" y="19571"/>
                  </a:cubicBezTo>
                  <a:lnTo>
                    <a:pt x="1726825" y="231295"/>
                  </a:lnTo>
                  <a:cubicBezTo>
                    <a:pt x="1726825" y="236486"/>
                    <a:pt x="1724764" y="241464"/>
                    <a:pt x="1721093" y="245134"/>
                  </a:cubicBezTo>
                  <a:cubicBezTo>
                    <a:pt x="1717423" y="248804"/>
                    <a:pt x="1712445" y="250866"/>
                    <a:pt x="1707255" y="250866"/>
                  </a:cubicBezTo>
                  <a:lnTo>
                    <a:pt x="19571" y="250866"/>
                  </a:lnTo>
                  <a:cubicBezTo>
                    <a:pt x="14380" y="250866"/>
                    <a:pt x="9402" y="248804"/>
                    <a:pt x="5732" y="245134"/>
                  </a:cubicBezTo>
                  <a:cubicBezTo>
                    <a:pt x="2062" y="241464"/>
                    <a:pt x="0" y="236486"/>
                    <a:pt x="0" y="231295"/>
                  </a:cubicBezTo>
                  <a:lnTo>
                    <a:pt x="0" y="19571"/>
                  </a:lnTo>
                  <a:cubicBezTo>
                    <a:pt x="0" y="14380"/>
                    <a:pt x="2062" y="9402"/>
                    <a:pt x="5732" y="5732"/>
                  </a:cubicBezTo>
                  <a:cubicBezTo>
                    <a:pt x="9402" y="2062"/>
                    <a:pt x="14380" y="0"/>
                    <a:pt x="19571" y="0"/>
                  </a:cubicBezTo>
                  <a:close/>
                </a:path>
              </a:pathLst>
            </a:custGeom>
            <a:solidFill>
              <a:srgbClr val="FC744E"/>
            </a:solidFill>
            <a:ln cap="rnd">
              <a:noFill/>
              <a:prstDash val="solid"/>
              <a:round/>
            </a:ln>
          </p:spPr>
        </p:sp>
        <p:sp>
          <p:nvSpPr>
            <p:cNvPr id="8" name="TextBox 8"/>
            <p:cNvSpPr txBox="1"/>
            <p:nvPr/>
          </p:nvSpPr>
          <p:spPr>
            <a:xfrm>
              <a:off x="0" y="-38100"/>
              <a:ext cx="1726825" cy="288966"/>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013064"/>
            <a:ext cx="9345751" cy="28670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Компанії повинні мати представництво або філію в Китаї для того, щоб їхня діяльність була визнана легітимною на території країни. Також, якщо іноземні компанії залучають своїх працівників для виконання контракту, необхідно надати відповідні дозволи на роботу або візи для цих працівників.</a:t>
            </a: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533514"/>
            <a:ext cx="8946821" cy="1141581"/>
          </a:xfrm>
          <a:prstGeom prst="rect">
            <a:avLst/>
          </a:prstGeom>
        </p:spPr>
        <p:txBody>
          <a:bodyPr lIns="0" tIns="0" rIns="0" bIns="0" rtlCol="0" anchor="t">
            <a:spAutoFit/>
          </a:bodyPr>
          <a:lstStyle/>
          <a:p>
            <a:pPr algn="ctr">
              <a:lnSpc>
                <a:spcPts val="4611"/>
              </a:lnSpc>
            </a:pPr>
            <a:r>
              <a:rPr lang="en-US" sz="3294">
                <a:solidFill>
                  <a:srgbClr val="FFFFFF"/>
                </a:solidFill>
                <a:latin typeface="Rosario"/>
                <a:ea typeface="Rosario"/>
                <a:cs typeface="Rosario"/>
                <a:sym typeface="Rosario"/>
              </a:rPr>
              <a:t>Додаткові документи</a:t>
            </a:r>
          </a:p>
          <a:p>
            <a:pPr algn="ctr">
              <a:lnSpc>
                <a:spcPts val="4611"/>
              </a:lnSpc>
              <a:spcBef>
                <a:spcPct val="0"/>
              </a:spcBef>
            </a:pPr>
            <a:endParaRPr lang="en-US" sz="3294">
              <a:solidFill>
                <a:srgbClr val="FFFFFF"/>
              </a:solidFill>
              <a:latin typeface="Rosario"/>
              <a:ea typeface="Rosario"/>
              <a:cs typeface="Rosario"/>
              <a:sym typeface="Rosario"/>
            </a:endParaRP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57396" r="-45349"/>
              </a:stretch>
            </a:blipFill>
            <a:ln w="47625" cap="sq">
              <a:solidFill>
                <a:srgbClr val="FFFFFF"/>
              </a:solidFill>
              <a:prstDash val="solid"/>
              <a:miter/>
            </a:ln>
          </p:spPr>
        </p:sp>
      </p:grpSp>
      <p:grpSp>
        <p:nvGrpSpPr>
          <p:cNvPr id="6" name="Group 6"/>
          <p:cNvGrpSpPr/>
          <p:nvPr/>
        </p:nvGrpSpPr>
        <p:grpSpPr>
          <a:xfrm>
            <a:off x="1343922" y="2600189"/>
            <a:ext cx="8946821" cy="1327821"/>
            <a:chOff x="0" y="0"/>
            <a:chExt cx="1859741" cy="276009"/>
          </a:xfrm>
        </p:grpSpPr>
        <p:sp>
          <p:nvSpPr>
            <p:cNvPr id="7" name="Freeform 7"/>
            <p:cNvSpPr/>
            <p:nvPr/>
          </p:nvSpPr>
          <p:spPr>
            <a:xfrm>
              <a:off x="0" y="0"/>
              <a:ext cx="1859741" cy="276009"/>
            </a:xfrm>
            <a:custGeom>
              <a:avLst/>
              <a:gdLst/>
              <a:ahLst/>
              <a:cxnLst/>
              <a:rect l="l" t="t" r="r" b="b"/>
              <a:pathLst>
                <a:path w="1859741" h="276009">
                  <a:moveTo>
                    <a:pt x="18172" y="0"/>
                  </a:moveTo>
                  <a:lnTo>
                    <a:pt x="1841569" y="0"/>
                  </a:lnTo>
                  <a:cubicBezTo>
                    <a:pt x="1846388" y="0"/>
                    <a:pt x="1851010" y="1915"/>
                    <a:pt x="1854418" y="5322"/>
                  </a:cubicBezTo>
                  <a:cubicBezTo>
                    <a:pt x="1857826" y="8730"/>
                    <a:pt x="1859741" y="13352"/>
                    <a:pt x="1859741" y="18172"/>
                  </a:cubicBezTo>
                  <a:lnTo>
                    <a:pt x="1859741" y="257837"/>
                  </a:lnTo>
                  <a:cubicBezTo>
                    <a:pt x="1859741" y="267873"/>
                    <a:pt x="1851605" y="276009"/>
                    <a:pt x="1841569" y="276009"/>
                  </a:cubicBezTo>
                  <a:lnTo>
                    <a:pt x="18172" y="276009"/>
                  </a:lnTo>
                  <a:cubicBezTo>
                    <a:pt x="8136" y="276009"/>
                    <a:pt x="0" y="267873"/>
                    <a:pt x="0" y="257837"/>
                  </a:cubicBezTo>
                  <a:lnTo>
                    <a:pt x="0" y="18172"/>
                  </a:lnTo>
                  <a:cubicBezTo>
                    <a:pt x="0" y="8136"/>
                    <a:pt x="8136" y="0"/>
                    <a:pt x="18172" y="0"/>
                  </a:cubicBezTo>
                  <a:close/>
                </a:path>
              </a:pathLst>
            </a:custGeom>
            <a:solidFill>
              <a:srgbClr val="FC744E"/>
            </a:solidFill>
            <a:ln cap="rnd">
              <a:noFill/>
              <a:prstDash val="solid"/>
              <a:round/>
            </a:ln>
          </p:spPr>
        </p:sp>
        <p:sp>
          <p:nvSpPr>
            <p:cNvPr id="8" name="TextBox 8"/>
            <p:cNvSpPr txBox="1"/>
            <p:nvPr/>
          </p:nvSpPr>
          <p:spPr>
            <a:xfrm>
              <a:off x="0" y="-38100"/>
              <a:ext cx="1859741" cy="31410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88734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144457" y="4194710"/>
            <a:ext cx="9345751" cy="3657600"/>
          </a:xfrm>
          <a:prstGeom prst="rect">
            <a:avLst/>
          </a:prstGeom>
        </p:spPr>
        <p:txBody>
          <a:bodyPr lIns="0" tIns="0" rIns="0" bIns="0" rtlCol="0" anchor="t">
            <a:spAutoFit/>
          </a:bodyPr>
          <a:lstStyle/>
          <a:p>
            <a:pPr algn="just">
              <a:lnSpc>
                <a:spcPts val="3600"/>
              </a:lnSpc>
            </a:pPr>
            <a:r>
              <a:rPr lang="en-US" sz="3000">
                <a:solidFill>
                  <a:srgbClr val="FFFFFF"/>
                </a:solidFill>
                <a:latin typeface="Rosario"/>
                <a:ea typeface="Rosario"/>
                <a:cs typeface="Rosario"/>
                <a:sym typeface="Rosario"/>
              </a:rPr>
              <a:t>У Китаї існують строгі вимоги до екологічної безпеки продукції, особливо для товарів, що можуть впливати на навколишнє середовище або здоров’я людей. Для таких товарів постачальники повинні надати сертифікати, що підтверджують їх відповідність екологічним стандартам, затвердженим китайським законодавством.</a:t>
            </a:r>
          </a:p>
        </p:txBody>
      </p:sp>
      <p:sp>
        <p:nvSpPr>
          <p:cNvPr id="17" name="TextBox 17"/>
          <p:cNvSpPr txBox="1"/>
          <p:nvPr/>
        </p:nvSpPr>
        <p:spPr>
          <a:xfrm>
            <a:off x="1343922" y="2617392"/>
            <a:ext cx="8946821" cy="1141581"/>
          </a:xfrm>
          <a:prstGeom prst="rect">
            <a:avLst/>
          </a:prstGeom>
        </p:spPr>
        <p:txBody>
          <a:bodyPr lIns="0" tIns="0" rIns="0" bIns="0" rtlCol="0" anchor="t">
            <a:spAutoFit/>
          </a:bodyPr>
          <a:lstStyle/>
          <a:p>
            <a:pPr algn="ctr">
              <a:lnSpc>
                <a:spcPts val="4611"/>
              </a:lnSpc>
              <a:spcBef>
                <a:spcPct val="0"/>
              </a:spcBef>
            </a:pPr>
            <a:r>
              <a:rPr lang="en-US" sz="3294">
                <a:solidFill>
                  <a:srgbClr val="FFFFFF"/>
                </a:solidFill>
                <a:latin typeface="Rosario"/>
                <a:ea typeface="Rosario"/>
                <a:cs typeface="Rosario"/>
                <a:sym typeface="Rosario"/>
              </a:rPr>
              <a:t>Підтвердження відповідності екологічним стандартам</a:t>
            </a:r>
          </a:p>
        </p:txBody>
      </p:sp>
      <p:sp>
        <p:nvSpPr>
          <p:cNvPr id="18" name="TextBox 18"/>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Перелік документів, необхідних для участі в процесі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3499933" y="7074017"/>
            <a:ext cx="462071" cy="739314"/>
          </a:xfrm>
          <a:custGeom>
            <a:avLst/>
            <a:gdLst/>
            <a:ahLst/>
            <a:cxnLst/>
            <a:rect l="l" t="t" r="r" b="b"/>
            <a:pathLst>
              <a:path w="462071" h="739314">
                <a:moveTo>
                  <a:pt x="0" y="0"/>
                </a:moveTo>
                <a:lnTo>
                  <a:pt x="462071" y="0"/>
                </a:lnTo>
                <a:lnTo>
                  <a:pt x="462071"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13164492" y="7074017"/>
            <a:ext cx="462071" cy="739314"/>
          </a:xfrm>
          <a:custGeom>
            <a:avLst/>
            <a:gdLst/>
            <a:ahLst/>
            <a:cxnLst/>
            <a:rect l="l" t="t" r="r" b="b"/>
            <a:pathLst>
              <a:path w="462071" h="739314">
                <a:moveTo>
                  <a:pt x="0" y="0"/>
                </a:moveTo>
                <a:lnTo>
                  <a:pt x="462071" y="0"/>
                </a:lnTo>
                <a:lnTo>
                  <a:pt x="462071" y="739314"/>
                </a:lnTo>
                <a:lnTo>
                  <a:pt x="0" y="7393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2" name="TextBox 12"/>
          <p:cNvSpPr txBox="1"/>
          <p:nvPr/>
        </p:nvSpPr>
        <p:spPr>
          <a:xfrm>
            <a:off x="574189" y="2552397"/>
            <a:ext cx="6313559" cy="4660485"/>
          </a:xfrm>
          <a:prstGeom prst="rect">
            <a:avLst/>
          </a:prstGeom>
        </p:spPr>
        <p:txBody>
          <a:bodyPr lIns="0" tIns="0" rIns="0" bIns="0" rtlCol="0" anchor="t">
            <a:spAutoFit/>
          </a:bodyPr>
          <a:lstStyle/>
          <a:p>
            <a:pPr algn="ctr">
              <a:lnSpc>
                <a:spcPts val="2997"/>
              </a:lnSpc>
            </a:pPr>
            <a:r>
              <a:rPr lang="en-US" sz="2141" b="1">
                <a:solidFill>
                  <a:srgbClr val="F06C25"/>
                </a:solidFill>
                <a:latin typeface="Rosario Bold"/>
                <a:ea typeface="Rosario Bold"/>
                <a:cs typeface="Rosario Bold"/>
                <a:sym typeface="Rosario Bold"/>
              </a:rPr>
              <a:t>Планування закупівель</a:t>
            </a:r>
          </a:p>
          <a:p>
            <a:pPr algn="ctr">
              <a:lnSpc>
                <a:spcPts val="2577"/>
              </a:lnSpc>
              <a:spcBef>
                <a:spcPct val="0"/>
              </a:spcBef>
            </a:pPr>
            <a:r>
              <a:rPr lang="en-US" sz="1841">
                <a:solidFill>
                  <a:srgbClr val="F06C25"/>
                </a:solidFill>
                <a:latin typeface="Rosario"/>
                <a:ea typeface="Rosario"/>
                <a:cs typeface="Rosario"/>
                <a:sym typeface="Rosario"/>
              </a:rPr>
              <a:t> </a:t>
            </a:r>
            <a:r>
              <a:rPr lang="en-US" sz="1841">
                <a:solidFill>
                  <a:srgbClr val="FFFFFF"/>
                </a:solidFill>
                <a:latin typeface="Rosario"/>
                <a:ea typeface="Rosario"/>
                <a:cs typeface="Rosario"/>
                <a:sym typeface="Rosario"/>
              </a:rPr>
              <a:t>Першим етапом процесу публічних закупівель є планування. Державні органи або організації, що мають намір здійснити закупівлю товарів, робіт або послуг, повинні спершу скласти план закупівель. План включає в себе типи необхідних товарів або послуг, орієнтовну вартість закупівель і терміни здійснення закупівлі. Цей план розробляється на рік і стає основою для подальших процедур закупівель. Завдяки плануванню держава забезпечує оптимальне використання бюджету та уникнення неефективних витрат.</a:t>
            </a:r>
          </a:p>
          <a:p>
            <a:pPr algn="ctr">
              <a:lnSpc>
                <a:spcPts val="2997"/>
              </a:lnSpc>
              <a:spcBef>
                <a:spcPct val="0"/>
              </a:spcBef>
            </a:pPr>
            <a:endParaRPr lang="en-US" sz="1841">
              <a:solidFill>
                <a:srgbClr val="FFFFFF"/>
              </a:solidFill>
              <a:latin typeface="Rosario"/>
              <a:ea typeface="Rosario"/>
              <a:cs typeface="Rosario"/>
              <a:sym typeface="Rosario"/>
            </a:endParaRPr>
          </a:p>
          <a:p>
            <a:pPr algn="ctr">
              <a:lnSpc>
                <a:spcPts val="2997"/>
              </a:lnSpc>
              <a:spcBef>
                <a:spcPct val="0"/>
              </a:spcBef>
            </a:pPr>
            <a:endParaRPr lang="en-US" sz="1841">
              <a:solidFill>
                <a:srgbClr val="FFFFFF"/>
              </a:solidFill>
              <a:latin typeface="Rosario"/>
              <a:ea typeface="Rosario"/>
              <a:cs typeface="Rosario"/>
              <a:sym typeface="Rosario"/>
            </a:endParaRPr>
          </a:p>
        </p:txBody>
      </p:sp>
      <p:sp>
        <p:nvSpPr>
          <p:cNvPr id="13" name="TextBox 13"/>
          <p:cNvSpPr txBox="1"/>
          <p:nvPr/>
        </p:nvSpPr>
        <p:spPr>
          <a:xfrm>
            <a:off x="9701694" y="2552397"/>
            <a:ext cx="7387665" cy="4245229"/>
          </a:xfrm>
          <a:prstGeom prst="rect">
            <a:avLst/>
          </a:prstGeom>
        </p:spPr>
        <p:txBody>
          <a:bodyPr lIns="0" tIns="0" rIns="0" bIns="0" rtlCol="0" anchor="t">
            <a:spAutoFit/>
          </a:bodyPr>
          <a:lstStyle/>
          <a:p>
            <a:pPr algn="ctr">
              <a:lnSpc>
                <a:spcPts val="2995"/>
              </a:lnSpc>
            </a:pPr>
            <a:r>
              <a:rPr lang="en-US" sz="2139" b="1">
                <a:solidFill>
                  <a:srgbClr val="F06C25"/>
                </a:solidFill>
                <a:latin typeface="Rosario Bold"/>
                <a:ea typeface="Rosario Bold"/>
                <a:cs typeface="Rosario Bold"/>
                <a:sym typeface="Rosario Bold"/>
              </a:rPr>
              <a:t>Оголошення тендера</a:t>
            </a:r>
          </a:p>
          <a:p>
            <a:pPr algn="ctr">
              <a:lnSpc>
                <a:spcPts val="2576"/>
              </a:lnSpc>
            </a:pPr>
            <a:r>
              <a:rPr lang="en-US" sz="1840">
                <a:solidFill>
                  <a:srgbClr val="FFFFFF"/>
                </a:solidFill>
                <a:latin typeface="Rosario"/>
                <a:ea typeface="Rosario"/>
                <a:cs typeface="Rosario"/>
                <a:sym typeface="Rosario"/>
              </a:rPr>
              <a:t>Після затвердження плану закупівель, наступним етапом є оголошення тендера. Цей етап передбачає публікацію оголошення про тендер у відповідних електронних системах, таких як платформу China Government Procurement Network або інші електронні майданчики. Оголошення містить деталі про предмет закупівлі, вимоги до учасників, терміни подачі пропозицій, умови проведення тендера та критерії оцінки пропозицій. Це дозволяє забезпечити максимальну відкритість і доступність тендеру для широкого кола учасників.</a:t>
            </a:r>
          </a:p>
          <a:p>
            <a:pPr algn="ctr">
              <a:lnSpc>
                <a:spcPts val="2576"/>
              </a:lnSpc>
              <a:spcBef>
                <a:spcPct val="0"/>
              </a:spcBef>
            </a:pPr>
            <a:endParaRPr lang="en-US" sz="1840">
              <a:solidFill>
                <a:srgbClr val="FFFFFF"/>
              </a:solidFill>
              <a:latin typeface="Rosario"/>
              <a:ea typeface="Rosario"/>
              <a:cs typeface="Rosario"/>
              <a:sym typeface="Rosario"/>
            </a:endParaRPr>
          </a:p>
          <a:p>
            <a:pPr algn="ctr">
              <a:lnSpc>
                <a:spcPts val="2576"/>
              </a:lnSpc>
              <a:spcBef>
                <a:spcPct val="0"/>
              </a:spcBef>
            </a:pPr>
            <a:endParaRPr lang="en-US" sz="1840">
              <a:solidFill>
                <a:srgbClr val="FFFFFF"/>
              </a:solidFill>
              <a:latin typeface="Rosario"/>
              <a:ea typeface="Rosario"/>
              <a:cs typeface="Rosario"/>
              <a:sym typeface="Rosario"/>
            </a:endParaRPr>
          </a:p>
          <a:p>
            <a:pPr algn="ctr">
              <a:lnSpc>
                <a:spcPts val="2576"/>
              </a:lnSpc>
              <a:spcBef>
                <a:spcPct val="0"/>
              </a:spcBef>
            </a:pPr>
            <a:r>
              <a:rPr lang="en-US" sz="1840">
                <a:solidFill>
                  <a:srgbClr val="FFFFFF"/>
                </a:solidFill>
                <a:latin typeface="Rosario"/>
                <a:ea typeface="Rosario"/>
                <a:cs typeface="Rosario"/>
                <a:sym typeface="Rosario"/>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3840294" y="7112055"/>
            <a:ext cx="508278" cy="739314"/>
          </a:xfrm>
          <a:custGeom>
            <a:avLst/>
            <a:gdLst/>
            <a:ahLst/>
            <a:cxnLst/>
            <a:rect l="l" t="t" r="r" b="b"/>
            <a:pathLst>
              <a:path w="508278" h="739314">
                <a:moveTo>
                  <a:pt x="0" y="0"/>
                </a:moveTo>
                <a:lnTo>
                  <a:pt x="508279" y="0"/>
                </a:lnTo>
                <a:lnTo>
                  <a:pt x="508279"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12967502" y="7112055"/>
            <a:ext cx="508278" cy="739314"/>
          </a:xfrm>
          <a:custGeom>
            <a:avLst/>
            <a:gdLst/>
            <a:ahLst/>
            <a:cxnLst/>
            <a:rect l="l" t="t" r="r" b="b"/>
            <a:pathLst>
              <a:path w="508278" h="739314">
                <a:moveTo>
                  <a:pt x="0" y="0"/>
                </a:moveTo>
                <a:lnTo>
                  <a:pt x="508279" y="0"/>
                </a:lnTo>
                <a:lnTo>
                  <a:pt x="508279" y="739314"/>
                </a:lnTo>
                <a:lnTo>
                  <a:pt x="0" y="7393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2" name="TextBox 12"/>
          <p:cNvSpPr txBox="1"/>
          <p:nvPr/>
        </p:nvSpPr>
        <p:spPr>
          <a:xfrm>
            <a:off x="472450" y="2552363"/>
            <a:ext cx="7243967" cy="4555710"/>
          </a:xfrm>
          <a:prstGeom prst="rect">
            <a:avLst/>
          </a:prstGeom>
        </p:spPr>
        <p:txBody>
          <a:bodyPr lIns="0" tIns="0" rIns="0" bIns="0" rtlCol="0" anchor="t">
            <a:spAutoFit/>
          </a:bodyPr>
          <a:lstStyle/>
          <a:p>
            <a:pPr algn="ctr">
              <a:lnSpc>
                <a:spcPts val="2997"/>
              </a:lnSpc>
            </a:pPr>
            <a:r>
              <a:rPr lang="en-US" sz="2141" b="1">
                <a:solidFill>
                  <a:srgbClr val="F06C25"/>
                </a:solidFill>
                <a:latin typeface="Rosario Bold"/>
                <a:ea typeface="Rosario Bold"/>
                <a:cs typeface="Rosario Bold"/>
                <a:sym typeface="Rosario Bold"/>
              </a:rPr>
              <a:t>Реєстрація учасників</a:t>
            </a:r>
          </a:p>
          <a:p>
            <a:pPr algn="ctr">
              <a:lnSpc>
                <a:spcPts val="2997"/>
              </a:lnSpc>
            </a:pPr>
            <a:endParaRPr lang="en-US" sz="2141" b="1">
              <a:solidFill>
                <a:srgbClr val="F06C25"/>
              </a:solidFill>
              <a:latin typeface="Rosario Bold"/>
              <a:ea typeface="Rosario Bold"/>
              <a:cs typeface="Rosario Bold"/>
              <a:sym typeface="Rosario Bold"/>
            </a:endParaRPr>
          </a:p>
          <a:p>
            <a:pPr algn="ctr">
              <a:lnSpc>
                <a:spcPts val="2717"/>
              </a:lnSpc>
            </a:pPr>
            <a:r>
              <a:rPr lang="en-US" sz="1941" b="1">
                <a:solidFill>
                  <a:srgbClr val="F06C25"/>
                </a:solidFill>
                <a:latin typeface="Rosario Bold"/>
                <a:ea typeface="Rosario Bold"/>
                <a:cs typeface="Rosario Bold"/>
                <a:sym typeface="Rosario Bold"/>
              </a:rPr>
              <a:t> </a:t>
            </a:r>
            <a:r>
              <a:rPr lang="en-US" sz="1941">
                <a:solidFill>
                  <a:srgbClr val="FFFFFF"/>
                </a:solidFill>
                <a:latin typeface="Rosario"/>
                <a:ea typeface="Rosario"/>
                <a:cs typeface="Rosario"/>
                <a:sym typeface="Rosario"/>
              </a:rPr>
              <a:t>Учасники тендера, що бажають взяти участь у публічних закупівлях, повинні пройти реєстрацію на відповідній електронній платформі. На цьому етапі учасники подають документи, що підтверджують їх юридичний статус, фінансову стабільність, досвід роботи та кваліфікацію для виконання умов закупівлі. Цей етап дозволяє організаторам закупівель відсіяти компанії, які не відповідають вимогам тендеру, і запобігти участі недобросовісних постачальників.</a:t>
            </a:r>
          </a:p>
          <a:p>
            <a:pPr algn="ctr">
              <a:lnSpc>
                <a:spcPts val="2997"/>
              </a:lnSpc>
            </a:pPr>
            <a:endParaRPr lang="en-US" sz="1941">
              <a:solidFill>
                <a:srgbClr val="FFFFFF"/>
              </a:solidFill>
              <a:latin typeface="Rosario"/>
              <a:ea typeface="Rosario"/>
              <a:cs typeface="Rosario"/>
              <a:sym typeface="Rosario"/>
            </a:endParaRPr>
          </a:p>
          <a:p>
            <a:pPr algn="ctr">
              <a:lnSpc>
                <a:spcPts val="2997"/>
              </a:lnSpc>
              <a:spcBef>
                <a:spcPct val="0"/>
              </a:spcBef>
            </a:pPr>
            <a:endParaRPr lang="en-US" sz="1941">
              <a:solidFill>
                <a:srgbClr val="FFFFFF"/>
              </a:solidFill>
              <a:latin typeface="Rosario"/>
              <a:ea typeface="Rosario"/>
              <a:cs typeface="Rosario"/>
              <a:sym typeface="Rosario"/>
            </a:endParaRPr>
          </a:p>
        </p:txBody>
      </p:sp>
      <p:sp>
        <p:nvSpPr>
          <p:cNvPr id="13" name="TextBox 13"/>
          <p:cNvSpPr txBox="1"/>
          <p:nvPr/>
        </p:nvSpPr>
        <p:spPr>
          <a:xfrm>
            <a:off x="9527809" y="2489390"/>
            <a:ext cx="7387665" cy="5270119"/>
          </a:xfrm>
          <a:prstGeom prst="rect">
            <a:avLst/>
          </a:prstGeom>
        </p:spPr>
        <p:txBody>
          <a:bodyPr lIns="0" tIns="0" rIns="0" bIns="0" rtlCol="0" anchor="t">
            <a:spAutoFit/>
          </a:bodyPr>
          <a:lstStyle/>
          <a:p>
            <a:pPr algn="ctr">
              <a:lnSpc>
                <a:spcPts val="2995"/>
              </a:lnSpc>
            </a:pPr>
            <a:r>
              <a:rPr lang="en-US" sz="2139" b="1">
                <a:solidFill>
                  <a:srgbClr val="F06C25"/>
                </a:solidFill>
                <a:latin typeface="Rosario Bold"/>
                <a:ea typeface="Rosario Bold"/>
                <a:cs typeface="Rosario Bold"/>
                <a:sym typeface="Rosario Bold"/>
              </a:rPr>
              <a:t>Оцінка тендерних пропозицій</a:t>
            </a:r>
          </a:p>
          <a:p>
            <a:pPr algn="ctr">
              <a:lnSpc>
                <a:spcPts val="2995"/>
              </a:lnSpc>
            </a:pPr>
            <a:r>
              <a:rPr lang="en-US" sz="2139" b="1">
                <a:solidFill>
                  <a:srgbClr val="F06C25"/>
                </a:solidFill>
                <a:latin typeface="Rosario Bold"/>
                <a:ea typeface="Rosario Bold"/>
                <a:cs typeface="Rosario Bold"/>
                <a:sym typeface="Rosario Bold"/>
              </a:rPr>
              <a:t> </a:t>
            </a:r>
          </a:p>
          <a:p>
            <a:pPr algn="ctr">
              <a:lnSpc>
                <a:spcPts val="2716"/>
              </a:lnSpc>
            </a:pPr>
            <a:r>
              <a:rPr lang="en-US" sz="1940">
                <a:solidFill>
                  <a:srgbClr val="FFFFFF"/>
                </a:solidFill>
                <a:latin typeface="Rosario"/>
                <a:ea typeface="Rosario"/>
                <a:cs typeface="Rosario"/>
                <a:sym typeface="Rosario"/>
              </a:rPr>
              <a:t>Після закінчення терміну подачі пропозицій, організатор тендера переходить до етапу оцінки поданих пропозицій. Оцінка зазвичай здійснюється комісією, яка перевіряє відповідність кожної пропозиції технічним і фінансовим вимогам тендера. У Китаї зазвичай застосовується метод найнижчої ціни або найкращого співвідношення ціни та якості для вибору переможця. Важливими факторами оцінки є ціна, технічні характеристики, досвід постачальника, а також здатність виконати умови контракту в терміни.</a:t>
            </a:r>
          </a:p>
          <a:p>
            <a:pPr algn="ctr">
              <a:lnSpc>
                <a:spcPts val="2995"/>
              </a:lnSpc>
            </a:pPr>
            <a:endParaRPr lang="en-US" sz="1940">
              <a:solidFill>
                <a:srgbClr val="FFFFFF"/>
              </a:solidFill>
              <a:latin typeface="Rosario"/>
              <a:ea typeface="Rosario"/>
              <a:cs typeface="Rosario"/>
              <a:sym typeface="Rosario"/>
            </a:endParaRPr>
          </a:p>
          <a:p>
            <a:pPr algn="ctr">
              <a:lnSpc>
                <a:spcPts val="2995"/>
              </a:lnSpc>
            </a:pPr>
            <a:endParaRPr lang="en-US" sz="1940">
              <a:solidFill>
                <a:srgbClr val="FFFFFF"/>
              </a:solidFill>
              <a:latin typeface="Rosario"/>
              <a:ea typeface="Rosario"/>
              <a:cs typeface="Rosario"/>
              <a:sym typeface="Rosario"/>
            </a:endParaRPr>
          </a:p>
          <a:p>
            <a:pPr algn="ctr">
              <a:lnSpc>
                <a:spcPts val="2995"/>
              </a:lnSpc>
              <a:spcBef>
                <a:spcPct val="0"/>
              </a:spcBef>
            </a:pPr>
            <a:endParaRPr lang="en-US" sz="1940">
              <a:solidFill>
                <a:srgbClr val="FFFFFF"/>
              </a:solidFill>
              <a:latin typeface="Rosario"/>
              <a:ea typeface="Rosario"/>
              <a:cs typeface="Rosario"/>
              <a:sym typeface="Rosari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3777215" y="7112055"/>
            <a:ext cx="508278" cy="739314"/>
          </a:xfrm>
          <a:custGeom>
            <a:avLst/>
            <a:gdLst/>
            <a:ahLst/>
            <a:cxnLst/>
            <a:rect l="l" t="t" r="r" b="b"/>
            <a:pathLst>
              <a:path w="508278" h="739314">
                <a:moveTo>
                  <a:pt x="0" y="0"/>
                </a:moveTo>
                <a:lnTo>
                  <a:pt x="508278" y="0"/>
                </a:lnTo>
                <a:lnTo>
                  <a:pt x="508278" y="739314"/>
                </a:lnTo>
                <a:lnTo>
                  <a:pt x="0" y="7393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12967502" y="7074017"/>
            <a:ext cx="508278" cy="739314"/>
          </a:xfrm>
          <a:custGeom>
            <a:avLst/>
            <a:gdLst/>
            <a:ahLst/>
            <a:cxnLst/>
            <a:rect l="l" t="t" r="r" b="b"/>
            <a:pathLst>
              <a:path w="508278" h="739314">
                <a:moveTo>
                  <a:pt x="0" y="0"/>
                </a:moveTo>
                <a:lnTo>
                  <a:pt x="508279" y="0"/>
                </a:lnTo>
                <a:lnTo>
                  <a:pt x="508279" y="739314"/>
                </a:lnTo>
                <a:lnTo>
                  <a:pt x="0" y="7393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TextBox 11"/>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2" name="TextBox 12"/>
          <p:cNvSpPr txBox="1"/>
          <p:nvPr/>
        </p:nvSpPr>
        <p:spPr>
          <a:xfrm>
            <a:off x="663510" y="3109575"/>
            <a:ext cx="7243967" cy="4184235"/>
          </a:xfrm>
          <a:prstGeom prst="rect">
            <a:avLst/>
          </a:prstGeom>
        </p:spPr>
        <p:txBody>
          <a:bodyPr lIns="0" tIns="0" rIns="0" bIns="0" rtlCol="0" anchor="t">
            <a:spAutoFit/>
          </a:bodyPr>
          <a:lstStyle/>
          <a:p>
            <a:pPr algn="ctr">
              <a:lnSpc>
                <a:spcPts val="2997"/>
              </a:lnSpc>
            </a:pPr>
            <a:r>
              <a:rPr lang="en-US" sz="2141" b="1">
                <a:solidFill>
                  <a:srgbClr val="F06C25"/>
                </a:solidFill>
                <a:latin typeface="Rosario Bold"/>
                <a:ea typeface="Rosario Bold"/>
                <a:cs typeface="Rosario Bold"/>
                <a:sym typeface="Rosario Bold"/>
              </a:rPr>
              <a:t>Визначення переможця тендера</a:t>
            </a:r>
          </a:p>
          <a:p>
            <a:pPr algn="ctr">
              <a:lnSpc>
                <a:spcPts val="2717"/>
              </a:lnSpc>
            </a:pPr>
            <a:endParaRPr lang="en-US" sz="2141" b="1">
              <a:solidFill>
                <a:srgbClr val="F06C25"/>
              </a:solidFill>
              <a:latin typeface="Rosario Bold"/>
              <a:ea typeface="Rosario Bold"/>
              <a:cs typeface="Rosario Bold"/>
              <a:sym typeface="Rosario Bold"/>
            </a:endParaRPr>
          </a:p>
          <a:p>
            <a:pPr algn="ctr">
              <a:lnSpc>
                <a:spcPts val="2717"/>
              </a:lnSpc>
            </a:pPr>
            <a:r>
              <a:rPr lang="en-US" sz="1941">
                <a:solidFill>
                  <a:srgbClr val="FFFFFF"/>
                </a:solidFill>
                <a:latin typeface="Rosario"/>
                <a:ea typeface="Rosario"/>
                <a:cs typeface="Rosario"/>
                <a:sym typeface="Rosario"/>
              </a:rPr>
              <a:t>Після оцінки пропозицій комісія оголошує переможця тендера. Переможець отримує право на укладення контракту з державним органом. У разі необхідності організатор може запросити додаткові документи або пояснення від учасників для уточнення певних деталей. Після визначення переможця відбувається підписання контракту, що офіційно оформлює домовленість між державним органом і постачальником.</a:t>
            </a:r>
          </a:p>
          <a:p>
            <a:pPr algn="ctr">
              <a:lnSpc>
                <a:spcPts val="2997"/>
              </a:lnSpc>
            </a:pPr>
            <a:endParaRPr lang="en-US" sz="1941">
              <a:solidFill>
                <a:srgbClr val="FFFFFF"/>
              </a:solidFill>
              <a:latin typeface="Rosario"/>
              <a:ea typeface="Rosario"/>
              <a:cs typeface="Rosario"/>
              <a:sym typeface="Rosario"/>
            </a:endParaRPr>
          </a:p>
          <a:p>
            <a:pPr algn="ctr">
              <a:lnSpc>
                <a:spcPts val="2997"/>
              </a:lnSpc>
              <a:spcBef>
                <a:spcPct val="0"/>
              </a:spcBef>
            </a:pPr>
            <a:endParaRPr lang="en-US" sz="1941">
              <a:solidFill>
                <a:srgbClr val="FFFFFF"/>
              </a:solidFill>
              <a:latin typeface="Rosario"/>
              <a:ea typeface="Rosario"/>
              <a:cs typeface="Rosario"/>
              <a:sym typeface="Rosario"/>
            </a:endParaRPr>
          </a:p>
        </p:txBody>
      </p:sp>
      <p:sp>
        <p:nvSpPr>
          <p:cNvPr id="13" name="TextBox 13"/>
          <p:cNvSpPr txBox="1"/>
          <p:nvPr/>
        </p:nvSpPr>
        <p:spPr>
          <a:xfrm>
            <a:off x="9527809" y="3109575"/>
            <a:ext cx="7387665" cy="3869944"/>
          </a:xfrm>
          <a:prstGeom prst="rect">
            <a:avLst/>
          </a:prstGeom>
        </p:spPr>
        <p:txBody>
          <a:bodyPr lIns="0" tIns="0" rIns="0" bIns="0" rtlCol="0" anchor="t">
            <a:spAutoFit/>
          </a:bodyPr>
          <a:lstStyle/>
          <a:p>
            <a:pPr algn="ctr">
              <a:lnSpc>
                <a:spcPts val="2995"/>
              </a:lnSpc>
            </a:pPr>
            <a:r>
              <a:rPr lang="en-US" sz="2139" b="1">
                <a:solidFill>
                  <a:srgbClr val="F06C25"/>
                </a:solidFill>
                <a:latin typeface="Rosario Bold"/>
                <a:ea typeface="Rosario Bold"/>
                <a:cs typeface="Rosario Bold"/>
                <a:sym typeface="Rosario Bold"/>
              </a:rPr>
              <a:t>Підписання контракту та виконання умов</a:t>
            </a:r>
          </a:p>
          <a:p>
            <a:pPr algn="ctr">
              <a:lnSpc>
                <a:spcPts val="2995"/>
              </a:lnSpc>
            </a:pPr>
            <a:endParaRPr lang="en-US" sz="2139" b="1">
              <a:solidFill>
                <a:srgbClr val="F06C25"/>
              </a:solidFill>
              <a:latin typeface="Rosario Bold"/>
              <a:ea typeface="Rosario Bold"/>
              <a:cs typeface="Rosario Bold"/>
              <a:sym typeface="Rosario Bold"/>
            </a:endParaRPr>
          </a:p>
          <a:p>
            <a:pPr algn="ctr">
              <a:lnSpc>
                <a:spcPts val="2716"/>
              </a:lnSpc>
            </a:pPr>
            <a:r>
              <a:rPr lang="en-US" sz="1940">
                <a:solidFill>
                  <a:srgbClr val="FFFFFF"/>
                </a:solidFill>
                <a:latin typeface="Rosario"/>
                <a:ea typeface="Rosario"/>
                <a:cs typeface="Rosario"/>
                <a:sym typeface="Rosario"/>
              </a:rPr>
              <a:t>Останнім етапом є підписання контракту та безпосереднє виконання умов угоди. Після підписання контракту, постачальник зобов'язується постачати товар, надавати послуги або виконувати роботи згідно з умовами договору, включаючи строки поставки, якість продукції та ціну. Зазначені умови контролюються органами, що здійснюють закупівлю, через регулярні перевірки виконання контракту.</a:t>
            </a:r>
          </a:p>
          <a:p>
            <a:pPr algn="ctr">
              <a:lnSpc>
                <a:spcPts val="2995"/>
              </a:lnSpc>
            </a:pPr>
            <a:endParaRPr lang="en-US" sz="1940">
              <a:solidFill>
                <a:srgbClr val="FFFFFF"/>
              </a:solidFill>
              <a:latin typeface="Rosario"/>
              <a:ea typeface="Rosario"/>
              <a:cs typeface="Rosario"/>
              <a:sym typeface="Rosario"/>
            </a:endParaRPr>
          </a:p>
          <a:p>
            <a:pPr algn="ctr">
              <a:lnSpc>
                <a:spcPts val="2995"/>
              </a:lnSpc>
              <a:spcBef>
                <a:spcPct val="0"/>
              </a:spcBef>
            </a:pPr>
            <a:endParaRPr lang="en-US" sz="1940">
              <a:solidFill>
                <a:srgbClr val="FFFFFF"/>
              </a:solidFill>
              <a:latin typeface="Rosario"/>
              <a:ea typeface="Rosario"/>
              <a:cs typeface="Rosario"/>
              <a:sym typeface="Rosari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492249"/>
            <a:ext cx="19537955" cy="885686"/>
            <a:chOff x="0" y="0"/>
            <a:chExt cx="5145799" cy="233267"/>
          </a:xfrm>
        </p:grpSpPr>
        <p:sp>
          <p:nvSpPr>
            <p:cNvPr id="3" name="Freeform 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4" name="TextBox 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93562"/>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flipV="1">
            <a:off x="1028700" y="7443674"/>
            <a:ext cx="16230600" cy="0"/>
          </a:xfrm>
          <a:prstGeom prst="line">
            <a:avLst/>
          </a:prstGeom>
          <a:ln w="38100" cap="flat">
            <a:solidFill>
              <a:srgbClr val="FFFFFF"/>
            </a:solidFill>
            <a:prstDash val="solid"/>
            <a:headEnd type="none" w="sm" len="sm"/>
            <a:tailEnd type="arrow" w="med" len="sm"/>
          </a:ln>
        </p:spPr>
      </p:sp>
      <p:sp>
        <p:nvSpPr>
          <p:cNvPr id="9" name="Freeform 9"/>
          <p:cNvSpPr/>
          <p:nvPr/>
        </p:nvSpPr>
        <p:spPr>
          <a:xfrm>
            <a:off x="8353600" y="6723555"/>
            <a:ext cx="990164" cy="1440238"/>
          </a:xfrm>
          <a:custGeom>
            <a:avLst/>
            <a:gdLst/>
            <a:ahLst/>
            <a:cxnLst/>
            <a:rect l="l" t="t" r="r" b="b"/>
            <a:pathLst>
              <a:path w="990164" h="1440238">
                <a:moveTo>
                  <a:pt x="0" y="0"/>
                </a:moveTo>
                <a:lnTo>
                  <a:pt x="990164" y="0"/>
                </a:lnTo>
                <a:lnTo>
                  <a:pt x="990164" y="1440238"/>
                </a:lnTo>
                <a:lnTo>
                  <a:pt x="0" y="14402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2073408" y="723900"/>
            <a:ext cx="17286511" cy="6477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Етапи здійснення процесу публічних закупівель</a:t>
            </a:r>
          </a:p>
        </p:txBody>
      </p:sp>
      <p:sp>
        <p:nvSpPr>
          <p:cNvPr id="11" name="TextBox 11"/>
          <p:cNvSpPr txBox="1"/>
          <p:nvPr/>
        </p:nvSpPr>
        <p:spPr>
          <a:xfrm>
            <a:off x="587583" y="3583098"/>
            <a:ext cx="16522198" cy="2584035"/>
          </a:xfrm>
          <a:prstGeom prst="rect">
            <a:avLst/>
          </a:prstGeom>
        </p:spPr>
        <p:txBody>
          <a:bodyPr lIns="0" tIns="0" rIns="0" bIns="0" rtlCol="0" anchor="t">
            <a:spAutoFit/>
          </a:bodyPr>
          <a:lstStyle/>
          <a:p>
            <a:pPr algn="ctr">
              <a:lnSpc>
                <a:spcPts val="2997"/>
              </a:lnSpc>
            </a:pPr>
            <a:r>
              <a:rPr lang="en-US" sz="2141" b="1">
                <a:solidFill>
                  <a:srgbClr val="F06C25"/>
                </a:solidFill>
                <a:latin typeface="Rosario Bold"/>
                <a:ea typeface="Rosario Bold"/>
                <a:cs typeface="Rosario Bold"/>
                <a:sym typeface="Rosario Bold"/>
              </a:rPr>
              <a:t>Моніторинг виконання контракту та закриття закупівлі</a:t>
            </a:r>
          </a:p>
          <a:p>
            <a:pPr algn="ctr">
              <a:lnSpc>
                <a:spcPts val="2997"/>
              </a:lnSpc>
            </a:pPr>
            <a:r>
              <a:rPr lang="en-US" sz="2141">
                <a:solidFill>
                  <a:srgbClr val="FFFFFF"/>
                </a:solidFill>
                <a:latin typeface="Rosario"/>
                <a:ea typeface="Rosario"/>
                <a:cs typeface="Rosario"/>
                <a:sym typeface="Rosario"/>
              </a:rPr>
              <a:t>Після виконання контракту проводиться моніторинг та оцінка виконання умов угоди. Оцінка включає перевірку відповідності товару або послуги технічним вимогам, а також вивчення питань, пов'язаних з якістю, безпекою та своєчасністю поставки. Після завершення всіх етапів постачання та виконання умов контракту, закупівля вважається закритою. Це означає, що процедура закупівлі була успішно завершена, і всі фінансові зобов'язання були виконані.</a:t>
            </a:r>
          </a:p>
          <a:p>
            <a:pPr algn="ctr">
              <a:lnSpc>
                <a:spcPts val="2997"/>
              </a:lnSpc>
            </a:pPr>
            <a:endParaRPr lang="en-US" sz="2141">
              <a:solidFill>
                <a:srgbClr val="FFFFFF"/>
              </a:solidFill>
              <a:latin typeface="Rosario"/>
              <a:ea typeface="Rosario"/>
              <a:cs typeface="Rosario"/>
              <a:sym typeface="Rosario"/>
            </a:endParaRPr>
          </a:p>
          <a:p>
            <a:pPr algn="ctr">
              <a:lnSpc>
                <a:spcPts val="2997"/>
              </a:lnSpc>
              <a:spcBef>
                <a:spcPct val="0"/>
              </a:spcBef>
            </a:pPr>
            <a:endParaRPr lang="en-US" sz="2141">
              <a:solidFill>
                <a:srgbClr val="FFFFFF"/>
              </a:solidFill>
              <a:latin typeface="Rosario"/>
              <a:ea typeface="Rosario"/>
              <a:cs typeface="Rosario"/>
              <a:sym typeface="Rosari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sp>
        <p:nvSpPr>
          <p:cNvPr id="2" name="AutoShape 2"/>
          <p:cNvSpPr/>
          <p:nvPr/>
        </p:nvSpPr>
        <p:spPr>
          <a:xfrm>
            <a:off x="0" y="2152716"/>
            <a:ext cx="18288000" cy="0"/>
          </a:xfrm>
          <a:prstGeom prst="line">
            <a:avLst/>
          </a:prstGeom>
          <a:ln w="38100" cap="flat">
            <a:solidFill>
              <a:srgbClr val="F06C25"/>
            </a:solidFill>
            <a:prstDash val="solid"/>
            <a:headEnd type="none" w="sm" len="sm"/>
            <a:tailEnd type="none" w="sm" len="sm"/>
          </a:ln>
        </p:spPr>
      </p:sp>
      <p:sp>
        <p:nvSpPr>
          <p:cNvPr id="3" name="Freeform 3"/>
          <p:cNvSpPr/>
          <p:nvPr/>
        </p:nvSpPr>
        <p:spPr>
          <a:xfrm>
            <a:off x="8274734" y="2897593"/>
            <a:ext cx="1311519" cy="1311519"/>
          </a:xfrm>
          <a:custGeom>
            <a:avLst/>
            <a:gdLst/>
            <a:ahLst/>
            <a:cxnLst/>
            <a:rect l="l" t="t" r="r" b="b"/>
            <a:pathLst>
              <a:path w="1311519" h="1311519">
                <a:moveTo>
                  <a:pt x="0" y="0"/>
                </a:moveTo>
                <a:lnTo>
                  <a:pt x="1311519" y="0"/>
                </a:lnTo>
                <a:lnTo>
                  <a:pt x="1311519" y="1311519"/>
                </a:lnTo>
                <a:lnTo>
                  <a:pt x="0" y="13115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025358" y="2897593"/>
            <a:ext cx="1314806" cy="1311519"/>
          </a:xfrm>
          <a:custGeom>
            <a:avLst/>
            <a:gdLst/>
            <a:ahLst/>
            <a:cxnLst/>
            <a:rect l="l" t="t" r="r" b="b"/>
            <a:pathLst>
              <a:path w="1314806" h="1311519">
                <a:moveTo>
                  <a:pt x="0" y="0"/>
                </a:moveTo>
                <a:lnTo>
                  <a:pt x="1314806" y="0"/>
                </a:lnTo>
                <a:lnTo>
                  <a:pt x="1314806" y="1311519"/>
                </a:lnTo>
                <a:lnTo>
                  <a:pt x="0" y="13115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8269571" y="6324780"/>
            <a:ext cx="1169445" cy="1567096"/>
          </a:xfrm>
          <a:custGeom>
            <a:avLst/>
            <a:gdLst/>
            <a:ahLst/>
            <a:cxnLst/>
            <a:rect l="l" t="t" r="r" b="b"/>
            <a:pathLst>
              <a:path w="1169445" h="1567096">
                <a:moveTo>
                  <a:pt x="0" y="0"/>
                </a:moveTo>
                <a:lnTo>
                  <a:pt x="1169445" y="0"/>
                </a:lnTo>
                <a:lnTo>
                  <a:pt x="1169445" y="1567097"/>
                </a:lnTo>
                <a:lnTo>
                  <a:pt x="0" y="156709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3025358" y="6425979"/>
            <a:ext cx="1529878" cy="1567096"/>
          </a:xfrm>
          <a:custGeom>
            <a:avLst/>
            <a:gdLst/>
            <a:ahLst/>
            <a:cxnLst/>
            <a:rect l="l" t="t" r="r" b="b"/>
            <a:pathLst>
              <a:path w="1529878" h="1567096">
                <a:moveTo>
                  <a:pt x="0" y="0"/>
                </a:moveTo>
                <a:lnTo>
                  <a:pt x="1529877" y="0"/>
                </a:lnTo>
                <a:lnTo>
                  <a:pt x="1529877" y="1567097"/>
                </a:lnTo>
                <a:lnTo>
                  <a:pt x="0" y="156709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3755520" y="6227137"/>
            <a:ext cx="1664740" cy="1664740"/>
          </a:xfrm>
          <a:custGeom>
            <a:avLst/>
            <a:gdLst/>
            <a:ahLst/>
            <a:cxnLst/>
            <a:rect l="l" t="t" r="r" b="b"/>
            <a:pathLst>
              <a:path w="1664740" h="1664740">
                <a:moveTo>
                  <a:pt x="0" y="0"/>
                </a:moveTo>
                <a:lnTo>
                  <a:pt x="1664740" y="0"/>
                </a:lnTo>
                <a:lnTo>
                  <a:pt x="1664740" y="1664740"/>
                </a:lnTo>
                <a:lnTo>
                  <a:pt x="0" y="166474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13672419" y="2897593"/>
            <a:ext cx="1547515" cy="1311519"/>
          </a:xfrm>
          <a:custGeom>
            <a:avLst/>
            <a:gdLst/>
            <a:ahLst/>
            <a:cxnLst/>
            <a:rect l="l" t="t" r="r" b="b"/>
            <a:pathLst>
              <a:path w="1547515" h="1311519">
                <a:moveTo>
                  <a:pt x="0" y="0"/>
                </a:moveTo>
                <a:lnTo>
                  <a:pt x="1547515" y="0"/>
                </a:lnTo>
                <a:lnTo>
                  <a:pt x="1547515" y="1311519"/>
                </a:lnTo>
                <a:lnTo>
                  <a:pt x="0" y="131151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TextBox 9"/>
          <p:cNvSpPr txBox="1"/>
          <p:nvPr/>
        </p:nvSpPr>
        <p:spPr>
          <a:xfrm>
            <a:off x="669418" y="173989"/>
            <a:ext cx="17259300" cy="1623697"/>
          </a:xfrm>
          <a:prstGeom prst="rect">
            <a:avLst/>
          </a:prstGeom>
        </p:spPr>
        <p:txBody>
          <a:bodyPr lIns="0" tIns="0" rIns="0" bIns="0" rtlCol="0" anchor="t">
            <a:spAutoFit/>
          </a:bodyPr>
          <a:lstStyle/>
          <a:p>
            <a:pPr algn="l">
              <a:lnSpc>
                <a:spcPts val="6579"/>
              </a:lnSpc>
              <a:spcBef>
                <a:spcPct val="0"/>
              </a:spcBef>
            </a:pPr>
            <a:r>
              <a:rPr lang="en-US" sz="4699">
                <a:solidFill>
                  <a:srgbClr val="FFFFFF"/>
                </a:solidFill>
                <a:latin typeface="Hammersmith One"/>
                <a:ea typeface="Hammersmith One"/>
                <a:cs typeface="Hammersmith One"/>
                <a:sym typeface="Hammersmith One"/>
              </a:rPr>
              <a:t>Особливості обрання переможця в процесі публічних закупівель.</a:t>
            </a:r>
          </a:p>
        </p:txBody>
      </p:sp>
      <p:sp>
        <p:nvSpPr>
          <p:cNvPr id="10" name="TextBox 10"/>
          <p:cNvSpPr txBox="1"/>
          <p:nvPr/>
        </p:nvSpPr>
        <p:spPr>
          <a:xfrm>
            <a:off x="2481136" y="4593369"/>
            <a:ext cx="2437947" cy="110871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Технічна відповідність пропозиції</a:t>
            </a:r>
          </a:p>
        </p:txBody>
      </p:sp>
      <p:sp>
        <p:nvSpPr>
          <p:cNvPr id="11" name="TextBox 11"/>
          <p:cNvSpPr txBox="1"/>
          <p:nvPr/>
        </p:nvSpPr>
        <p:spPr>
          <a:xfrm>
            <a:off x="7673420" y="4593369"/>
            <a:ext cx="2437947" cy="36576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Ціна</a:t>
            </a:r>
          </a:p>
        </p:txBody>
      </p:sp>
      <p:sp>
        <p:nvSpPr>
          <p:cNvPr id="12" name="TextBox 12"/>
          <p:cNvSpPr txBox="1"/>
          <p:nvPr/>
        </p:nvSpPr>
        <p:spPr>
          <a:xfrm>
            <a:off x="13368917" y="4593369"/>
            <a:ext cx="2437947" cy="737235"/>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Екологічні та соціальні вимоги</a:t>
            </a:r>
          </a:p>
        </p:txBody>
      </p:sp>
      <p:sp>
        <p:nvSpPr>
          <p:cNvPr id="13" name="TextBox 13"/>
          <p:cNvSpPr txBox="1"/>
          <p:nvPr/>
        </p:nvSpPr>
        <p:spPr>
          <a:xfrm>
            <a:off x="2481136" y="8252156"/>
            <a:ext cx="2437947" cy="365760"/>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Якість</a:t>
            </a:r>
          </a:p>
        </p:txBody>
      </p:sp>
      <p:sp>
        <p:nvSpPr>
          <p:cNvPr id="14" name="TextBox 14"/>
          <p:cNvSpPr txBox="1"/>
          <p:nvPr/>
        </p:nvSpPr>
        <p:spPr>
          <a:xfrm>
            <a:off x="7673420" y="8177627"/>
            <a:ext cx="2437947" cy="1480185"/>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Rosario"/>
                <a:ea typeface="Rosario"/>
                <a:cs typeface="Rosario"/>
                <a:sym typeface="Rosario"/>
              </a:rPr>
              <a:t>Фінансова та юридична стабільність учасника</a:t>
            </a:r>
          </a:p>
        </p:txBody>
      </p:sp>
      <p:sp>
        <p:nvSpPr>
          <p:cNvPr id="15" name="TextBox 15"/>
          <p:cNvSpPr txBox="1"/>
          <p:nvPr/>
        </p:nvSpPr>
        <p:spPr>
          <a:xfrm>
            <a:off x="13624794" y="8187152"/>
            <a:ext cx="1926193" cy="356235"/>
          </a:xfrm>
          <a:prstGeom prst="rect">
            <a:avLst/>
          </a:prstGeom>
        </p:spPr>
        <p:txBody>
          <a:bodyPr lIns="0" tIns="0" rIns="0" bIns="0" rtlCol="0" anchor="t">
            <a:spAutoFit/>
          </a:bodyPr>
          <a:lstStyle/>
          <a:p>
            <a:pPr algn="ctr">
              <a:lnSpc>
                <a:spcPts val="2939"/>
              </a:lnSpc>
              <a:spcBef>
                <a:spcPct val="0"/>
              </a:spcBef>
            </a:pPr>
            <a:r>
              <a:rPr lang="en-US" sz="2099">
                <a:solidFill>
                  <a:srgbClr val="FFFFFF"/>
                </a:solidFill>
                <a:latin typeface="Canva Sans"/>
                <a:ea typeface="Canva Sans"/>
                <a:cs typeface="Canva Sans"/>
                <a:sym typeface="Canva Sans"/>
              </a:rPr>
              <a:t>Досвід роботи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84283" y="-2078052"/>
            <a:ext cx="19483607" cy="4156103"/>
            <a:chOff x="0" y="0"/>
            <a:chExt cx="5131485" cy="1094611"/>
          </a:xfrm>
        </p:grpSpPr>
        <p:sp>
          <p:nvSpPr>
            <p:cNvPr id="3" name="Freeform 3"/>
            <p:cNvSpPr/>
            <p:nvPr/>
          </p:nvSpPr>
          <p:spPr>
            <a:xfrm>
              <a:off x="0" y="0"/>
              <a:ext cx="5131485" cy="1094611"/>
            </a:xfrm>
            <a:custGeom>
              <a:avLst/>
              <a:gdLst/>
              <a:ahLst/>
              <a:cxnLst/>
              <a:rect l="l" t="t" r="r" b="b"/>
              <a:pathLst>
                <a:path w="5131485" h="1094611">
                  <a:moveTo>
                    <a:pt x="0" y="0"/>
                  </a:moveTo>
                  <a:lnTo>
                    <a:pt x="5131485" y="0"/>
                  </a:lnTo>
                  <a:lnTo>
                    <a:pt x="5131485" y="1094611"/>
                  </a:lnTo>
                  <a:lnTo>
                    <a:pt x="0" y="1094611"/>
                  </a:lnTo>
                  <a:close/>
                </a:path>
              </a:pathLst>
            </a:custGeom>
            <a:solidFill>
              <a:srgbClr val="FC744E"/>
            </a:solidFill>
          </p:spPr>
        </p:sp>
        <p:sp>
          <p:nvSpPr>
            <p:cNvPr id="4" name="TextBox 4"/>
            <p:cNvSpPr txBox="1"/>
            <p:nvPr/>
          </p:nvSpPr>
          <p:spPr>
            <a:xfrm>
              <a:off x="0" y="-38100"/>
              <a:ext cx="5131485" cy="11327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5158242" y="2334897"/>
            <a:ext cx="7782320" cy="966838"/>
            <a:chOff x="0" y="0"/>
            <a:chExt cx="2049665" cy="254641"/>
          </a:xfrm>
        </p:grpSpPr>
        <p:sp>
          <p:nvSpPr>
            <p:cNvPr id="12" name="Freeform 12"/>
            <p:cNvSpPr/>
            <p:nvPr/>
          </p:nvSpPr>
          <p:spPr>
            <a:xfrm>
              <a:off x="0" y="0"/>
              <a:ext cx="2049665" cy="254641"/>
            </a:xfrm>
            <a:custGeom>
              <a:avLst/>
              <a:gdLst/>
              <a:ahLst/>
              <a:cxnLst/>
              <a:rect l="l" t="t" r="r" b="b"/>
              <a:pathLst>
                <a:path w="2049665" h="254641">
                  <a:moveTo>
                    <a:pt x="0" y="0"/>
                  </a:moveTo>
                  <a:lnTo>
                    <a:pt x="2049665" y="0"/>
                  </a:lnTo>
                  <a:lnTo>
                    <a:pt x="2049665" y="254641"/>
                  </a:lnTo>
                  <a:lnTo>
                    <a:pt x="0" y="254641"/>
                  </a:lnTo>
                  <a:close/>
                </a:path>
              </a:pathLst>
            </a:custGeom>
            <a:solidFill>
              <a:srgbClr val="64CCEF"/>
            </a:solidFill>
          </p:spPr>
        </p:sp>
        <p:sp>
          <p:nvSpPr>
            <p:cNvPr id="13" name="TextBox 13"/>
            <p:cNvSpPr txBox="1"/>
            <p:nvPr/>
          </p:nvSpPr>
          <p:spPr>
            <a:xfrm>
              <a:off x="0" y="-38100"/>
              <a:ext cx="2049665" cy="29274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576026" y="2524905"/>
            <a:ext cx="17103922" cy="418338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Адміністративне врегулювання спорів</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Процес подачі скарги є досить структурованим. Учасники повинні подати своє звернення до спеціальних органів нагляду, такими як Національна комісія з розвитку та реформ (NDRC) або інші відповідні державні установи, залежно від масштабу закупівлі. Після подання скарги орган нагляду має визначити термін для її розгляду, що зазвичай складає від семи до п'ятнадцяти робочих днів. У результаті розгляду орган може прийняти рішення щодо перегляду результатів тендеру, скасування закупівельних процедур або вжиття інших заходів для виправлення ситуації.</a:t>
            </a:r>
          </a:p>
          <a:p>
            <a:pPr algn="l">
              <a:lnSpc>
                <a:spcPts val="3219"/>
              </a:lnSpc>
              <a:spcBef>
                <a:spcPct val="0"/>
              </a:spcBef>
            </a:pPr>
            <a:endParaRPr lang="en-US" sz="2299">
              <a:solidFill>
                <a:srgbClr val="FFFFFF"/>
              </a:solidFill>
              <a:latin typeface="Rosario"/>
              <a:ea typeface="Rosario"/>
              <a:cs typeface="Rosario"/>
              <a:sym typeface="Rosario"/>
            </a:endParaRPr>
          </a:p>
          <a:p>
            <a:pPr algn="l">
              <a:lnSpc>
                <a:spcPts val="3219"/>
              </a:lnSpc>
              <a:spcBef>
                <a:spcPct val="0"/>
              </a:spcBef>
            </a:pPr>
            <a:endParaRPr lang="en-US" sz="2299">
              <a:solidFill>
                <a:srgbClr val="FFFFFF"/>
              </a:solidFill>
              <a:latin typeface="Rosario"/>
              <a:ea typeface="Rosario"/>
              <a:cs typeface="Rosario"/>
              <a:sym typeface="Rosario"/>
            </a:endParaRPr>
          </a:p>
          <a:p>
            <a:pPr algn="ctr">
              <a:lnSpc>
                <a:spcPts val="3219"/>
              </a:lnSpc>
              <a:spcBef>
                <a:spcPct val="0"/>
              </a:spcBef>
            </a:pPr>
            <a:endParaRPr lang="en-US" sz="2299">
              <a:solidFill>
                <a:srgbClr val="FFFFFF"/>
              </a:solidFill>
              <a:latin typeface="Rosario"/>
              <a:ea typeface="Rosario"/>
              <a:cs typeface="Rosario"/>
              <a:sym typeface="Rosario"/>
            </a:endParaRPr>
          </a:p>
        </p:txBody>
      </p:sp>
      <p:grpSp>
        <p:nvGrpSpPr>
          <p:cNvPr id="15" name="Group 15"/>
          <p:cNvGrpSpPr/>
          <p:nvPr/>
        </p:nvGrpSpPr>
        <p:grpSpPr>
          <a:xfrm>
            <a:off x="2940357" y="6160154"/>
            <a:ext cx="12407287" cy="719581"/>
            <a:chOff x="0" y="0"/>
            <a:chExt cx="3267763" cy="189519"/>
          </a:xfrm>
        </p:grpSpPr>
        <p:sp>
          <p:nvSpPr>
            <p:cNvPr id="16" name="Freeform 16"/>
            <p:cNvSpPr/>
            <p:nvPr/>
          </p:nvSpPr>
          <p:spPr>
            <a:xfrm>
              <a:off x="0" y="0"/>
              <a:ext cx="3267763" cy="189519"/>
            </a:xfrm>
            <a:custGeom>
              <a:avLst/>
              <a:gdLst/>
              <a:ahLst/>
              <a:cxnLst/>
              <a:rect l="l" t="t" r="r" b="b"/>
              <a:pathLst>
                <a:path w="3267763" h="189519">
                  <a:moveTo>
                    <a:pt x="0" y="0"/>
                  </a:moveTo>
                  <a:lnTo>
                    <a:pt x="3267763" y="0"/>
                  </a:lnTo>
                  <a:lnTo>
                    <a:pt x="3267763" y="189519"/>
                  </a:lnTo>
                  <a:lnTo>
                    <a:pt x="0" y="189519"/>
                  </a:lnTo>
                  <a:close/>
                </a:path>
              </a:pathLst>
            </a:custGeom>
            <a:solidFill>
              <a:srgbClr val="64CCEF"/>
            </a:solidFill>
          </p:spPr>
        </p:sp>
        <p:sp>
          <p:nvSpPr>
            <p:cNvPr id="17" name="TextBox 17"/>
            <p:cNvSpPr txBox="1"/>
            <p:nvPr/>
          </p:nvSpPr>
          <p:spPr>
            <a:xfrm>
              <a:off x="0" y="-38100"/>
              <a:ext cx="3267763" cy="227619"/>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651908" y="83369"/>
            <a:ext cx="17636092" cy="2734947"/>
          </a:xfrm>
          <a:prstGeom prst="rect">
            <a:avLst/>
          </a:prstGeom>
        </p:spPr>
        <p:txBody>
          <a:bodyPr lIns="0" tIns="0" rIns="0" bIns="0" rtlCol="0" anchor="t">
            <a:spAutoFit/>
          </a:bodyPr>
          <a:lstStyle/>
          <a:p>
            <a:pPr algn="ctr">
              <a:lnSpc>
                <a:spcPts val="7279"/>
              </a:lnSpc>
            </a:pPr>
            <a:r>
              <a:rPr lang="en-US" sz="5199">
                <a:solidFill>
                  <a:srgbClr val="FFFFFF"/>
                </a:solidFill>
                <a:latin typeface="Hammersmith One"/>
                <a:ea typeface="Hammersmith One"/>
                <a:cs typeface="Hammersmith One"/>
                <a:sym typeface="Hammersmith One"/>
              </a:rPr>
              <a:t>Механізми для врегулювання скарг і спорів, пов'язаних з публічними закупівлями.</a:t>
            </a:r>
          </a:p>
          <a:p>
            <a:pPr algn="ctr">
              <a:lnSpc>
                <a:spcPts val="7279"/>
              </a:lnSpc>
              <a:spcBef>
                <a:spcPct val="0"/>
              </a:spcBef>
            </a:pPr>
            <a:endParaRPr lang="en-US" sz="5199">
              <a:solidFill>
                <a:srgbClr val="FFFFFF"/>
              </a:solidFill>
              <a:latin typeface="Hammersmith One"/>
              <a:ea typeface="Hammersmith One"/>
              <a:cs typeface="Hammersmith One"/>
              <a:sym typeface="Hammersmith One"/>
            </a:endParaRPr>
          </a:p>
        </p:txBody>
      </p:sp>
      <p:sp>
        <p:nvSpPr>
          <p:cNvPr id="19" name="TextBox 19"/>
          <p:cNvSpPr txBox="1"/>
          <p:nvPr/>
        </p:nvSpPr>
        <p:spPr>
          <a:xfrm>
            <a:off x="576026" y="6269609"/>
            <a:ext cx="17103922" cy="2983230"/>
          </a:xfrm>
          <a:prstGeom prst="rect">
            <a:avLst/>
          </a:prstGeom>
        </p:spPr>
        <p:txBody>
          <a:bodyPr lIns="0" tIns="0" rIns="0" bIns="0" rtlCol="0" anchor="t">
            <a:spAutoFit/>
          </a:bodyPr>
          <a:lstStyle/>
          <a:p>
            <a:pPr algn="ctr">
              <a:lnSpc>
                <a:spcPts val="3919"/>
              </a:lnSpc>
            </a:pPr>
            <a:r>
              <a:rPr lang="en-US" sz="2799" b="1">
                <a:solidFill>
                  <a:srgbClr val="FFFFFF"/>
                </a:solidFill>
                <a:latin typeface="Rosario Bold"/>
                <a:ea typeface="Rosario Bold"/>
                <a:cs typeface="Rosario Bold"/>
                <a:sym typeface="Rosario Bold"/>
              </a:rPr>
              <a:t>Судове врегулювання спорів</a:t>
            </a:r>
          </a:p>
          <a:p>
            <a:pPr algn="ctr">
              <a:lnSpc>
                <a:spcPts val="3919"/>
              </a:lnSpc>
              <a:spcBef>
                <a:spcPct val="0"/>
              </a:spcBef>
            </a:pPr>
            <a:endParaRPr lang="en-US" sz="2799" b="1">
              <a:solidFill>
                <a:srgbClr val="FFFFFF"/>
              </a:solidFill>
              <a:latin typeface="Rosario Bold"/>
              <a:ea typeface="Rosario Bold"/>
              <a:cs typeface="Rosario Bold"/>
              <a:sym typeface="Rosario Bold"/>
            </a:endParaRPr>
          </a:p>
          <a:p>
            <a:pPr algn="l">
              <a:lnSpc>
                <a:spcPts val="3219"/>
              </a:lnSpc>
              <a:spcBef>
                <a:spcPct val="0"/>
              </a:spcBef>
            </a:pPr>
            <a:r>
              <a:rPr lang="en-US" sz="2299">
                <a:solidFill>
                  <a:srgbClr val="FFFFFF"/>
                </a:solidFill>
                <a:latin typeface="Rosario"/>
                <a:ea typeface="Rosario"/>
                <a:cs typeface="Rosario"/>
                <a:sym typeface="Rosario"/>
              </a:rPr>
              <a:t>Окрім адміністративного врегулювання, учасники публічних закупівель у Китаї можуть звертатися до спеціалізованих судів у разі порушення їхніх прав. Судовий процес є формальним і тривалим, включає перевірку законності дій замовника та може призвести до скасування або повторного проведення тендеру. Хоча судові розгляди потребують значних ресурсів, вони забезпечують правовий захист учасників і зміцнюють довіру до системи публічних закупівель.</a:t>
            </a:r>
          </a:p>
          <a:p>
            <a:pPr algn="l">
              <a:lnSpc>
                <a:spcPts val="3219"/>
              </a:lnSpc>
              <a:spcBef>
                <a:spcPct val="0"/>
              </a:spcBef>
            </a:pPr>
            <a:endParaRPr lang="en-US" sz="2299">
              <a:solidFill>
                <a:srgbClr val="FFFFFF"/>
              </a:solidFill>
              <a:latin typeface="Rosario"/>
              <a:ea typeface="Rosario"/>
              <a:cs typeface="Rosario"/>
              <a:sym typeface="Rosari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597804" y="-474954"/>
            <a:ext cx="19483607" cy="2900399"/>
            <a:chOff x="0" y="0"/>
            <a:chExt cx="5131485" cy="763891"/>
          </a:xfrm>
        </p:grpSpPr>
        <p:sp>
          <p:nvSpPr>
            <p:cNvPr id="3" name="Freeform 3"/>
            <p:cNvSpPr/>
            <p:nvPr/>
          </p:nvSpPr>
          <p:spPr>
            <a:xfrm>
              <a:off x="0" y="0"/>
              <a:ext cx="5131485" cy="763891"/>
            </a:xfrm>
            <a:custGeom>
              <a:avLst/>
              <a:gdLst/>
              <a:ahLst/>
              <a:cxnLst/>
              <a:rect l="l" t="t" r="r" b="b"/>
              <a:pathLst>
                <a:path w="5131485" h="763891">
                  <a:moveTo>
                    <a:pt x="0" y="0"/>
                  </a:moveTo>
                  <a:lnTo>
                    <a:pt x="5131485" y="0"/>
                  </a:lnTo>
                  <a:lnTo>
                    <a:pt x="5131485" y="763891"/>
                  </a:lnTo>
                  <a:lnTo>
                    <a:pt x="0" y="763891"/>
                  </a:lnTo>
                  <a:close/>
                </a:path>
              </a:pathLst>
            </a:custGeom>
            <a:solidFill>
              <a:srgbClr val="FC744E"/>
            </a:solidFill>
          </p:spPr>
        </p:sp>
        <p:sp>
          <p:nvSpPr>
            <p:cNvPr id="4" name="TextBox 4"/>
            <p:cNvSpPr txBox="1"/>
            <p:nvPr/>
          </p:nvSpPr>
          <p:spPr>
            <a:xfrm>
              <a:off x="0" y="-38100"/>
              <a:ext cx="5131485" cy="80199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576026" y="493896"/>
            <a:ext cx="385208" cy="38520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7" name="TextBox 7"/>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162050" y="493896"/>
            <a:ext cx="385208" cy="38520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41B8D5"/>
            </a:solidFill>
          </p:spPr>
        </p:sp>
        <p:sp>
          <p:nvSpPr>
            <p:cNvPr id="10" name="TextBox 10"/>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354654" y="3168296"/>
            <a:ext cx="15649376" cy="966838"/>
            <a:chOff x="0" y="0"/>
            <a:chExt cx="4121646" cy="254641"/>
          </a:xfrm>
        </p:grpSpPr>
        <p:sp>
          <p:nvSpPr>
            <p:cNvPr id="12" name="Freeform 12"/>
            <p:cNvSpPr/>
            <p:nvPr/>
          </p:nvSpPr>
          <p:spPr>
            <a:xfrm>
              <a:off x="0" y="0"/>
              <a:ext cx="4121646" cy="254641"/>
            </a:xfrm>
            <a:custGeom>
              <a:avLst/>
              <a:gdLst/>
              <a:ahLst/>
              <a:cxnLst/>
              <a:rect l="l" t="t" r="r" b="b"/>
              <a:pathLst>
                <a:path w="4121646" h="254641">
                  <a:moveTo>
                    <a:pt x="0" y="0"/>
                  </a:moveTo>
                  <a:lnTo>
                    <a:pt x="4121646" y="0"/>
                  </a:lnTo>
                  <a:lnTo>
                    <a:pt x="4121646" y="254641"/>
                  </a:lnTo>
                  <a:lnTo>
                    <a:pt x="0" y="254641"/>
                  </a:lnTo>
                  <a:close/>
                </a:path>
              </a:pathLst>
            </a:custGeom>
            <a:solidFill>
              <a:srgbClr val="64CCEF"/>
            </a:solidFill>
          </p:spPr>
        </p:sp>
        <p:sp>
          <p:nvSpPr>
            <p:cNvPr id="13" name="TextBox 13"/>
            <p:cNvSpPr txBox="1"/>
            <p:nvPr/>
          </p:nvSpPr>
          <p:spPr>
            <a:xfrm>
              <a:off x="0" y="-38100"/>
              <a:ext cx="4121646" cy="29274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766462" y="3301705"/>
            <a:ext cx="15237567" cy="6154421"/>
          </a:xfrm>
          <a:prstGeom prst="rect">
            <a:avLst/>
          </a:prstGeom>
        </p:spPr>
        <p:txBody>
          <a:bodyPr lIns="0" tIns="0" rIns="0" bIns="0" rtlCol="0" anchor="t">
            <a:spAutoFit/>
          </a:bodyPr>
          <a:lstStyle/>
          <a:p>
            <a:pPr algn="ctr">
              <a:lnSpc>
                <a:spcPts val="4479"/>
              </a:lnSpc>
            </a:pPr>
            <a:r>
              <a:rPr lang="en-US" sz="3199" b="1">
                <a:solidFill>
                  <a:srgbClr val="FFFFFF"/>
                </a:solidFill>
                <a:latin typeface="Rosario Bold"/>
                <a:ea typeface="Rosario Bold"/>
                <a:cs typeface="Rosario Bold"/>
                <a:sym typeface="Rosario Bold"/>
              </a:rPr>
              <a:t>Альтернативні механізми вирішення спорів</a:t>
            </a:r>
          </a:p>
          <a:p>
            <a:pPr algn="ctr">
              <a:lnSpc>
                <a:spcPts val="4479"/>
              </a:lnSpc>
            </a:pPr>
            <a:endParaRPr lang="en-US" sz="3199" b="1">
              <a:solidFill>
                <a:srgbClr val="FFFFFF"/>
              </a:solidFill>
              <a:latin typeface="Rosario Bold"/>
              <a:ea typeface="Rosario Bold"/>
              <a:cs typeface="Rosario Bold"/>
              <a:sym typeface="Rosario Bold"/>
            </a:endParaRPr>
          </a:p>
          <a:p>
            <a:pPr marL="561336" lvl="1" indent="-280668" algn="l">
              <a:lnSpc>
                <a:spcPts val="3639"/>
              </a:lnSpc>
              <a:buFont typeface="Arial"/>
              <a:buChar char="•"/>
            </a:pPr>
            <a:r>
              <a:rPr lang="en-US" sz="2599" u="sng">
                <a:solidFill>
                  <a:srgbClr val="FFFFFF"/>
                </a:solidFill>
                <a:latin typeface="Rosario"/>
                <a:ea typeface="Rosario"/>
                <a:cs typeface="Rosario"/>
                <a:sym typeface="Rosario"/>
              </a:rPr>
              <a:t>Медіація</a:t>
            </a:r>
            <a:r>
              <a:rPr lang="en-US" sz="2599">
                <a:solidFill>
                  <a:srgbClr val="FFFFFF"/>
                </a:solidFill>
                <a:latin typeface="Rosario"/>
                <a:ea typeface="Rosario"/>
                <a:cs typeface="Rosario"/>
                <a:sym typeface="Rosario"/>
              </a:rPr>
              <a:t> передбачає використання нейтральної особи — медіатора, який допомагає сторонам досягти компромісу. Це менш формальний і швидший процес, який дозволяє уникнути затримок, властивих судовим розглядам. У випадках, коли сторони готові до компромісу, медіація може бути ефективним способом вирішення спорів.</a:t>
            </a:r>
          </a:p>
          <a:p>
            <a:pPr algn="l">
              <a:lnSpc>
                <a:spcPts val="3639"/>
              </a:lnSpc>
            </a:pPr>
            <a:endParaRPr lang="en-US" sz="2599">
              <a:solidFill>
                <a:srgbClr val="FFFFFF"/>
              </a:solidFill>
              <a:latin typeface="Rosario"/>
              <a:ea typeface="Rosario"/>
              <a:cs typeface="Rosario"/>
              <a:sym typeface="Rosario"/>
            </a:endParaRPr>
          </a:p>
          <a:p>
            <a:pPr marL="561336" lvl="1" indent="-280668" algn="l">
              <a:lnSpc>
                <a:spcPts val="3639"/>
              </a:lnSpc>
              <a:buFont typeface="Arial"/>
              <a:buChar char="•"/>
            </a:pPr>
            <a:r>
              <a:rPr lang="en-US" sz="2599" u="sng">
                <a:solidFill>
                  <a:srgbClr val="FFFFFF"/>
                </a:solidFill>
                <a:latin typeface="Rosario"/>
                <a:ea typeface="Rosario"/>
                <a:cs typeface="Rosario"/>
                <a:sym typeface="Rosario"/>
              </a:rPr>
              <a:t>Арбітраж</a:t>
            </a:r>
            <a:r>
              <a:rPr lang="en-US" sz="2599">
                <a:solidFill>
                  <a:srgbClr val="FFFFFF"/>
                </a:solidFill>
                <a:latin typeface="Rosario"/>
                <a:ea typeface="Rosario"/>
                <a:cs typeface="Rosario"/>
                <a:sym typeface="Rosario"/>
              </a:rPr>
              <a:t>, у свою чергу, є більш формальним процесом, у якому спір вирішується арбітрами, котрі мають повноваження ухвалювати обов'язкові для виконання рішення. Це може бути корисним для вирішення складних або технічних спорів, що виникають у великих проектах, таких як інфраструктурні закупівлі.</a:t>
            </a:r>
          </a:p>
          <a:p>
            <a:pPr algn="l">
              <a:lnSpc>
                <a:spcPts val="3639"/>
              </a:lnSpc>
            </a:pPr>
            <a:endParaRPr lang="en-US" sz="2599">
              <a:solidFill>
                <a:srgbClr val="FFFFFF"/>
              </a:solidFill>
              <a:latin typeface="Rosario"/>
              <a:ea typeface="Rosario"/>
              <a:cs typeface="Rosario"/>
              <a:sym typeface="Rosario"/>
            </a:endParaRPr>
          </a:p>
          <a:p>
            <a:pPr algn="l">
              <a:lnSpc>
                <a:spcPts val="3779"/>
              </a:lnSpc>
              <a:spcBef>
                <a:spcPct val="0"/>
              </a:spcBef>
            </a:pPr>
            <a:endParaRPr lang="en-US" sz="2599">
              <a:solidFill>
                <a:srgbClr val="FFFFFF"/>
              </a:solidFill>
              <a:latin typeface="Rosario"/>
              <a:ea typeface="Rosario"/>
              <a:cs typeface="Rosario"/>
              <a:sym typeface="Rosario"/>
            </a:endParaRPr>
          </a:p>
        </p:txBody>
      </p:sp>
      <p:sp>
        <p:nvSpPr>
          <p:cNvPr id="15" name="TextBox 15"/>
          <p:cNvSpPr txBox="1"/>
          <p:nvPr/>
        </p:nvSpPr>
        <p:spPr>
          <a:xfrm>
            <a:off x="0" y="159424"/>
            <a:ext cx="18288000" cy="2734947"/>
          </a:xfrm>
          <a:prstGeom prst="rect">
            <a:avLst/>
          </a:prstGeom>
        </p:spPr>
        <p:txBody>
          <a:bodyPr lIns="0" tIns="0" rIns="0" bIns="0" rtlCol="0" anchor="t">
            <a:spAutoFit/>
          </a:bodyPr>
          <a:lstStyle/>
          <a:p>
            <a:pPr algn="ctr">
              <a:lnSpc>
                <a:spcPts val="7279"/>
              </a:lnSpc>
            </a:pPr>
            <a:r>
              <a:rPr lang="en-US" sz="5199">
                <a:solidFill>
                  <a:srgbClr val="FFFFFF"/>
                </a:solidFill>
                <a:latin typeface="Hammersmith One"/>
                <a:ea typeface="Hammersmith One"/>
                <a:cs typeface="Hammersmith One"/>
                <a:sym typeface="Hammersmith One"/>
              </a:rPr>
              <a:t>Механізми для врегулювання скарг і спорів, пов'язаних з публічними закупівлями.</a:t>
            </a:r>
          </a:p>
          <a:p>
            <a:pPr algn="ctr">
              <a:lnSpc>
                <a:spcPts val="7279"/>
              </a:lnSpc>
              <a:spcBef>
                <a:spcPct val="0"/>
              </a:spcBef>
            </a:pPr>
            <a:endParaRPr lang="en-US" sz="5199">
              <a:solidFill>
                <a:srgbClr val="FFFFFF"/>
              </a:solidFill>
              <a:latin typeface="Hammersmith One"/>
              <a:ea typeface="Hammersmith One"/>
              <a:cs typeface="Hammersmith One"/>
              <a:sym typeface="Hammersmith One"/>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161" r="-35161"/>
              </a:stretch>
            </a:blipFill>
            <a:ln w="47625" cap="sq">
              <a:solidFill>
                <a:srgbClr val="FFFFFF"/>
              </a:solidFill>
              <a:prstDash val="solid"/>
              <a:miter/>
            </a:ln>
          </p:spPr>
        </p:sp>
      </p:grpSp>
      <p:grpSp>
        <p:nvGrpSpPr>
          <p:cNvPr id="6" name="Group 6"/>
          <p:cNvGrpSpPr/>
          <p:nvPr/>
        </p:nvGrpSpPr>
        <p:grpSpPr>
          <a:xfrm>
            <a:off x="1343922" y="2600189"/>
            <a:ext cx="8946821" cy="1211378"/>
            <a:chOff x="0" y="0"/>
            <a:chExt cx="1859741" cy="251804"/>
          </a:xfrm>
        </p:grpSpPr>
        <p:sp>
          <p:nvSpPr>
            <p:cNvPr id="7" name="Freeform 7"/>
            <p:cNvSpPr/>
            <p:nvPr/>
          </p:nvSpPr>
          <p:spPr>
            <a:xfrm>
              <a:off x="0" y="0"/>
              <a:ext cx="1859741" cy="251804"/>
            </a:xfrm>
            <a:custGeom>
              <a:avLst/>
              <a:gdLst/>
              <a:ahLst/>
              <a:cxnLst/>
              <a:rect l="l" t="t" r="r" b="b"/>
              <a:pathLst>
                <a:path w="1859741" h="251804">
                  <a:moveTo>
                    <a:pt x="18172" y="0"/>
                  </a:moveTo>
                  <a:lnTo>
                    <a:pt x="1841569" y="0"/>
                  </a:lnTo>
                  <a:cubicBezTo>
                    <a:pt x="1846388" y="0"/>
                    <a:pt x="1851010" y="1915"/>
                    <a:pt x="1854418" y="5322"/>
                  </a:cubicBezTo>
                  <a:cubicBezTo>
                    <a:pt x="1857826" y="8730"/>
                    <a:pt x="1859741" y="13352"/>
                    <a:pt x="1859741" y="18172"/>
                  </a:cubicBezTo>
                  <a:lnTo>
                    <a:pt x="1859741" y="233633"/>
                  </a:lnTo>
                  <a:cubicBezTo>
                    <a:pt x="1859741" y="243669"/>
                    <a:pt x="1851605" y="251804"/>
                    <a:pt x="1841569" y="251804"/>
                  </a:cubicBezTo>
                  <a:lnTo>
                    <a:pt x="18172" y="251804"/>
                  </a:lnTo>
                  <a:cubicBezTo>
                    <a:pt x="8136" y="251804"/>
                    <a:pt x="0" y="243669"/>
                    <a:pt x="0" y="233633"/>
                  </a:cubicBezTo>
                  <a:lnTo>
                    <a:pt x="0" y="18172"/>
                  </a:lnTo>
                  <a:cubicBezTo>
                    <a:pt x="0" y="8136"/>
                    <a:pt x="8136" y="0"/>
                    <a:pt x="18172" y="0"/>
                  </a:cubicBezTo>
                  <a:close/>
                </a:path>
              </a:pathLst>
            </a:custGeom>
            <a:solidFill>
              <a:srgbClr val="FC744E"/>
            </a:solidFill>
            <a:ln cap="rnd">
              <a:noFill/>
              <a:prstDash val="solid"/>
              <a:round/>
            </a:ln>
          </p:spPr>
        </p:sp>
        <p:sp>
          <p:nvSpPr>
            <p:cNvPr id="8" name="TextBox 8"/>
            <p:cNvSpPr txBox="1"/>
            <p:nvPr/>
          </p:nvSpPr>
          <p:spPr>
            <a:xfrm>
              <a:off x="0" y="-38100"/>
              <a:ext cx="1859741" cy="28990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115144"/>
            <a:ext cx="9345751" cy="491490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Корупція залишається значною проблемою у сфері публічних закупівель у Китаї, попри зусилля щодо підвищення прозорості через електронні платформи та антикорупційні ініціативи. Непрозорі тендерні процедури, вибіркове надання контрактів та нечіткі критерії оцінки підривають довіру, обмежують конкуренцію й призводять до неефективного використання ресурсів. Подолання цієї проблеми потребує посиленого нагляду, удосконалення звітності та подальшого розвитку антикорупційних механізмів.</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782425"/>
            <a:ext cx="8946821" cy="230710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Корупція та непрозорість</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07" r="-35507"/>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643921" y="2238642"/>
            <a:ext cx="9999328" cy="1359153"/>
            <a:chOff x="0" y="0"/>
            <a:chExt cx="2078521" cy="282522"/>
          </a:xfrm>
        </p:grpSpPr>
        <p:sp>
          <p:nvSpPr>
            <p:cNvPr id="15" name="Freeform 15"/>
            <p:cNvSpPr/>
            <p:nvPr/>
          </p:nvSpPr>
          <p:spPr>
            <a:xfrm>
              <a:off x="0" y="0"/>
              <a:ext cx="2078521" cy="282522"/>
            </a:xfrm>
            <a:custGeom>
              <a:avLst/>
              <a:gdLst/>
              <a:ahLst/>
              <a:cxnLst/>
              <a:rect l="l" t="t" r="r" b="b"/>
              <a:pathLst>
                <a:path w="2078521" h="282522">
                  <a:moveTo>
                    <a:pt x="16259" y="0"/>
                  </a:moveTo>
                  <a:lnTo>
                    <a:pt x="2062262" y="0"/>
                  </a:lnTo>
                  <a:cubicBezTo>
                    <a:pt x="2066574" y="0"/>
                    <a:pt x="2070710" y="1713"/>
                    <a:pt x="2073759" y="4762"/>
                  </a:cubicBezTo>
                  <a:cubicBezTo>
                    <a:pt x="2076808" y="7811"/>
                    <a:pt x="2078521" y="11947"/>
                    <a:pt x="2078521" y="16259"/>
                  </a:cubicBezTo>
                  <a:lnTo>
                    <a:pt x="2078521" y="266263"/>
                  </a:lnTo>
                  <a:cubicBezTo>
                    <a:pt x="2078521" y="275242"/>
                    <a:pt x="2071242" y="282522"/>
                    <a:pt x="2062262" y="282522"/>
                  </a:cubicBezTo>
                  <a:lnTo>
                    <a:pt x="16259" y="282522"/>
                  </a:lnTo>
                  <a:cubicBezTo>
                    <a:pt x="7279" y="282522"/>
                    <a:pt x="0" y="275242"/>
                    <a:pt x="0" y="266263"/>
                  </a:cubicBezTo>
                  <a:lnTo>
                    <a:pt x="0" y="16259"/>
                  </a:lnTo>
                  <a:cubicBezTo>
                    <a:pt x="0" y="7279"/>
                    <a:pt x="7279" y="0"/>
                    <a:pt x="16259" y="0"/>
                  </a:cubicBezTo>
                  <a:close/>
                </a:path>
              </a:pathLst>
            </a:custGeom>
            <a:solidFill>
              <a:srgbClr val="FC744E"/>
            </a:solidFill>
            <a:ln cap="rnd">
              <a:noFill/>
              <a:prstDash val="solid"/>
              <a:round/>
            </a:ln>
          </p:spPr>
        </p:sp>
        <p:sp>
          <p:nvSpPr>
            <p:cNvPr id="16" name="TextBox 16"/>
            <p:cNvSpPr txBox="1"/>
            <p:nvPr/>
          </p:nvSpPr>
          <p:spPr>
            <a:xfrm>
              <a:off x="0" y="-38100"/>
              <a:ext cx="2078521" cy="320622"/>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938243"/>
            <a:ext cx="9345751" cy="45053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Низька конкуренція в публічних закупівлях Китаю часто спричинена високими вимогами до кваліфікації та складними тендерними процедурами, що обмежує кількість постачальників. Це призводить до повторного виграшу тих самих компаній, підвищення вартості контрактів і зниження якості послуг. Додатковою проблемою є надмірні бар’єри для малого та середнього бізнесу. Покращення системи вимагає зниження цих перешкод і створення умов для ширшої конкуренції.</a:t>
            </a: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7643921" y="2343470"/>
            <a:ext cx="9999328" cy="2888125"/>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Низька конкуренція та участь обмеженої кількості постачальників</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855" r="-35855"/>
              </a:stretch>
            </a:blipFill>
            <a:ln w="47625" cap="sq">
              <a:solidFill>
                <a:srgbClr val="FFFFFF"/>
              </a:solidFill>
              <a:prstDash val="solid"/>
              <a:miter/>
            </a:ln>
          </p:spPr>
        </p:sp>
      </p:grpSp>
      <p:grpSp>
        <p:nvGrpSpPr>
          <p:cNvPr id="6" name="Group 6"/>
          <p:cNvGrpSpPr/>
          <p:nvPr/>
        </p:nvGrpSpPr>
        <p:grpSpPr>
          <a:xfrm>
            <a:off x="1343922" y="2600189"/>
            <a:ext cx="8946821" cy="1369791"/>
            <a:chOff x="0" y="0"/>
            <a:chExt cx="1859741" cy="284733"/>
          </a:xfrm>
        </p:grpSpPr>
        <p:sp>
          <p:nvSpPr>
            <p:cNvPr id="7" name="Freeform 7"/>
            <p:cNvSpPr/>
            <p:nvPr/>
          </p:nvSpPr>
          <p:spPr>
            <a:xfrm>
              <a:off x="0" y="0"/>
              <a:ext cx="1859741" cy="284733"/>
            </a:xfrm>
            <a:custGeom>
              <a:avLst/>
              <a:gdLst/>
              <a:ahLst/>
              <a:cxnLst/>
              <a:rect l="l" t="t" r="r" b="b"/>
              <a:pathLst>
                <a:path w="1859741" h="284733">
                  <a:moveTo>
                    <a:pt x="18172" y="0"/>
                  </a:moveTo>
                  <a:lnTo>
                    <a:pt x="1841569" y="0"/>
                  </a:lnTo>
                  <a:cubicBezTo>
                    <a:pt x="1846388" y="0"/>
                    <a:pt x="1851010" y="1915"/>
                    <a:pt x="1854418" y="5322"/>
                  </a:cubicBezTo>
                  <a:cubicBezTo>
                    <a:pt x="1857826" y="8730"/>
                    <a:pt x="1859741" y="13352"/>
                    <a:pt x="1859741" y="18172"/>
                  </a:cubicBezTo>
                  <a:lnTo>
                    <a:pt x="1859741" y="266561"/>
                  </a:lnTo>
                  <a:cubicBezTo>
                    <a:pt x="1859741" y="271381"/>
                    <a:pt x="1857826" y="276003"/>
                    <a:pt x="1854418" y="279411"/>
                  </a:cubicBezTo>
                  <a:cubicBezTo>
                    <a:pt x="1851010" y="282819"/>
                    <a:pt x="1846388" y="284733"/>
                    <a:pt x="1841569" y="284733"/>
                  </a:cubicBezTo>
                  <a:lnTo>
                    <a:pt x="18172" y="284733"/>
                  </a:lnTo>
                  <a:cubicBezTo>
                    <a:pt x="8136" y="284733"/>
                    <a:pt x="0" y="276597"/>
                    <a:pt x="0" y="266561"/>
                  </a:cubicBezTo>
                  <a:lnTo>
                    <a:pt x="0" y="18172"/>
                  </a:lnTo>
                  <a:cubicBezTo>
                    <a:pt x="0" y="8136"/>
                    <a:pt x="8136" y="0"/>
                    <a:pt x="18172" y="0"/>
                  </a:cubicBezTo>
                  <a:close/>
                </a:path>
              </a:pathLst>
            </a:custGeom>
            <a:solidFill>
              <a:srgbClr val="FC744E"/>
            </a:solidFill>
            <a:ln cap="rnd">
              <a:noFill/>
              <a:prstDash val="solid"/>
              <a:round/>
            </a:ln>
          </p:spPr>
        </p:sp>
        <p:sp>
          <p:nvSpPr>
            <p:cNvPr id="8" name="TextBox 8"/>
            <p:cNvSpPr txBox="1"/>
            <p:nvPr/>
          </p:nvSpPr>
          <p:spPr>
            <a:xfrm>
              <a:off x="0" y="-38100"/>
              <a:ext cx="1859741" cy="3228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269534"/>
            <a:ext cx="9345751" cy="450532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Державні закупівлі в Китаї супроводжуються складними та тривалими процедурами з великою кількістю документів і перевірок. Бюрократія ускладнює процес як для замовників, так і для учасників, спричиняючи затримки та додаткові витрати. Нечіткі тендерні вимоги та високі адміністративні бар’єри особливо ускладнюють участь малого бізнесу, знижуючи його мотивацію до конкуренції.</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617392"/>
            <a:ext cx="8946821" cy="230710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Складність процедур та надмірна бюрократія</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6071" r="-36071"/>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643921" y="2577329"/>
            <a:ext cx="9999328" cy="1261948"/>
            <a:chOff x="0" y="0"/>
            <a:chExt cx="2078521" cy="262316"/>
          </a:xfrm>
        </p:grpSpPr>
        <p:sp>
          <p:nvSpPr>
            <p:cNvPr id="15" name="Freeform 15"/>
            <p:cNvSpPr/>
            <p:nvPr/>
          </p:nvSpPr>
          <p:spPr>
            <a:xfrm>
              <a:off x="0" y="0"/>
              <a:ext cx="2078521" cy="262316"/>
            </a:xfrm>
            <a:custGeom>
              <a:avLst/>
              <a:gdLst/>
              <a:ahLst/>
              <a:cxnLst/>
              <a:rect l="l" t="t" r="r" b="b"/>
              <a:pathLst>
                <a:path w="2078521" h="262316">
                  <a:moveTo>
                    <a:pt x="16259" y="0"/>
                  </a:moveTo>
                  <a:lnTo>
                    <a:pt x="2062262" y="0"/>
                  </a:lnTo>
                  <a:cubicBezTo>
                    <a:pt x="2066574" y="0"/>
                    <a:pt x="2070710" y="1713"/>
                    <a:pt x="2073759" y="4762"/>
                  </a:cubicBezTo>
                  <a:cubicBezTo>
                    <a:pt x="2076808" y="7811"/>
                    <a:pt x="2078521" y="11947"/>
                    <a:pt x="2078521" y="16259"/>
                  </a:cubicBezTo>
                  <a:lnTo>
                    <a:pt x="2078521" y="246057"/>
                  </a:lnTo>
                  <a:cubicBezTo>
                    <a:pt x="2078521" y="255037"/>
                    <a:pt x="2071242" y="262316"/>
                    <a:pt x="2062262" y="262316"/>
                  </a:cubicBezTo>
                  <a:lnTo>
                    <a:pt x="16259" y="262316"/>
                  </a:lnTo>
                  <a:cubicBezTo>
                    <a:pt x="7279" y="262316"/>
                    <a:pt x="0" y="255037"/>
                    <a:pt x="0" y="246057"/>
                  </a:cubicBezTo>
                  <a:lnTo>
                    <a:pt x="0" y="16259"/>
                  </a:lnTo>
                  <a:cubicBezTo>
                    <a:pt x="0" y="7279"/>
                    <a:pt x="7279" y="0"/>
                    <a:pt x="16259" y="0"/>
                  </a:cubicBezTo>
                  <a:close/>
                </a:path>
              </a:pathLst>
            </a:custGeom>
            <a:solidFill>
              <a:srgbClr val="FC744E"/>
            </a:solidFill>
            <a:ln cap="rnd">
              <a:noFill/>
              <a:prstDash val="solid"/>
              <a:round/>
            </a:ln>
          </p:spPr>
        </p:sp>
        <p:sp>
          <p:nvSpPr>
            <p:cNvPr id="16" name="TextBox 16"/>
            <p:cNvSpPr txBox="1"/>
            <p:nvPr/>
          </p:nvSpPr>
          <p:spPr>
            <a:xfrm>
              <a:off x="0" y="-38100"/>
              <a:ext cx="2078521" cy="300416"/>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4204182"/>
            <a:ext cx="9345751" cy="491490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Система моніторингу виконання контрактів у Китаї потребує вдосконалення. Хоча нагляд за тендерними процедурами існує, контроль за виконанням умов договорів і якістю робіт залишається проблемним. Це може призводити до зниження якості послуг і нецільового використання коштів. Розвиток ефективніших механізмів контролю необхідний для підвищення прозорості та зниження корупційних ризиків.</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7643921" y="2633116"/>
            <a:ext cx="9999328" cy="2888125"/>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Недосконалість системи моніторингу та контролю</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11673135" y="2849100"/>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11161762" y="166653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35533" r="-35533"/>
              </a:stretch>
            </a:blipFill>
            <a:ln w="47625" cap="sq">
              <a:solidFill>
                <a:srgbClr val="FFFFFF"/>
              </a:solidFill>
              <a:prstDash val="solid"/>
              <a:miter/>
            </a:ln>
          </p:spPr>
        </p:sp>
      </p:grpSp>
      <p:grpSp>
        <p:nvGrpSpPr>
          <p:cNvPr id="6" name="Group 6"/>
          <p:cNvGrpSpPr/>
          <p:nvPr/>
        </p:nvGrpSpPr>
        <p:grpSpPr>
          <a:xfrm>
            <a:off x="1343922" y="2600189"/>
            <a:ext cx="9030529" cy="746174"/>
            <a:chOff x="0" y="0"/>
            <a:chExt cx="1877141" cy="155104"/>
          </a:xfrm>
        </p:grpSpPr>
        <p:sp>
          <p:nvSpPr>
            <p:cNvPr id="7" name="Freeform 7"/>
            <p:cNvSpPr/>
            <p:nvPr/>
          </p:nvSpPr>
          <p:spPr>
            <a:xfrm>
              <a:off x="0" y="0"/>
              <a:ext cx="1877141" cy="155104"/>
            </a:xfrm>
            <a:custGeom>
              <a:avLst/>
              <a:gdLst/>
              <a:ahLst/>
              <a:cxnLst/>
              <a:rect l="l" t="t" r="r" b="b"/>
              <a:pathLst>
                <a:path w="1877141" h="155104">
                  <a:moveTo>
                    <a:pt x="18003" y="0"/>
                  </a:moveTo>
                  <a:lnTo>
                    <a:pt x="1859137" y="0"/>
                  </a:lnTo>
                  <a:cubicBezTo>
                    <a:pt x="1863912" y="0"/>
                    <a:pt x="1868492" y="1897"/>
                    <a:pt x="1871868" y="5273"/>
                  </a:cubicBezTo>
                  <a:cubicBezTo>
                    <a:pt x="1875244" y="8649"/>
                    <a:pt x="1877141" y="13229"/>
                    <a:pt x="1877141" y="18003"/>
                  </a:cubicBezTo>
                  <a:lnTo>
                    <a:pt x="1877141" y="137101"/>
                  </a:lnTo>
                  <a:cubicBezTo>
                    <a:pt x="1877141" y="147044"/>
                    <a:pt x="1869080" y="155104"/>
                    <a:pt x="1859137" y="155104"/>
                  </a:cubicBezTo>
                  <a:lnTo>
                    <a:pt x="18003" y="155104"/>
                  </a:lnTo>
                  <a:cubicBezTo>
                    <a:pt x="8060" y="155104"/>
                    <a:pt x="0" y="147044"/>
                    <a:pt x="0" y="137101"/>
                  </a:cubicBezTo>
                  <a:lnTo>
                    <a:pt x="0" y="18003"/>
                  </a:lnTo>
                  <a:cubicBezTo>
                    <a:pt x="0" y="8060"/>
                    <a:pt x="8060" y="0"/>
                    <a:pt x="18003" y="0"/>
                  </a:cubicBezTo>
                  <a:close/>
                </a:path>
              </a:pathLst>
            </a:custGeom>
            <a:solidFill>
              <a:srgbClr val="FC744E"/>
            </a:solidFill>
            <a:ln cap="rnd">
              <a:noFill/>
              <a:prstDash val="solid"/>
              <a:round/>
            </a:ln>
          </p:spPr>
        </p:sp>
        <p:sp>
          <p:nvSpPr>
            <p:cNvPr id="8" name="TextBox 8"/>
            <p:cNvSpPr txBox="1"/>
            <p:nvPr/>
          </p:nvSpPr>
          <p:spPr>
            <a:xfrm>
              <a:off x="0" y="-38100"/>
              <a:ext cx="1877141" cy="193204"/>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624978" y="9893562"/>
            <a:ext cx="19537955" cy="885686"/>
            <a:chOff x="0" y="0"/>
            <a:chExt cx="5145799" cy="233267"/>
          </a:xfrm>
        </p:grpSpPr>
        <p:sp>
          <p:nvSpPr>
            <p:cNvPr id="10" name="Freeform 10"/>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1" name="TextBox 11"/>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624978" y="-492249"/>
            <a:ext cx="19537955" cy="885686"/>
            <a:chOff x="0" y="0"/>
            <a:chExt cx="5145799" cy="233267"/>
          </a:xfrm>
        </p:grpSpPr>
        <p:sp>
          <p:nvSpPr>
            <p:cNvPr id="13" name="Freeform 13"/>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4" name="TextBox 14"/>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rot="7521880">
            <a:off x="16675531" y="1037722"/>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sp>
        <p:nvSpPr>
          <p:cNvPr id="16" name="TextBox 16"/>
          <p:cNvSpPr txBox="1"/>
          <p:nvPr/>
        </p:nvSpPr>
        <p:spPr>
          <a:xfrm>
            <a:off x="1028700" y="4030629"/>
            <a:ext cx="9345751" cy="4095750"/>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Попри розвинену правову базу, учасники публічних закупівель у Китаї стикаються з невизначеністю в тлумаченні норм через часті зміни законодавства. Це може спричиняти суперечки та неправомірне відхилення пропозицій. Важливо оновлювати законодавство, роблячи його гнучкішим, та забезпечити чіткі механізми роз’яснення норм для уникнення юридичних конфліктів.</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7" name="TextBox 17"/>
          <p:cNvSpPr txBox="1"/>
          <p:nvPr/>
        </p:nvSpPr>
        <p:spPr>
          <a:xfrm>
            <a:off x="1343922" y="2617392"/>
            <a:ext cx="8946821" cy="1726075"/>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Правові та регуляторні невизначеності</a:t>
            </a:r>
          </a:p>
          <a:p>
            <a:pPr algn="ctr">
              <a:lnSpc>
                <a:spcPts val="4611"/>
              </a:lnSpc>
            </a:pPr>
            <a:endParaRPr lang="en-US" sz="3294" b="1">
              <a:solidFill>
                <a:srgbClr val="FFFFFF"/>
              </a:solidFill>
              <a:latin typeface="Rosario Bold"/>
              <a:ea typeface="Rosario Bold"/>
              <a:cs typeface="Rosario Bold"/>
              <a:sym typeface="Rosario Bold"/>
            </a:endParaRP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
        <p:nvSpPr>
          <p:cNvPr id="18" name="TextBox 18"/>
          <p:cNvSpPr txBox="1"/>
          <p:nvPr/>
        </p:nvSpPr>
        <p:spPr>
          <a:xfrm>
            <a:off x="356739" y="695189"/>
            <a:ext cx="17286511" cy="127635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967878" y="3237244"/>
            <a:ext cx="5744058" cy="5088174"/>
            <a:chOff x="0" y="0"/>
            <a:chExt cx="889905" cy="788291"/>
          </a:xfrm>
        </p:grpSpPr>
        <p:sp>
          <p:nvSpPr>
            <p:cNvPr id="3" name="Freeform 3"/>
            <p:cNvSpPr/>
            <p:nvPr/>
          </p:nvSpPr>
          <p:spPr>
            <a:xfrm>
              <a:off x="0" y="0"/>
              <a:ext cx="889905" cy="788291"/>
            </a:xfrm>
            <a:custGeom>
              <a:avLst/>
              <a:gdLst/>
              <a:ahLst/>
              <a:cxnLst/>
              <a:rect l="l" t="t" r="r" b="b"/>
              <a:pathLst>
                <a:path w="889905" h="788291">
                  <a:moveTo>
                    <a:pt x="0" y="0"/>
                  </a:moveTo>
                  <a:lnTo>
                    <a:pt x="889905" y="0"/>
                  </a:lnTo>
                  <a:lnTo>
                    <a:pt x="889905" y="788291"/>
                  </a:lnTo>
                  <a:lnTo>
                    <a:pt x="0" y="788291"/>
                  </a:lnTo>
                  <a:close/>
                </a:path>
              </a:pathLst>
            </a:custGeom>
            <a:solidFill>
              <a:srgbClr val="FC744E"/>
            </a:solidFill>
            <a:ln w="12700" cap="sq">
              <a:solidFill>
                <a:srgbClr val="000000"/>
              </a:solidFill>
              <a:prstDash val="solid"/>
              <a:miter/>
            </a:ln>
          </p:spPr>
        </p:sp>
      </p:grpSp>
      <p:grpSp>
        <p:nvGrpSpPr>
          <p:cNvPr id="4" name="Group 4"/>
          <p:cNvGrpSpPr/>
          <p:nvPr/>
        </p:nvGrpSpPr>
        <p:grpSpPr>
          <a:xfrm>
            <a:off x="356739" y="2304361"/>
            <a:ext cx="6097538" cy="6953939"/>
            <a:chOff x="0" y="0"/>
            <a:chExt cx="1096032" cy="1249970"/>
          </a:xfrm>
        </p:grpSpPr>
        <p:sp>
          <p:nvSpPr>
            <p:cNvPr id="5" name="Freeform 5"/>
            <p:cNvSpPr/>
            <p:nvPr/>
          </p:nvSpPr>
          <p:spPr>
            <a:xfrm>
              <a:off x="0" y="0"/>
              <a:ext cx="1096032" cy="1249970"/>
            </a:xfrm>
            <a:custGeom>
              <a:avLst/>
              <a:gdLst/>
              <a:ahLst/>
              <a:cxnLst/>
              <a:rect l="l" t="t" r="r" b="b"/>
              <a:pathLst>
                <a:path w="1096032" h="1249970">
                  <a:moveTo>
                    <a:pt x="0" y="0"/>
                  </a:moveTo>
                  <a:lnTo>
                    <a:pt x="1096032" y="0"/>
                  </a:lnTo>
                  <a:lnTo>
                    <a:pt x="1096032" y="1249970"/>
                  </a:lnTo>
                  <a:lnTo>
                    <a:pt x="0" y="1249970"/>
                  </a:lnTo>
                  <a:close/>
                </a:path>
              </a:pathLst>
            </a:custGeom>
            <a:blipFill>
              <a:blip r:embed="rId2"/>
              <a:stretch>
                <a:fillRect l="-25945" r="-25945"/>
              </a:stretch>
            </a:blipFill>
            <a:ln w="47625" cap="sq">
              <a:solidFill>
                <a:srgbClr val="FFFFFF"/>
              </a:solidFill>
              <a:prstDash val="solid"/>
              <a:miter/>
            </a:ln>
          </p:spPr>
        </p:sp>
      </p:grpSp>
      <p:sp>
        <p:nvSpPr>
          <p:cNvPr id="6" name="TextBox 6"/>
          <p:cNvSpPr txBox="1"/>
          <p:nvPr/>
        </p:nvSpPr>
        <p:spPr>
          <a:xfrm>
            <a:off x="356739" y="695189"/>
            <a:ext cx="17286511" cy="1905000"/>
          </a:xfrm>
          <a:prstGeom prst="rect">
            <a:avLst/>
          </a:prstGeom>
        </p:spPr>
        <p:txBody>
          <a:bodyPr lIns="0" tIns="0" rIns="0" bIns="0" rtlCol="0" anchor="t">
            <a:spAutoFit/>
          </a:bodyPr>
          <a:lstStyle/>
          <a:p>
            <a:pPr algn="l">
              <a:lnSpc>
                <a:spcPts val="4950"/>
              </a:lnSpc>
            </a:pPr>
            <a:r>
              <a:rPr lang="en-US" sz="4500">
                <a:solidFill>
                  <a:srgbClr val="FFFFFF"/>
                </a:solidFill>
                <a:latin typeface="Hammersmith One"/>
                <a:ea typeface="Hammersmith One"/>
                <a:cs typeface="Hammersmith One"/>
                <a:sym typeface="Hammersmith One"/>
              </a:rPr>
              <a:t>. Виклики та проблеми, з якими стикаються владні органи та учасники публічних закупівель.</a:t>
            </a:r>
          </a:p>
          <a:p>
            <a:pPr algn="l">
              <a:lnSpc>
                <a:spcPts val="4950"/>
              </a:lnSpc>
            </a:pPr>
            <a:endParaRPr lang="en-US" sz="4500">
              <a:solidFill>
                <a:srgbClr val="FFFFFF"/>
              </a:solidFill>
              <a:latin typeface="Hammersmith One"/>
              <a:ea typeface="Hammersmith One"/>
              <a:cs typeface="Hammersmith One"/>
              <a:sym typeface="Hammersmith One"/>
            </a:endParaRPr>
          </a:p>
        </p:txBody>
      </p:sp>
      <p:grpSp>
        <p:nvGrpSpPr>
          <p:cNvPr id="7" name="Group 7"/>
          <p:cNvGrpSpPr/>
          <p:nvPr/>
        </p:nvGrpSpPr>
        <p:grpSpPr>
          <a:xfrm>
            <a:off x="-624978" y="9893562"/>
            <a:ext cx="19537955" cy="885686"/>
            <a:chOff x="0" y="0"/>
            <a:chExt cx="5145799" cy="233267"/>
          </a:xfrm>
        </p:grpSpPr>
        <p:sp>
          <p:nvSpPr>
            <p:cNvPr id="8" name="Freeform 8"/>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9" name="TextBox 9"/>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624978" y="-492249"/>
            <a:ext cx="19537955" cy="885686"/>
            <a:chOff x="0" y="0"/>
            <a:chExt cx="5145799" cy="233267"/>
          </a:xfrm>
        </p:grpSpPr>
        <p:sp>
          <p:nvSpPr>
            <p:cNvPr id="11" name="Freeform 11"/>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12" name="TextBox 12"/>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3022696">
            <a:off x="-227030" y="1655095"/>
            <a:ext cx="1167538" cy="1167093"/>
          </a:xfrm>
          <a:custGeom>
            <a:avLst/>
            <a:gdLst/>
            <a:ahLst/>
            <a:cxnLst/>
            <a:rect l="l" t="t" r="r" b="b"/>
            <a:pathLst>
              <a:path w="1167538" h="1167093">
                <a:moveTo>
                  <a:pt x="0" y="0"/>
                </a:moveTo>
                <a:lnTo>
                  <a:pt x="1167538" y="0"/>
                </a:lnTo>
                <a:lnTo>
                  <a:pt x="1167538" y="1167093"/>
                </a:lnTo>
                <a:lnTo>
                  <a:pt x="0" y="1167093"/>
                </a:lnTo>
                <a:lnTo>
                  <a:pt x="0" y="0"/>
                </a:lnTo>
                <a:close/>
              </a:path>
            </a:pathLst>
          </a:custGeom>
          <a:blipFill>
            <a:blip r:embed="rId3">
              <a:extLst>
                <a:ext uri="{96DAC541-7B7A-43D3-8B79-37D633B846F1}">
                  <asvg:svgBlip xmlns:asvg="http://schemas.microsoft.com/office/drawing/2016/SVG/main" r:embed="rId4"/>
                </a:ext>
              </a:extLst>
            </a:blip>
            <a:stretch>
              <a:fillRect b="-100806"/>
            </a:stretch>
          </a:blipFill>
        </p:spPr>
      </p:sp>
      <p:grpSp>
        <p:nvGrpSpPr>
          <p:cNvPr id="14" name="Group 14"/>
          <p:cNvGrpSpPr/>
          <p:nvPr/>
        </p:nvGrpSpPr>
        <p:grpSpPr>
          <a:xfrm>
            <a:off x="7643921" y="2577329"/>
            <a:ext cx="9999328" cy="803133"/>
            <a:chOff x="0" y="0"/>
            <a:chExt cx="2078521" cy="166944"/>
          </a:xfrm>
        </p:grpSpPr>
        <p:sp>
          <p:nvSpPr>
            <p:cNvPr id="15" name="Freeform 15"/>
            <p:cNvSpPr/>
            <p:nvPr/>
          </p:nvSpPr>
          <p:spPr>
            <a:xfrm>
              <a:off x="0" y="0"/>
              <a:ext cx="2078521" cy="166944"/>
            </a:xfrm>
            <a:custGeom>
              <a:avLst/>
              <a:gdLst/>
              <a:ahLst/>
              <a:cxnLst/>
              <a:rect l="l" t="t" r="r" b="b"/>
              <a:pathLst>
                <a:path w="2078521" h="166944">
                  <a:moveTo>
                    <a:pt x="16259" y="0"/>
                  </a:moveTo>
                  <a:lnTo>
                    <a:pt x="2062262" y="0"/>
                  </a:lnTo>
                  <a:cubicBezTo>
                    <a:pt x="2066574" y="0"/>
                    <a:pt x="2070710" y="1713"/>
                    <a:pt x="2073759" y="4762"/>
                  </a:cubicBezTo>
                  <a:cubicBezTo>
                    <a:pt x="2076808" y="7811"/>
                    <a:pt x="2078521" y="11947"/>
                    <a:pt x="2078521" y="16259"/>
                  </a:cubicBezTo>
                  <a:lnTo>
                    <a:pt x="2078521" y="150685"/>
                  </a:lnTo>
                  <a:cubicBezTo>
                    <a:pt x="2078521" y="159665"/>
                    <a:pt x="2071242" y="166944"/>
                    <a:pt x="2062262" y="166944"/>
                  </a:cubicBezTo>
                  <a:lnTo>
                    <a:pt x="16259" y="166944"/>
                  </a:lnTo>
                  <a:cubicBezTo>
                    <a:pt x="7279" y="166944"/>
                    <a:pt x="0" y="159665"/>
                    <a:pt x="0" y="150685"/>
                  </a:cubicBezTo>
                  <a:lnTo>
                    <a:pt x="0" y="16259"/>
                  </a:lnTo>
                  <a:cubicBezTo>
                    <a:pt x="0" y="7279"/>
                    <a:pt x="7279" y="0"/>
                    <a:pt x="16259" y="0"/>
                  </a:cubicBezTo>
                  <a:close/>
                </a:path>
              </a:pathLst>
            </a:custGeom>
            <a:solidFill>
              <a:srgbClr val="FC744E"/>
            </a:solidFill>
            <a:ln cap="rnd">
              <a:noFill/>
              <a:prstDash val="solid"/>
              <a:round/>
            </a:ln>
          </p:spPr>
        </p:sp>
        <p:sp>
          <p:nvSpPr>
            <p:cNvPr id="16" name="TextBox 16"/>
            <p:cNvSpPr txBox="1"/>
            <p:nvPr/>
          </p:nvSpPr>
          <p:spPr>
            <a:xfrm>
              <a:off x="0" y="-38100"/>
              <a:ext cx="2078521" cy="20504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7913549" y="3647162"/>
            <a:ext cx="9345751" cy="5324475"/>
          </a:xfrm>
          <a:prstGeom prst="rect">
            <a:avLst/>
          </a:prstGeom>
        </p:spPr>
        <p:txBody>
          <a:bodyPr lIns="0" tIns="0" rIns="0" bIns="0" rtlCol="0" anchor="t">
            <a:spAutoFit/>
          </a:bodyPr>
          <a:lstStyle/>
          <a:p>
            <a:pPr algn="just">
              <a:lnSpc>
                <a:spcPts val="3240"/>
              </a:lnSpc>
            </a:pPr>
            <a:r>
              <a:rPr lang="en-US" sz="2700">
                <a:solidFill>
                  <a:srgbClr val="FFFFFF"/>
                </a:solidFill>
                <a:latin typeface="Rosario"/>
                <a:ea typeface="Rosario"/>
                <a:cs typeface="Rosario"/>
                <a:sym typeface="Rosario"/>
              </a:rPr>
              <a:t>Електронні майданчики, що були запроваджені для підвищення прозорості і спрощення процесу публічних закупівель, також стикаються з певними проблемами. Хоча вони забезпечують зручність і доступність інформації, учасники можуть мати труднощі з їхньою навігацією через складний інтерфейс, технічні збої або недостатнє навчання. Крім того, не всі регіони Китаю однаково забезпечені інфраструктурою для електронних закупівель, що може створювати нерівні умови для учасників з різних частин країни.</a:t>
            </a:r>
          </a:p>
          <a:p>
            <a:pPr algn="just">
              <a:lnSpc>
                <a:spcPts val="3240"/>
              </a:lnSpc>
            </a:pPr>
            <a:endParaRPr lang="en-US" sz="2700">
              <a:solidFill>
                <a:srgbClr val="FFFFFF"/>
              </a:solidFill>
              <a:latin typeface="Rosario"/>
              <a:ea typeface="Rosario"/>
              <a:cs typeface="Rosario"/>
              <a:sym typeface="Rosario"/>
            </a:endParaRPr>
          </a:p>
          <a:p>
            <a:pPr algn="just">
              <a:lnSpc>
                <a:spcPts val="3240"/>
              </a:lnSpc>
            </a:pPr>
            <a:endParaRPr lang="en-US" sz="2700">
              <a:solidFill>
                <a:srgbClr val="FFFFFF"/>
              </a:solidFill>
              <a:latin typeface="Rosario"/>
              <a:ea typeface="Rosario"/>
              <a:cs typeface="Rosario"/>
              <a:sym typeface="Rosario"/>
            </a:endParaRPr>
          </a:p>
        </p:txBody>
      </p:sp>
      <p:sp>
        <p:nvSpPr>
          <p:cNvPr id="18" name="TextBox 18"/>
          <p:cNvSpPr txBox="1"/>
          <p:nvPr/>
        </p:nvSpPr>
        <p:spPr>
          <a:xfrm>
            <a:off x="7643921" y="2633116"/>
            <a:ext cx="9999328" cy="1145050"/>
          </a:xfrm>
          <a:prstGeom prst="rect">
            <a:avLst/>
          </a:prstGeom>
        </p:spPr>
        <p:txBody>
          <a:bodyPr lIns="0" tIns="0" rIns="0" bIns="0" rtlCol="0" anchor="t">
            <a:spAutoFit/>
          </a:bodyPr>
          <a:lstStyle/>
          <a:p>
            <a:pPr algn="ctr">
              <a:lnSpc>
                <a:spcPts val="4611"/>
              </a:lnSpc>
            </a:pPr>
            <a:r>
              <a:rPr lang="en-US" sz="3294" b="1">
                <a:solidFill>
                  <a:srgbClr val="FFFFFF"/>
                </a:solidFill>
                <a:latin typeface="Rosario Bold"/>
                <a:ea typeface="Rosario Bold"/>
                <a:cs typeface="Rosario Bold"/>
                <a:sym typeface="Rosario Bold"/>
              </a:rPr>
              <a:t>Проблеми з електронними майданчиками</a:t>
            </a:r>
          </a:p>
          <a:p>
            <a:pPr algn="ctr">
              <a:lnSpc>
                <a:spcPts val="4611"/>
              </a:lnSpc>
              <a:spcBef>
                <a:spcPct val="0"/>
              </a:spcBef>
            </a:pPr>
            <a:endParaRPr lang="en-US" sz="3294" b="1">
              <a:solidFill>
                <a:srgbClr val="FFFFFF"/>
              </a:solidFill>
              <a:latin typeface="Rosario Bold"/>
              <a:ea typeface="Rosario Bold"/>
              <a:cs typeface="Rosario Bold"/>
              <a:sym typeface="Rosario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C4587"/>
        </a:solidFill>
        <a:effectLst/>
      </p:bgPr>
    </p:bg>
    <p:spTree>
      <p:nvGrpSpPr>
        <p:cNvPr id="1" name=""/>
        <p:cNvGrpSpPr/>
        <p:nvPr/>
      </p:nvGrpSpPr>
      <p:grpSpPr>
        <a:xfrm>
          <a:off x="0" y="0"/>
          <a:ext cx="0" cy="0"/>
          <a:chOff x="0" y="0"/>
          <a:chExt cx="0" cy="0"/>
        </a:xfrm>
      </p:grpSpPr>
      <p:grpSp>
        <p:nvGrpSpPr>
          <p:cNvPr id="2" name="Group 2"/>
          <p:cNvGrpSpPr/>
          <p:nvPr/>
        </p:nvGrpSpPr>
        <p:grpSpPr>
          <a:xfrm>
            <a:off x="-624978" y="-699762"/>
            <a:ext cx="19537955" cy="1754410"/>
            <a:chOff x="0" y="0"/>
            <a:chExt cx="5145799" cy="462067"/>
          </a:xfrm>
        </p:grpSpPr>
        <p:sp>
          <p:nvSpPr>
            <p:cNvPr id="3" name="Freeform 3"/>
            <p:cNvSpPr/>
            <p:nvPr/>
          </p:nvSpPr>
          <p:spPr>
            <a:xfrm>
              <a:off x="0" y="0"/>
              <a:ext cx="5145799" cy="462067"/>
            </a:xfrm>
            <a:custGeom>
              <a:avLst/>
              <a:gdLst/>
              <a:ahLst/>
              <a:cxnLst/>
              <a:rect l="l" t="t" r="r" b="b"/>
              <a:pathLst>
                <a:path w="5145799" h="462067">
                  <a:moveTo>
                    <a:pt x="0" y="0"/>
                  </a:moveTo>
                  <a:lnTo>
                    <a:pt x="5145799" y="0"/>
                  </a:lnTo>
                  <a:lnTo>
                    <a:pt x="5145799" y="462067"/>
                  </a:lnTo>
                  <a:lnTo>
                    <a:pt x="0" y="462067"/>
                  </a:lnTo>
                  <a:close/>
                </a:path>
              </a:pathLst>
            </a:custGeom>
            <a:solidFill>
              <a:srgbClr val="FC744E"/>
            </a:solidFill>
          </p:spPr>
        </p:sp>
        <p:sp>
          <p:nvSpPr>
            <p:cNvPr id="4" name="TextBox 4"/>
            <p:cNvSpPr txBox="1"/>
            <p:nvPr/>
          </p:nvSpPr>
          <p:spPr>
            <a:xfrm>
              <a:off x="0" y="-38100"/>
              <a:ext cx="5145799" cy="50016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24978" y="9883849"/>
            <a:ext cx="19537955" cy="885686"/>
            <a:chOff x="0" y="0"/>
            <a:chExt cx="5145799" cy="233267"/>
          </a:xfrm>
        </p:grpSpPr>
        <p:sp>
          <p:nvSpPr>
            <p:cNvPr id="6" name="Freeform 6"/>
            <p:cNvSpPr/>
            <p:nvPr/>
          </p:nvSpPr>
          <p:spPr>
            <a:xfrm>
              <a:off x="0" y="0"/>
              <a:ext cx="5145799" cy="233267"/>
            </a:xfrm>
            <a:custGeom>
              <a:avLst/>
              <a:gdLst/>
              <a:ahLst/>
              <a:cxnLst/>
              <a:rect l="l" t="t" r="r" b="b"/>
              <a:pathLst>
                <a:path w="5145799" h="233267">
                  <a:moveTo>
                    <a:pt x="0" y="0"/>
                  </a:moveTo>
                  <a:lnTo>
                    <a:pt x="5145799" y="0"/>
                  </a:lnTo>
                  <a:lnTo>
                    <a:pt x="5145799" y="233267"/>
                  </a:lnTo>
                  <a:lnTo>
                    <a:pt x="0" y="233267"/>
                  </a:lnTo>
                  <a:close/>
                </a:path>
              </a:pathLst>
            </a:custGeom>
            <a:solidFill>
              <a:srgbClr val="FC744E"/>
            </a:solidFill>
          </p:spPr>
        </p:sp>
        <p:sp>
          <p:nvSpPr>
            <p:cNvPr id="7" name="TextBox 7"/>
            <p:cNvSpPr txBox="1"/>
            <p:nvPr/>
          </p:nvSpPr>
          <p:spPr>
            <a:xfrm>
              <a:off x="0" y="-38100"/>
              <a:ext cx="5145799" cy="2713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73298">
            <a:off x="9619661" y="5029710"/>
            <a:ext cx="1342052" cy="1341541"/>
          </a:xfrm>
          <a:custGeom>
            <a:avLst/>
            <a:gdLst/>
            <a:ahLst/>
            <a:cxnLst/>
            <a:rect l="l" t="t" r="r" b="b"/>
            <a:pathLst>
              <a:path w="1342052" h="1341541">
                <a:moveTo>
                  <a:pt x="0" y="0"/>
                </a:moveTo>
                <a:lnTo>
                  <a:pt x="1342052" y="0"/>
                </a:lnTo>
                <a:lnTo>
                  <a:pt x="1342052" y="1341541"/>
                </a:lnTo>
                <a:lnTo>
                  <a:pt x="0" y="1341541"/>
                </a:lnTo>
                <a:lnTo>
                  <a:pt x="0" y="0"/>
                </a:lnTo>
                <a:close/>
              </a:path>
            </a:pathLst>
          </a:custGeom>
          <a:blipFill>
            <a:blip r:embed="rId2">
              <a:extLst>
                <a:ext uri="{96DAC541-7B7A-43D3-8B79-37D633B846F1}">
                  <asvg:svgBlip xmlns:asvg="http://schemas.microsoft.com/office/drawing/2016/SVG/main" r:embed="rId3"/>
                </a:ext>
              </a:extLst>
            </a:blip>
            <a:stretch>
              <a:fillRect b="-100806"/>
            </a:stretch>
          </a:blipFill>
        </p:spPr>
      </p:sp>
      <p:grpSp>
        <p:nvGrpSpPr>
          <p:cNvPr id="9" name="Group 9"/>
          <p:cNvGrpSpPr/>
          <p:nvPr/>
        </p:nvGrpSpPr>
        <p:grpSpPr>
          <a:xfrm>
            <a:off x="10784454" y="2103608"/>
            <a:ext cx="6283438" cy="7154692"/>
            <a:chOff x="0" y="0"/>
            <a:chExt cx="973469" cy="1108449"/>
          </a:xfrm>
        </p:grpSpPr>
        <p:sp>
          <p:nvSpPr>
            <p:cNvPr id="10" name="Freeform 10"/>
            <p:cNvSpPr/>
            <p:nvPr/>
          </p:nvSpPr>
          <p:spPr>
            <a:xfrm>
              <a:off x="0" y="0"/>
              <a:ext cx="973469" cy="1108449"/>
            </a:xfrm>
            <a:custGeom>
              <a:avLst/>
              <a:gdLst/>
              <a:ahLst/>
              <a:cxnLst/>
              <a:rect l="l" t="t" r="r" b="b"/>
              <a:pathLst>
                <a:path w="973469" h="1108449">
                  <a:moveTo>
                    <a:pt x="0" y="0"/>
                  </a:moveTo>
                  <a:lnTo>
                    <a:pt x="973469" y="0"/>
                  </a:lnTo>
                  <a:lnTo>
                    <a:pt x="973469" y="1108449"/>
                  </a:lnTo>
                  <a:lnTo>
                    <a:pt x="0" y="1108449"/>
                  </a:lnTo>
                  <a:close/>
                </a:path>
              </a:pathLst>
            </a:custGeom>
            <a:solidFill>
              <a:srgbClr val="FC744E"/>
            </a:solidFill>
            <a:ln w="12700" cap="sq">
              <a:solidFill>
                <a:srgbClr val="000000"/>
              </a:solidFill>
              <a:prstDash val="solid"/>
              <a:miter/>
            </a:ln>
          </p:spPr>
        </p:sp>
      </p:grpSp>
      <p:sp>
        <p:nvSpPr>
          <p:cNvPr id="11" name="TextBox 11"/>
          <p:cNvSpPr txBox="1"/>
          <p:nvPr/>
        </p:nvSpPr>
        <p:spPr>
          <a:xfrm>
            <a:off x="1028700" y="2208121"/>
            <a:ext cx="8975821" cy="1474675"/>
          </a:xfrm>
          <a:prstGeom prst="rect">
            <a:avLst/>
          </a:prstGeom>
        </p:spPr>
        <p:txBody>
          <a:bodyPr lIns="0" tIns="0" rIns="0" bIns="0" rtlCol="0" anchor="t">
            <a:spAutoFit/>
          </a:bodyPr>
          <a:lstStyle/>
          <a:p>
            <a:pPr algn="l">
              <a:lnSpc>
                <a:spcPts val="10759"/>
              </a:lnSpc>
            </a:pPr>
            <a:r>
              <a:rPr lang="en-US" sz="11955">
                <a:solidFill>
                  <a:srgbClr val="64CCEF"/>
                </a:solidFill>
                <a:latin typeface="Hammersmith One"/>
                <a:ea typeface="Hammersmith One"/>
                <a:cs typeface="Hammersmith One"/>
                <a:sym typeface="Hammersmith One"/>
              </a:rPr>
              <a:t>Висновок</a:t>
            </a:r>
          </a:p>
        </p:txBody>
      </p:sp>
      <p:grpSp>
        <p:nvGrpSpPr>
          <p:cNvPr id="12" name="Group 12"/>
          <p:cNvGrpSpPr/>
          <p:nvPr/>
        </p:nvGrpSpPr>
        <p:grpSpPr>
          <a:xfrm>
            <a:off x="10975862" y="1845222"/>
            <a:ext cx="6283438" cy="7244728"/>
            <a:chOff x="0" y="0"/>
            <a:chExt cx="973469" cy="1122398"/>
          </a:xfrm>
        </p:grpSpPr>
        <p:sp>
          <p:nvSpPr>
            <p:cNvPr id="13" name="Freeform 13"/>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4"/>
              <a:stretch>
                <a:fillRect l="-83332" r="-8832"/>
              </a:stretch>
            </a:blipFill>
            <a:ln w="47625" cap="sq">
              <a:solidFill>
                <a:srgbClr val="FFFFFF"/>
              </a:solidFill>
              <a:prstDash val="solid"/>
              <a:miter/>
            </a:ln>
          </p:spPr>
        </p:sp>
      </p:grpSp>
      <p:grpSp>
        <p:nvGrpSpPr>
          <p:cNvPr id="14" name="Group 14"/>
          <p:cNvGrpSpPr/>
          <p:nvPr/>
        </p:nvGrpSpPr>
        <p:grpSpPr>
          <a:xfrm>
            <a:off x="15834160" y="316560"/>
            <a:ext cx="385208" cy="38520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6" name="TextBox 16"/>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7571214" y="2591338"/>
            <a:ext cx="385208" cy="38520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19" name="TextBox 19"/>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027504" y="316560"/>
            <a:ext cx="385208" cy="38520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2" name="TextBox 22"/>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6355148" y="316560"/>
            <a:ext cx="385208" cy="385208"/>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5" name="TextBox 25"/>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6" name="Group 26"/>
          <p:cNvGrpSpPr/>
          <p:nvPr/>
        </p:nvGrpSpPr>
        <p:grpSpPr>
          <a:xfrm>
            <a:off x="1548492" y="316560"/>
            <a:ext cx="385208" cy="385208"/>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8" name="TextBox 28"/>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29" name="Group 29"/>
          <p:cNvGrpSpPr/>
          <p:nvPr/>
        </p:nvGrpSpPr>
        <p:grpSpPr>
          <a:xfrm>
            <a:off x="16875288" y="316560"/>
            <a:ext cx="385208" cy="38520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1" name="TextBox 31"/>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grpSp>
        <p:nvGrpSpPr>
          <p:cNvPr id="32" name="Group 32"/>
          <p:cNvGrpSpPr/>
          <p:nvPr/>
        </p:nvGrpSpPr>
        <p:grpSpPr>
          <a:xfrm>
            <a:off x="2068633" y="316560"/>
            <a:ext cx="385208" cy="385208"/>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34" name="TextBox 34"/>
            <p:cNvSpPr txBox="1"/>
            <p:nvPr/>
          </p:nvSpPr>
          <p:spPr>
            <a:xfrm>
              <a:off x="139700" y="101600"/>
              <a:ext cx="533400" cy="571500"/>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1028700" y="3673270"/>
            <a:ext cx="8576813" cy="5572125"/>
          </a:xfrm>
          <a:prstGeom prst="rect">
            <a:avLst/>
          </a:prstGeom>
        </p:spPr>
        <p:txBody>
          <a:bodyPr lIns="0" tIns="0" rIns="0" bIns="0" rtlCol="0" anchor="t">
            <a:spAutoFit/>
          </a:bodyPr>
          <a:lstStyle/>
          <a:p>
            <a:pPr algn="just">
              <a:lnSpc>
                <a:spcPts val="2400"/>
              </a:lnSpc>
            </a:pPr>
            <a:r>
              <a:rPr lang="en-US" sz="2000">
                <a:solidFill>
                  <a:srgbClr val="FFFFFF"/>
                </a:solidFill>
                <a:latin typeface="Rosario"/>
                <a:ea typeface="Rosario"/>
                <a:cs typeface="Rosario"/>
                <a:sym typeface="Rosario"/>
              </a:rPr>
              <a:t>Система публічних закупівель в Китаї є складною та багатогранною, з численними етапами, що охоплюють відбір постачальників, оцінку пропозицій до виконання контрактів. Вона продовжує вдосконалюватися завдяки впровадженню новітніх технологій, зокрема електронних майданчиків, що дозволяють підвищити прозорість і ефективність процесів. Проте система також стикається з кількома важливими викликами, такими як корупція, низька конкуренція і бюрократичні бар’єри, які можуть негативно впливати на її результативність. Для подолання цих проблем необхідно продовжувати реформування та вдосконалення законодавчих і адміністративних механізмів, спрямованих на підвищення прозорості, залучення більшої кількості учасників і забезпечення рівних умов для всіх учасників публічних закупівель. Лише за таких умов система публічних закупівель у Китаї може стати справжнім інструментом ефективного управління державними ресурсами та розвитку національної економіки.</a:t>
            </a:r>
          </a:p>
          <a:p>
            <a:pPr algn="just">
              <a:lnSpc>
                <a:spcPts val="2760"/>
              </a:lnSpc>
            </a:pPr>
            <a:endParaRPr lang="en-US" sz="2000">
              <a:solidFill>
                <a:srgbClr val="FFFFFF"/>
              </a:solidFill>
              <a:latin typeface="Rosario"/>
              <a:ea typeface="Rosario"/>
              <a:cs typeface="Rosario"/>
              <a:sym typeface="Rosario"/>
            </a:endParaRPr>
          </a:p>
          <a:p>
            <a:pPr algn="just">
              <a:lnSpc>
                <a:spcPts val="2760"/>
              </a:lnSpc>
            </a:pPr>
            <a:endParaRPr lang="en-US" sz="2000">
              <a:solidFill>
                <a:srgbClr val="FFFFFF"/>
              </a:solidFill>
              <a:latin typeface="Rosario"/>
              <a:ea typeface="Rosario"/>
              <a:cs typeface="Rosario"/>
              <a:sym typeface="Rosario"/>
            </a:endParaRPr>
          </a:p>
        </p:txBody>
      </p:sp>
      <p:grpSp>
        <p:nvGrpSpPr>
          <p:cNvPr id="37" name="Group 37"/>
          <p:cNvGrpSpPr/>
          <p:nvPr/>
        </p:nvGrpSpPr>
        <p:grpSpPr>
          <a:xfrm>
            <a:off x="10977058" y="1865221"/>
            <a:ext cx="6283438" cy="7244728"/>
            <a:chOff x="0" y="0"/>
            <a:chExt cx="973469" cy="1122398"/>
          </a:xfrm>
        </p:grpSpPr>
        <p:sp>
          <p:nvSpPr>
            <p:cNvPr id="38" name="Freeform 38"/>
            <p:cNvSpPr/>
            <p:nvPr/>
          </p:nvSpPr>
          <p:spPr>
            <a:xfrm>
              <a:off x="0" y="0"/>
              <a:ext cx="973469" cy="1122398"/>
            </a:xfrm>
            <a:custGeom>
              <a:avLst/>
              <a:gdLst/>
              <a:ahLst/>
              <a:cxnLst/>
              <a:rect l="l" t="t" r="r" b="b"/>
              <a:pathLst>
                <a:path w="973469" h="1122398">
                  <a:moveTo>
                    <a:pt x="0" y="0"/>
                  </a:moveTo>
                  <a:lnTo>
                    <a:pt x="973469" y="0"/>
                  </a:lnTo>
                  <a:lnTo>
                    <a:pt x="973469" y="1122398"/>
                  </a:lnTo>
                  <a:lnTo>
                    <a:pt x="0" y="1122398"/>
                  </a:lnTo>
                  <a:close/>
                </a:path>
              </a:pathLst>
            </a:custGeom>
            <a:blipFill>
              <a:blip r:embed="rId5"/>
              <a:stretch>
                <a:fillRect l="-70558" r="-2173"/>
              </a:stretch>
            </a:blipFill>
            <a:ln w="47625" cap="sq">
              <a:solidFill>
                <a:srgbClr val="FFFFFF"/>
              </a:solidFill>
              <a:prstDash val="solid"/>
              <a:miter/>
            </a:ln>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3483</Words>
  <Application>Microsoft Office PowerPoint</Application>
  <PresentationFormat>Довільний</PresentationFormat>
  <Paragraphs>220</Paragraphs>
  <Slides>41</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41</vt:i4>
      </vt:variant>
    </vt:vector>
  </HeadingPairs>
  <TitlesOfParts>
    <vt:vector size="48" baseType="lpstr">
      <vt:lpstr>Hammersmith One</vt:lpstr>
      <vt:lpstr>Canva Sans</vt:lpstr>
      <vt:lpstr>Arial</vt:lpstr>
      <vt:lpstr>Rosario Bold</vt:lpstr>
      <vt:lpstr>Rosario</vt:lpstr>
      <vt:lpstr>Calibri</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Китай презентація</dc:title>
  <cp:lastModifiedBy>Alex Shepel</cp:lastModifiedBy>
  <cp:revision>2</cp:revision>
  <dcterms:created xsi:type="dcterms:W3CDTF">2006-08-16T00:00:00Z</dcterms:created>
  <dcterms:modified xsi:type="dcterms:W3CDTF">2025-10-20T14:48:41Z</dcterms:modified>
  <dc:identifier>DAGck5474tw</dc:identifier>
</cp:coreProperties>
</file>