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71" r:id="rId5"/>
    <p:sldId id="299" r:id="rId6"/>
    <p:sldId id="272" r:id="rId7"/>
    <p:sldId id="300" r:id="rId8"/>
    <p:sldId id="301" r:id="rId9"/>
    <p:sldId id="302" r:id="rId10"/>
    <p:sldId id="273" r:id="rId11"/>
    <p:sldId id="303" r:id="rId12"/>
    <p:sldId id="304" r:id="rId13"/>
    <p:sldId id="275" r:id="rId14"/>
    <p:sldId id="276" r:id="rId15"/>
    <p:sldId id="277" r:id="rId16"/>
    <p:sldId id="278" r:id="rId17"/>
    <p:sldId id="279" r:id="rId18"/>
    <p:sldId id="280" r:id="rId19"/>
    <p:sldId id="281" r:id="rId20"/>
    <p:sldId id="282" r:id="rId21"/>
    <p:sldId id="283" r:id="rId22"/>
    <p:sldId id="305" r:id="rId23"/>
    <p:sldId id="306" r:id="rId24"/>
    <p:sldId id="284" r:id="rId25"/>
    <p:sldId id="285" r:id="rId26"/>
    <p:sldId id="286" r:id="rId27"/>
    <p:sldId id="287" r:id="rId28"/>
    <p:sldId id="288" r:id="rId29"/>
    <p:sldId id="289" r:id="rId30"/>
    <p:sldId id="290" r:id="rId31"/>
    <p:sldId id="291" r:id="rId32"/>
    <p:sldId id="292" r:id="rId33"/>
    <p:sldId id="310" r:id="rId34"/>
    <p:sldId id="312" r:id="rId35"/>
    <p:sldId id="307" r:id="rId36"/>
    <p:sldId id="313" r:id="rId37"/>
    <p:sldId id="314" r:id="rId38"/>
    <p:sldId id="315" r:id="rId39"/>
    <p:sldId id="316" r:id="rId40"/>
    <p:sldId id="317" r:id="rId41"/>
    <p:sldId id="308" r:id="rId42"/>
    <p:sldId id="309" r:id="rId43"/>
    <p:sldId id="293"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 initials="Alex" lastIdx="1" clrIdx="0">
    <p:extLst>
      <p:ext uri="{19B8F6BF-5375-455C-9EA6-DF929625EA0E}">
        <p15:presenceInfo xmlns:p15="http://schemas.microsoft.com/office/powerpoint/2012/main" userId="e14efa26ede24bf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8" d="100"/>
          <a:sy n="98" d="100"/>
        </p:scale>
        <p:origin x="110"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5CF857-62CA-431A-B285-AC866D633CDA}" type="doc">
      <dgm:prSet loTypeId="urn:microsoft.com/office/officeart/2005/8/layout/radial6" loCatId="cycle" qsTypeId="urn:microsoft.com/office/officeart/2005/8/quickstyle/simple1" qsCatId="simple" csTypeId="urn:microsoft.com/office/officeart/2005/8/colors/accent0_3" csCatId="mainScheme" phldr="1"/>
      <dgm:spPr/>
      <dgm:t>
        <a:bodyPr/>
        <a:lstStyle/>
        <a:p>
          <a:endParaRPr lang="ru-RU"/>
        </a:p>
      </dgm:t>
    </dgm:pt>
    <dgm:pt modelId="{4BE44CE2-8B0B-44EC-B986-7D00F165F679}">
      <dgm:prSet phldrT="[Текст]" custT="1"/>
      <dgm:spPr/>
      <dgm:t>
        <a:bodyPr/>
        <a:lstStyle/>
        <a:p>
          <a:r>
            <a:rPr lang="ru-RU" sz="900">
              <a:latin typeface="Times New Roman" panose="02020603050405020304" pitchFamily="18" charset="0"/>
              <a:cs typeface="Times New Roman" panose="02020603050405020304" pitchFamily="18" charset="0"/>
            </a:rPr>
            <a:t>Принципи</a:t>
          </a:r>
        </a:p>
      </dgm:t>
    </dgm:pt>
    <dgm:pt modelId="{9AEABCCB-80E8-4A01-B1E7-6F6F1ACFF907}" type="parTrans" cxnId="{285905DF-B26A-43B4-A239-055B9D92D963}">
      <dgm:prSet/>
      <dgm:spPr/>
      <dgm:t>
        <a:bodyPr/>
        <a:lstStyle/>
        <a:p>
          <a:endParaRPr lang="ru-RU" sz="1800">
            <a:latin typeface="Times New Roman" panose="02020603050405020304" pitchFamily="18" charset="0"/>
            <a:cs typeface="Times New Roman" panose="02020603050405020304" pitchFamily="18" charset="0"/>
          </a:endParaRPr>
        </a:p>
      </dgm:t>
    </dgm:pt>
    <dgm:pt modelId="{F162EBFD-B508-4D1D-A387-6755AE7C8EFF}" type="sibTrans" cxnId="{285905DF-B26A-43B4-A239-055B9D92D963}">
      <dgm:prSet/>
      <dgm:spPr/>
      <dgm:t>
        <a:bodyPr/>
        <a:lstStyle/>
        <a:p>
          <a:endParaRPr lang="ru-RU" sz="1800">
            <a:latin typeface="Times New Roman" panose="02020603050405020304" pitchFamily="18" charset="0"/>
            <a:cs typeface="Times New Roman" panose="02020603050405020304" pitchFamily="18" charset="0"/>
          </a:endParaRPr>
        </a:p>
      </dgm:t>
    </dgm:pt>
    <dgm:pt modelId="{7D373F87-69D5-4AAE-ADDF-1EDFDEDD76F7}">
      <dgm:prSet phldrT="[Текст]" custT="1"/>
      <dgm:spPr/>
      <dgm:t>
        <a:bodyPr/>
        <a:lstStyle/>
        <a:p>
          <a:r>
            <a:rPr lang="ru-RU" sz="1000">
              <a:latin typeface="Times New Roman" panose="02020603050405020304" pitchFamily="18" charset="0"/>
              <a:cs typeface="Times New Roman" panose="02020603050405020304" pitchFamily="18" charset="0"/>
            </a:rPr>
            <a:t>Найкраще співвідношення ціни та якості</a:t>
          </a:r>
        </a:p>
      </dgm:t>
    </dgm:pt>
    <dgm:pt modelId="{0E3984D8-16A7-4775-A996-7EED53FF4F68}" type="parTrans" cxnId="{CAFE2ACA-2303-47DE-8954-7B1A8E363094}">
      <dgm:prSet custT="1"/>
      <dgm:spPr/>
      <dgm:t>
        <a:bodyPr/>
        <a:lstStyle/>
        <a:p>
          <a:endParaRPr lang="ru-RU" sz="700">
            <a:latin typeface="Times New Roman" panose="02020603050405020304" pitchFamily="18" charset="0"/>
            <a:cs typeface="Times New Roman" panose="02020603050405020304" pitchFamily="18" charset="0"/>
          </a:endParaRPr>
        </a:p>
      </dgm:t>
    </dgm:pt>
    <dgm:pt modelId="{853E45C0-2FE5-4E37-BEC5-5556532BB552}" type="sibTrans" cxnId="{CAFE2ACA-2303-47DE-8954-7B1A8E363094}">
      <dgm:prSet/>
      <dgm:spPr/>
      <dgm:t>
        <a:bodyPr/>
        <a:lstStyle/>
        <a:p>
          <a:endParaRPr lang="ru-RU" sz="1800">
            <a:latin typeface="Times New Roman" panose="02020603050405020304" pitchFamily="18" charset="0"/>
            <a:cs typeface="Times New Roman" panose="02020603050405020304" pitchFamily="18" charset="0"/>
          </a:endParaRPr>
        </a:p>
      </dgm:t>
    </dgm:pt>
    <dgm:pt modelId="{6DBCE77D-77D8-4114-8731-D73181560481}">
      <dgm:prSet phldrT="[Текст]" custT="1"/>
      <dgm:spPr/>
      <dgm:t>
        <a:bodyPr/>
        <a:lstStyle/>
        <a:p>
          <a:r>
            <a:rPr lang="ru-RU" sz="1000">
              <a:latin typeface="Times New Roman" panose="02020603050405020304" pitchFamily="18" charset="0"/>
              <a:cs typeface="Times New Roman" panose="02020603050405020304" pitchFamily="18" charset="0"/>
            </a:rPr>
            <a:t>Ефективна міжнародна конкуренція</a:t>
          </a:r>
        </a:p>
      </dgm:t>
    </dgm:pt>
    <dgm:pt modelId="{F4B1CED9-4CE9-401F-B709-40DD6873A995}" type="parTrans" cxnId="{2AF8D979-593C-459C-A109-61F72DA394AB}">
      <dgm:prSet custT="1"/>
      <dgm:spPr/>
      <dgm:t>
        <a:bodyPr/>
        <a:lstStyle/>
        <a:p>
          <a:endParaRPr lang="ru-RU" sz="700">
            <a:latin typeface="Times New Roman" panose="02020603050405020304" pitchFamily="18" charset="0"/>
            <a:cs typeface="Times New Roman" panose="02020603050405020304" pitchFamily="18" charset="0"/>
          </a:endParaRPr>
        </a:p>
      </dgm:t>
    </dgm:pt>
    <dgm:pt modelId="{51C51248-2858-4DE7-B920-E8D28C98B156}" type="sibTrans" cxnId="{2AF8D979-593C-459C-A109-61F72DA394AB}">
      <dgm:prSet/>
      <dgm:spPr/>
      <dgm:t>
        <a:bodyPr/>
        <a:lstStyle/>
        <a:p>
          <a:endParaRPr lang="ru-RU" sz="1800">
            <a:latin typeface="Times New Roman" panose="02020603050405020304" pitchFamily="18" charset="0"/>
            <a:cs typeface="Times New Roman" panose="02020603050405020304" pitchFamily="18" charset="0"/>
          </a:endParaRPr>
        </a:p>
      </dgm:t>
    </dgm:pt>
    <dgm:pt modelId="{609DAE87-735E-48D4-84B0-37447BF84663}">
      <dgm:prSet phldrT="[Текст]" custT="1"/>
      <dgm:spPr/>
      <dgm:t>
        <a:bodyPr/>
        <a:lstStyle/>
        <a:p>
          <a:r>
            <a:rPr lang="ru-RU" sz="1400">
              <a:latin typeface="Times New Roman" panose="02020603050405020304" pitchFamily="18" charset="0"/>
              <a:cs typeface="Times New Roman" panose="02020603050405020304" pitchFamily="18" charset="0"/>
            </a:rPr>
            <a:t>Інтереси ООН</a:t>
          </a:r>
        </a:p>
      </dgm:t>
    </dgm:pt>
    <dgm:pt modelId="{A6BEAF8D-8BCF-4BFA-9645-C729899CD4D9}" type="parTrans" cxnId="{FF1C1711-F281-49A5-9C45-466B4B4B4393}">
      <dgm:prSet custT="1"/>
      <dgm:spPr/>
      <dgm:t>
        <a:bodyPr/>
        <a:lstStyle/>
        <a:p>
          <a:endParaRPr lang="ru-RU" sz="700">
            <a:latin typeface="Times New Roman" panose="02020603050405020304" pitchFamily="18" charset="0"/>
            <a:cs typeface="Times New Roman" panose="02020603050405020304" pitchFamily="18" charset="0"/>
          </a:endParaRPr>
        </a:p>
      </dgm:t>
    </dgm:pt>
    <dgm:pt modelId="{AED0223F-5614-44C6-AD6E-B86FE1B53E0C}" type="sibTrans" cxnId="{FF1C1711-F281-49A5-9C45-466B4B4B4393}">
      <dgm:prSet/>
      <dgm:spPr/>
      <dgm:t>
        <a:bodyPr/>
        <a:lstStyle/>
        <a:p>
          <a:endParaRPr lang="ru-RU" sz="1800">
            <a:latin typeface="Times New Roman" panose="02020603050405020304" pitchFamily="18" charset="0"/>
            <a:cs typeface="Times New Roman" panose="02020603050405020304" pitchFamily="18" charset="0"/>
          </a:endParaRPr>
        </a:p>
      </dgm:t>
    </dgm:pt>
    <dgm:pt modelId="{DB46953B-ADD7-44B2-844E-771661CD8FB3}">
      <dgm:prSet phldrT="[Текст]" custT="1"/>
      <dgm:spPr/>
      <dgm:t>
        <a:bodyPr/>
        <a:lstStyle/>
        <a:p>
          <a:r>
            <a:rPr lang="ru-RU" sz="1050">
              <a:latin typeface="Times New Roman" panose="02020603050405020304" pitchFamily="18" charset="0"/>
              <a:cs typeface="Times New Roman" panose="02020603050405020304" pitchFamily="18" charset="0"/>
            </a:rPr>
            <a:t>Справедливість, цілісність, прозорість</a:t>
          </a:r>
        </a:p>
      </dgm:t>
    </dgm:pt>
    <dgm:pt modelId="{39D5FFDE-6EC8-4349-99B7-70074B17B440}" type="parTrans" cxnId="{CDD8F141-31D6-4D20-B92F-6F73776E8951}">
      <dgm:prSet custT="1"/>
      <dgm:spPr/>
      <dgm:t>
        <a:bodyPr/>
        <a:lstStyle/>
        <a:p>
          <a:endParaRPr lang="ru-RU" sz="700">
            <a:latin typeface="Times New Roman" panose="02020603050405020304" pitchFamily="18" charset="0"/>
            <a:cs typeface="Times New Roman" panose="02020603050405020304" pitchFamily="18" charset="0"/>
          </a:endParaRPr>
        </a:p>
      </dgm:t>
    </dgm:pt>
    <dgm:pt modelId="{952F298E-BE9F-45DE-A26F-39E91477DB71}" type="sibTrans" cxnId="{CDD8F141-31D6-4D20-B92F-6F73776E8951}">
      <dgm:prSet/>
      <dgm:spPr/>
      <dgm:t>
        <a:bodyPr/>
        <a:lstStyle/>
        <a:p>
          <a:endParaRPr lang="ru-RU" sz="1800">
            <a:latin typeface="Times New Roman" panose="02020603050405020304" pitchFamily="18" charset="0"/>
            <a:cs typeface="Times New Roman" panose="02020603050405020304" pitchFamily="18" charset="0"/>
          </a:endParaRPr>
        </a:p>
      </dgm:t>
    </dgm:pt>
    <dgm:pt modelId="{B23E4336-BA00-4971-BE54-6B82490540FA}" type="pres">
      <dgm:prSet presAssocID="{AF5CF857-62CA-431A-B285-AC866D633CDA}" presName="Name0" presStyleCnt="0">
        <dgm:presLayoutVars>
          <dgm:chMax val="1"/>
          <dgm:dir/>
          <dgm:animLvl val="ctr"/>
          <dgm:resizeHandles val="exact"/>
        </dgm:presLayoutVars>
      </dgm:prSet>
      <dgm:spPr/>
    </dgm:pt>
    <dgm:pt modelId="{B4E11F9C-AB46-4C3F-8439-7715965B88F3}" type="pres">
      <dgm:prSet presAssocID="{4BE44CE2-8B0B-44EC-B986-7D00F165F679}" presName="centerShape" presStyleLbl="node0" presStyleIdx="0" presStyleCnt="1" custScaleX="72747" custScaleY="65564"/>
      <dgm:spPr/>
    </dgm:pt>
    <dgm:pt modelId="{69D60559-EC21-4FBC-A392-DE74896A7879}" type="pres">
      <dgm:prSet presAssocID="{7D373F87-69D5-4AAE-ADDF-1EDFDEDD76F7}" presName="node" presStyleLbl="node1" presStyleIdx="0" presStyleCnt="4" custScaleX="142349" custScaleY="142338">
        <dgm:presLayoutVars>
          <dgm:bulletEnabled val="1"/>
        </dgm:presLayoutVars>
      </dgm:prSet>
      <dgm:spPr/>
    </dgm:pt>
    <dgm:pt modelId="{E3082001-EEEA-454D-B439-CF32DB1CB414}" type="pres">
      <dgm:prSet presAssocID="{7D373F87-69D5-4AAE-ADDF-1EDFDEDD76F7}" presName="dummy" presStyleCnt="0"/>
      <dgm:spPr/>
    </dgm:pt>
    <dgm:pt modelId="{B7448835-C1B8-42B1-A43E-CB2955ED9297}" type="pres">
      <dgm:prSet presAssocID="{853E45C0-2FE5-4E37-BEC5-5556532BB552}" presName="sibTrans" presStyleLbl="sibTrans2D1" presStyleIdx="0" presStyleCnt="4"/>
      <dgm:spPr/>
    </dgm:pt>
    <dgm:pt modelId="{4C13879D-EC71-4AB8-904F-DB67E4CA5FEB}" type="pres">
      <dgm:prSet presAssocID="{6DBCE77D-77D8-4114-8731-D73181560481}" presName="node" presStyleLbl="node1" presStyleIdx="1" presStyleCnt="4" custScaleX="154148" custScaleY="148898">
        <dgm:presLayoutVars>
          <dgm:bulletEnabled val="1"/>
        </dgm:presLayoutVars>
      </dgm:prSet>
      <dgm:spPr/>
    </dgm:pt>
    <dgm:pt modelId="{5FBF918F-855D-462D-88FC-EAACA76A78AF}" type="pres">
      <dgm:prSet presAssocID="{6DBCE77D-77D8-4114-8731-D73181560481}" presName="dummy" presStyleCnt="0"/>
      <dgm:spPr/>
    </dgm:pt>
    <dgm:pt modelId="{0D5926E8-59D5-4AAE-97EC-D64E7420C360}" type="pres">
      <dgm:prSet presAssocID="{51C51248-2858-4DE7-B920-E8D28C98B156}" presName="sibTrans" presStyleLbl="sibTrans2D1" presStyleIdx="1" presStyleCnt="4"/>
      <dgm:spPr/>
    </dgm:pt>
    <dgm:pt modelId="{FE728440-786B-4F6E-9F75-CA09DA9CB9EC}" type="pres">
      <dgm:prSet presAssocID="{609DAE87-735E-48D4-84B0-37447BF84663}" presName="node" presStyleLbl="node1" presStyleIdx="2" presStyleCnt="4" custScaleX="163964" custScaleY="145098">
        <dgm:presLayoutVars>
          <dgm:bulletEnabled val="1"/>
        </dgm:presLayoutVars>
      </dgm:prSet>
      <dgm:spPr/>
    </dgm:pt>
    <dgm:pt modelId="{1B2507F2-C936-4AF5-B199-526C51D376AA}" type="pres">
      <dgm:prSet presAssocID="{609DAE87-735E-48D4-84B0-37447BF84663}" presName="dummy" presStyleCnt="0"/>
      <dgm:spPr/>
    </dgm:pt>
    <dgm:pt modelId="{3D368FD1-AC70-4FAE-8253-60214FD2B863}" type="pres">
      <dgm:prSet presAssocID="{AED0223F-5614-44C6-AD6E-B86FE1B53E0C}" presName="sibTrans" presStyleLbl="sibTrans2D1" presStyleIdx="2" presStyleCnt="4"/>
      <dgm:spPr/>
    </dgm:pt>
    <dgm:pt modelId="{515AD4BE-E2FC-4A08-ABF0-07BF8C1E2D55}" type="pres">
      <dgm:prSet presAssocID="{DB46953B-ADD7-44B2-844E-771661CD8FB3}" presName="node" presStyleLbl="node1" presStyleIdx="3" presStyleCnt="4" custScaleX="165066" custScaleY="160907">
        <dgm:presLayoutVars>
          <dgm:bulletEnabled val="1"/>
        </dgm:presLayoutVars>
      </dgm:prSet>
      <dgm:spPr/>
    </dgm:pt>
    <dgm:pt modelId="{DCBB4EDA-33D0-4F15-B753-A0A8D6E207CB}" type="pres">
      <dgm:prSet presAssocID="{DB46953B-ADD7-44B2-844E-771661CD8FB3}" presName="dummy" presStyleCnt="0"/>
      <dgm:spPr/>
    </dgm:pt>
    <dgm:pt modelId="{1F98C908-E829-47C4-B332-AFB83C2F4D3A}" type="pres">
      <dgm:prSet presAssocID="{952F298E-BE9F-45DE-A26F-39E91477DB71}" presName="sibTrans" presStyleLbl="sibTrans2D1" presStyleIdx="3" presStyleCnt="4"/>
      <dgm:spPr/>
    </dgm:pt>
  </dgm:ptLst>
  <dgm:cxnLst>
    <dgm:cxn modelId="{33BFA310-1099-4B2A-B1CC-A4FD7F05412B}" type="presOf" srcId="{51C51248-2858-4DE7-B920-E8D28C98B156}" destId="{0D5926E8-59D5-4AAE-97EC-D64E7420C360}" srcOrd="0" destOrd="0" presId="urn:microsoft.com/office/officeart/2005/8/layout/radial6"/>
    <dgm:cxn modelId="{FF1C1711-F281-49A5-9C45-466B4B4B4393}" srcId="{4BE44CE2-8B0B-44EC-B986-7D00F165F679}" destId="{609DAE87-735E-48D4-84B0-37447BF84663}" srcOrd="2" destOrd="0" parTransId="{A6BEAF8D-8BCF-4BFA-9645-C729899CD4D9}" sibTransId="{AED0223F-5614-44C6-AD6E-B86FE1B53E0C}"/>
    <dgm:cxn modelId="{6C35E819-41BB-410B-9E82-698305C43291}" type="presOf" srcId="{4BE44CE2-8B0B-44EC-B986-7D00F165F679}" destId="{B4E11F9C-AB46-4C3F-8439-7715965B88F3}" srcOrd="0" destOrd="0" presId="urn:microsoft.com/office/officeart/2005/8/layout/radial6"/>
    <dgm:cxn modelId="{7DDAA01C-9FC2-407E-A64D-36917E7D5EAB}" type="presOf" srcId="{6DBCE77D-77D8-4114-8731-D73181560481}" destId="{4C13879D-EC71-4AB8-904F-DB67E4CA5FEB}" srcOrd="0" destOrd="0" presId="urn:microsoft.com/office/officeart/2005/8/layout/radial6"/>
    <dgm:cxn modelId="{D435DB25-7055-4336-9D18-9FD141ECC442}" type="presOf" srcId="{609DAE87-735E-48D4-84B0-37447BF84663}" destId="{FE728440-786B-4F6E-9F75-CA09DA9CB9EC}" srcOrd="0" destOrd="0" presId="urn:microsoft.com/office/officeart/2005/8/layout/radial6"/>
    <dgm:cxn modelId="{D64EE53C-15FE-4D80-9FC0-00B60661DDF2}" type="presOf" srcId="{853E45C0-2FE5-4E37-BEC5-5556532BB552}" destId="{B7448835-C1B8-42B1-A43E-CB2955ED9297}" srcOrd="0" destOrd="0" presId="urn:microsoft.com/office/officeart/2005/8/layout/radial6"/>
    <dgm:cxn modelId="{CDD8F141-31D6-4D20-B92F-6F73776E8951}" srcId="{4BE44CE2-8B0B-44EC-B986-7D00F165F679}" destId="{DB46953B-ADD7-44B2-844E-771661CD8FB3}" srcOrd="3" destOrd="0" parTransId="{39D5FFDE-6EC8-4349-99B7-70074B17B440}" sibTransId="{952F298E-BE9F-45DE-A26F-39E91477DB71}"/>
    <dgm:cxn modelId="{89F4834A-1040-4A53-9DDD-C7A70F8EDFBA}" type="presOf" srcId="{952F298E-BE9F-45DE-A26F-39E91477DB71}" destId="{1F98C908-E829-47C4-B332-AFB83C2F4D3A}" srcOrd="0" destOrd="0" presId="urn:microsoft.com/office/officeart/2005/8/layout/radial6"/>
    <dgm:cxn modelId="{81189D4E-08D5-4BFB-9AB8-02DC6A9878C5}" type="presOf" srcId="{AF5CF857-62CA-431A-B285-AC866D633CDA}" destId="{B23E4336-BA00-4971-BE54-6B82490540FA}" srcOrd="0" destOrd="0" presId="urn:microsoft.com/office/officeart/2005/8/layout/radial6"/>
    <dgm:cxn modelId="{692F4856-7C7B-4803-98BF-E381927F36E6}" type="presOf" srcId="{7D373F87-69D5-4AAE-ADDF-1EDFDEDD76F7}" destId="{69D60559-EC21-4FBC-A392-DE74896A7879}" srcOrd="0" destOrd="0" presId="urn:microsoft.com/office/officeart/2005/8/layout/radial6"/>
    <dgm:cxn modelId="{2AF8D979-593C-459C-A109-61F72DA394AB}" srcId="{4BE44CE2-8B0B-44EC-B986-7D00F165F679}" destId="{6DBCE77D-77D8-4114-8731-D73181560481}" srcOrd="1" destOrd="0" parTransId="{F4B1CED9-4CE9-401F-B709-40DD6873A995}" sibTransId="{51C51248-2858-4DE7-B920-E8D28C98B156}"/>
    <dgm:cxn modelId="{1A3297BD-B0A5-4F38-9B1F-B8BDF8C4CF58}" type="presOf" srcId="{DB46953B-ADD7-44B2-844E-771661CD8FB3}" destId="{515AD4BE-E2FC-4A08-ABF0-07BF8C1E2D55}" srcOrd="0" destOrd="0" presId="urn:microsoft.com/office/officeart/2005/8/layout/radial6"/>
    <dgm:cxn modelId="{8ADA78C1-D3E3-4058-B939-F5C9A0AC1C49}" type="presOf" srcId="{AED0223F-5614-44C6-AD6E-B86FE1B53E0C}" destId="{3D368FD1-AC70-4FAE-8253-60214FD2B863}" srcOrd="0" destOrd="0" presId="urn:microsoft.com/office/officeart/2005/8/layout/radial6"/>
    <dgm:cxn modelId="{CAFE2ACA-2303-47DE-8954-7B1A8E363094}" srcId="{4BE44CE2-8B0B-44EC-B986-7D00F165F679}" destId="{7D373F87-69D5-4AAE-ADDF-1EDFDEDD76F7}" srcOrd="0" destOrd="0" parTransId="{0E3984D8-16A7-4775-A996-7EED53FF4F68}" sibTransId="{853E45C0-2FE5-4E37-BEC5-5556532BB552}"/>
    <dgm:cxn modelId="{285905DF-B26A-43B4-A239-055B9D92D963}" srcId="{AF5CF857-62CA-431A-B285-AC866D633CDA}" destId="{4BE44CE2-8B0B-44EC-B986-7D00F165F679}" srcOrd="0" destOrd="0" parTransId="{9AEABCCB-80E8-4A01-B1E7-6F6F1ACFF907}" sibTransId="{F162EBFD-B508-4D1D-A387-6755AE7C8EFF}"/>
    <dgm:cxn modelId="{FE0FB145-D12D-40D1-9457-A4E2662FA49F}" type="presParOf" srcId="{B23E4336-BA00-4971-BE54-6B82490540FA}" destId="{B4E11F9C-AB46-4C3F-8439-7715965B88F3}" srcOrd="0" destOrd="0" presId="urn:microsoft.com/office/officeart/2005/8/layout/radial6"/>
    <dgm:cxn modelId="{85E38785-831D-4148-9C6D-BCF2B66765F8}" type="presParOf" srcId="{B23E4336-BA00-4971-BE54-6B82490540FA}" destId="{69D60559-EC21-4FBC-A392-DE74896A7879}" srcOrd="1" destOrd="0" presId="urn:microsoft.com/office/officeart/2005/8/layout/radial6"/>
    <dgm:cxn modelId="{A101A749-C76F-4F0A-B5C2-FCC3331805DC}" type="presParOf" srcId="{B23E4336-BA00-4971-BE54-6B82490540FA}" destId="{E3082001-EEEA-454D-B439-CF32DB1CB414}" srcOrd="2" destOrd="0" presId="urn:microsoft.com/office/officeart/2005/8/layout/radial6"/>
    <dgm:cxn modelId="{C0BEFF3A-6977-405C-A1FE-8B236B253E17}" type="presParOf" srcId="{B23E4336-BA00-4971-BE54-6B82490540FA}" destId="{B7448835-C1B8-42B1-A43E-CB2955ED9297}" srcOrd="3" destOrd="0" presId="urn:microsoft.com/office/officeart/2005/8/layout/radial6"/>
    <dgm:cxn modelId="{EBBFBC0A-38DE-4DD3-A41B-451849ECB0BA}" type="presParOf" srcId="{B23E4336-BA00-4971-BE54-6B82490540FA}" destId="{4C13879D-EC71-4AB8-904F-DB67E4CA5FEB}" srcOrd="4" destOrd="0" presId="urn:microsoft.com/office/officeart/2005/8/layout/radial6"/>
    <dgm:cxn modelId="{3CC9E8B5-235C-4D7F-AD7A-933E482C9E6E}" type="presParOf" srcId="{B23E4336-BA00-4971-BE54-6B82490540FA}" destId="{5FBF918F-855D-462D-88FC-EAACA76A78AF}" srcOrd="5" destOrd="0" presId="urn:microsoft.com/office/officeart/2005/8/layout/radial6"/>
    <dgm:cxn modelId="{91930ACA-6661-4B85-8E66-07D3CBDE2775}" type="presParOf" srcId="{B23E4336-BA00-4971-BE54-6B82490540FA}" destId="{0D5926E8-59D5-4AAE-97EC-D64E7420C360}" srcOrd="6" destOrd="0" presId="urn:microsoft.com/office/officeart/2005/8/layout/radial6"/>
    <dgm:cxn modelId="{89D20019-1135-4A7C-A580-3DCB6A480C9E}" type="presParOf" srcId="{B23E4336-BA00-4971-BE54-6B82490540FA}" destId="{FE728440-786B-4F6E-9F75-CA09DA9CB9EC}" srcOrd="7" destOrd="0" presId="urn:microsoft.com/office/officeart/2005/8/layout/radial6"/>
    <dgm:cxn modelId="{7D042909-9A84-4828-842F-12FCCDD1D2FA}" type="presParOf" srcId="{B23E4336-BA00-4971-BE54-6B82490540FA}" destId="{1B2507F2-C936-4AF5-B199-526C51D376AA}" srcOrd="8" destOrd="0" presId="urn:microsoft.com/office/officeart/2005/8/layout/radial6"/>
    <dgm:cxn modelId="{5F2158CF-737D-49E2-B32F-26F9EE6882C3}" type="presParOf" srcId="{B23E4336-BA00-4971-BE54-6B82490540FA}" destId="{3D368FD1-AC70-4FAE-8253-60214FD2B863}" srcOrd="9" destOrd="0" presId="urn:microsoft.com/office/officeart/2005/8/layout/radial6"/>
    <dgm:cxn modelId="{15999A04-A8C0-43D4-8E5F-21FC9B1B9889}" type="presParOf" srcId="{B23E4336-BA00-4971-BE54-6B82490540FA}" destId="{515AD4BE-E2FC-4A08-ABF0-07BF8C1E2D55}" srcOrd="10" destOrd="0" presId="urn:microsoft.com/office/officeart/2005/8/layout/radial6"/>
    <dgm:cxn modelId="{F7A239DF-E26F-49CF-8D0D-F7E5C123B1EA}" type="presParOf" srcId="{B23E4336-BA00-4971-BE54-6B82490540FA}" destId="{DCBB4EDA-33D0-4F15-B753-A0A8D6E207CB}" srcOrd="11" destOrd="0" presId="urn:microsoft.com/office/officeart/2005/8/layout/radial6"/>
    <dgm:cxn modelId="{8434B102-02DA-4A2F-ABB4-AFEF54EBAC9F}" type="presParOf" srcId="{B23E4336-BA00-4971-BE54-6B82490540FA}" destId="{1F98C908-E829-47C4-B332-AFB83C2F4D3A}"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B5792C-C275-41C6-BDBD-67621704460B}" type="doc">
      <dgm:prSet loTypeId="urn:microsoft.com/office/officeart/2005/8/layout/lProcess3" loCatId="process" qsTypeId="urn:microsoft.com/office/officeart/2005/8/quickstyle/simple1" qsCatId="simple" csTypeId="urn:microsoft.com/office/officeart/2005/8/colors/accent0_1" csCatId="mainScheme" phldr="1"/>
      <dgm:spPr/>
      <dgm:t>
        <a:bodyPr/>
        <a:lstStyle/>
        <a:p>
          <a:endParaRPr lang="ru-RU"/>
        </a:p>
      </dgm:t>
    </dgm:pt>
    <dgm:pt modelId="{165C3CAB-8E09-46DB-A08E-05E932FD9E16}">
      <dgm:prSet phldrT="[Текст]"/>
      <dgm:spPr/>
      <dgm:t>
        <a:bodyPr/>
        <a:lstStyle/>
        <a:p>
          <a:r>
            <a:rPr lang="en-US" dirty="0">
              <a:latin typeface="Times New Roman" panose="02020603050405020304" pitchFamily="18" charset="0"/>
              <a:cs typeface="Times New Roman" panose="02020603050405020304" pitchFamily="18" charset="0"/>
            </a:rPr>
            <a:t>Purchase</a:t>
          </a:r>
          <a:r>
            <a:rPr lang="ru-RU"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agreement</a:t>
          </a:r>
          <a:r>
            <a:rPr lang="ru-RU"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PO</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Замовлення</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закупівлю</a:t>
          </a:r>
          <a:endParaRPr lang="ru-RU" dirty="0">
            <a:latin typeface="Times New Roman" panose="02020603050405020304" pitchFamily="18" charset="0"/>
            <a:cs typeface="Times New Roman" panose="02020603050405020304" pitchFamily="18" charset="0"/>
          </a:endParaRPr>
        </a:p>
      </dgm:t>
    </dgm:pt>
    <dgm:pt modelId="{AEE5E068-8477-4470-B1B9-D241379E945F}" type="parTrans" cxnId="{968F3648-4491-420A-94B7-4C86F3B70939}">
      <dgm:prSet/>
      <dgm:spPr/>
      <dgm:t>
        <a:bodyPr/>
        <a:lstStyle/>
        <a:p>
          <a:endParaRPr lang="ru-RU">
            <a:latin typeface="Times New Roman" panose="02020603050405020304" pitchFamily="18" charset="0"/>
            <a:cs typeface="Times New Roman" panose="02020603050405020304" pitchFamily="18" charset="0"/>
          </a:endParaRPr>
        </a:p>
      </dgm:t>
    </dgm:pt>
    <dgm:pt modelId="{A7D19DF9-37B5-4EFF-918D-27A0770E516E}" type="sibTrans" cxnId="{968F3648-4491-420A-94B7-4C86F3B70939}">
      <dgm:prSet/>
      <dgm:spPr/>
      <dgm:t>
        <a:bodyPr/>
        <a:lstStyle/>
        <a:p>
          <a:endParaRPr lang="ru-RU">
            <a:latin typeface="Times New Roman" panose="02020603050405020304" pitchFamily="18" charset="0"/>
            <a:cs typeface="Times New Roman" panose="02020603050405020304" pitchFamily="18" charset="0"/>
          </a:endParaRPr>
        </a:p>
      </dgm:t>
    </dgm:pt>
    <dgm:pt modelId="{7954AF7A-48DA-40C2-8DC3-2983EAEE1352}">
      <dgm:prSet phldrT="[Текст]"/>
      <dgm:spPr/>
      <dgm:t>
        <a:bodyPr/>
        <a:lstStyle/>
        <a:p>
          <a:r>
            <a:rPr lang="ru-RU" dirty="0">
              <a:latin typeface="Times New Roman" panose="02020603050405020304" pitchFamily="18" charset="0"/>
              <a:cs typeface="Times New Roman" panose="02020603050405020304" pitchFamily="18" charset="0"/>
            </a:rPr>
            <a:t>одноразово  </a:t>
          </a:r>
          <a:r>
            <a:rPr lang="ru-RU" dirty="0" err="1">
              <a:latin typeface="Times New Roman" panose="02020603050405020304" pitchFamily="18" charset="0"/>
              <a:cs typeface="Times New Roman" panose="02020603050405020304" pitchFamily="18" charset="0"/>
            </a:rPr>
            <a:t>придбати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товари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послуги</a:t>
          </a:r>
          <a:r>
            <a:rPr lang="ru-RU" dirty="0">
              <a:latin typeface="Times New Roman" panose="02020603050405020304" pitchFamily="18" charset="0"/>
              <a:cs typeface="Times New Roman" panose="02020603050405020304" pitchFamily="18" charset="0"/>
            </a:rPr>
            <a:t> </a:t>
          </a:r>
        </a:p>
      </dgm:t>
    </dgm:pt>
    <dgm:pt modelId="{055E0589-2244-4EFD-9F16-2B7B730AEF87}" type="parTrans" cxnId="{A8DA65AF-41B9-4E44-B903-17B51A5473C9}">
      <dgm:prSet/>
      <dgm:spPr/>
      <dgm:t>
        <a:bodyPr/>
        <a:lstStyle/>
        <a:p>
          <a:endParaRPr lang="ru-RU">
            <a:latin typeface="Times New Roman" panose="02020603050405020304" pitchFamily="18" charset="0"/>
            <a:cs typeface="Times New Roman" panose="02020603050405020304" pitchFamily="18" charset="0"/>
          </a:endParaRPr>
        </a:p>
      </dgm:t>
    </dgm:pt>
    <dgm:pt modelId="{4FF97C82-E343-4E0D-BF05-8DD007751853}" type="sibTrans" cxnId="{A8DA65AF-41B9-4E44-B903-17B51A5473C9}">
      <dgm:prSet/>
      <dgm:spPr/>
      <dgm:t>
        <a:bodyPr/>
        <a:lstStyle/>
        <a:p>
          <a:endParaRPr lang="ru-RU">
            <a:latin typeface="Times New Roman" panose="02020603050405020304" pitchFamily="18" charset="0"/>
            <a:cs typeface="Times New Roman" panose="02020603050405020304" pitchFamily="18" charset="0"/>
          </a:endParaRPr>
        </a:p>
      </dgm:t>
    </dgm:pt>
    <dgm:pt modelId="{1B8E645B-DD9B-41B8-AD6D-A00A0532F541}">
      <dgm:prSet phldrT="[Текст]"/>
      <dgm:spPr/>
      <dgm:t>
        <a:bodyPr/>
        <a:lstStyle/>
        <a:p>
          <a:r>
            <a:rPr lang="ru-RU" dirty="0" err="1">
              <a:latin typeface="Times New Roman" panose="02020603050405020304" pitchFamily="18" charset="0"/>
              <a:cs typeface="Times New Roman" panose="02020603050405020304" pitchFamily="18" charset="0"/>
            </a:rPr>
            <a:t>має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короткострокову</a:t>
          </a:r>
          <a:r>
            <a:rPr lang="ru-RU" dirty="0">
              <a:latin typeface="Times New Roman" panose="02020603050405020304" pitchFamily="18" charset="0"/>
              <a:cs typeface="Times New Roman" panose="02020603050405020304" pitchFamily="18" charset="0"/>
            </a:rPr>
            <a:t>  угоду  з  </a:t>
          </a:r>
          <a:r>
            <a:rPr lang="ru-RU" dirty="0" err="1">
              <a:latin typeface="Times New Roman" panose="02020603050405020304" pitchFamily="18" charset="0"/>
              <a:cs typeface="Times New Roman" panose="02020603050405020304" pitchFamily="18" charset="0"/>
            </a:rPr>
            <a:t>постачальником</a:t>
          </a:r>
          <a:endParaRPr lang="ru-RU" dirty="0">
            <a:latin typeface="Times New Roman" panose="02020603050405020304" pitchFamily="18" charset="0"/>
            <a:cs typeface="Times New Roman" panose="02020603050405020304" pitchFamily="18" charset="0"/>
          </a:endParaRPr>
        </a:p>
      </dgm:t>
    </dgm:pt>
    <dgm:pt modelId="{5AD5E0F5-2E0B-473C-BECD-E4AF27843D36}" type="parTrans" cxnId="{A4BC5328-8BA3-4CF1-8261-E1D25818523E}">
      <dgm:prSet/>
      <dgm:spPr/>
      <dgm:t>
        <a:bodyPr/>
        <a:lstStyle/>
        <a:p>
          <a:endParaRPr lang="ru-RU">
            <a:latin typeface="Times New Roman" panose="02020603050405020304" pitchFamily="18" charset="0"/>
            <a:cs typeface="Times New Roman" panose="02020603050405020304" pitchFamily="18" charset="0"/>
          </a:endParaRPr>
        </a:p>
      </dgm:t>
    </dgm:pt>
    <dgm:pt modelId="{AA2B3231-53BF-4EFA-A8CF-2D9F97803703}" type="sibTrans" cxnId="{A4BC5328-8BA3-4CF1-8261-E1D25818523E}">
      <dgm:prSet/>
      <dgm:spPr/>
      <dgm:t>
        <a:bodyPr/>
        <a:lstStyle/>
        <a:p>
          <a:endParaRPr lang="ru-RU">
            <a:latin typeface="Times New Roman" panose="02020603050405020304" pitchFamily="18" charset="0"/>
            <a:cs typeface="Times New Roman" panose="02020603050405020304" pitchFamily="18" charset="0"/>
          </a:endParaRPr>
        </a:p>
      </dgm:t>
    </dgm:pt>
    <dgm:pt modelId="{DBFB4868-3DE0-4AF6-9699-E24B7E12B8A9}">
      <dgm:prSet phldrT="[Текст]"/>
      <dgm:spPr/>
      <dgm:t>
        <a:bodyPr/>
        <a:lstStyle/>
        <a:p>
          <a:r>
            <a:rPr lang="en-US" dirty="0">
              <a:latin typeface="Times New Roman" panose="02020603050405020304" pitchFamily="18" charset="0"/>
              <a:cs typeface="Times New Roman" panose="02020603050405020304" pitchFamily="18" charset="0"/>
            </a:rPr>
            <a:t>Long</a:t>
          </a:r>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Term Agreement</a:t>
          </a:r>
          <a:r>
            <a:rPr lang="ru-RU"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LTA</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Довгострокова</a:t>
          </a:r>
          <a:r>
            <a:rPr lang="ru-RU" dirty="0">
              <a:latin typeface="Times New Roman" panose="02020603050405020304" pitchFamily="18" charset="0"/>
              <a:cs typeface="Times New Roman" panose="02020603050405020304" pitchFamily="18" charset="0"/>
            </a:rPr>
            <a:t> угода </a:t>
          </a:r>
        </a:p>
      </dgm:t>
    </dgm:pt>
    <dgm:pt modelId="{B4FD056D-C6D2-444E-A18E-BBF8C0EB5246}" type="parTrans" cxnId="{455A9880-2366-41EB-A976-FADA851871EF}">
      <dgm:prSet/>
      <dgm:spPr/>
      <dgm:t>
        <a:bodyPr/>
        <a:lstStyle/>
        <a:p>
          <a:endParaRPr lang="ru-RU">
            <a:latin typeface="Times New Roman" panose="02020603050405020304" pitchFamily="18" charset="0"/>
            <a:cs typeface="Times New Roman" panose="02020603050405020304" pitchFamily="18" charset="0"/>
          </a:endParaRPr>
        </a:p>
      </dgm:t>
    </dgm:pt>
    <dgm:pt modelId="{1BC94E4E-FBDC-4AFF-A9F3-BBE45D7F56E8}" type="sibTrans" cxnId="{455A9880-2366-41EB-A976-FADA851871EF}">
      <dgm:prSet/>
      <dgm:spPr/>
      <dgm:t>
        <a:bodyPr/>
        <a:lstStyle/>
        <a:p>
          <a:endParaRPr lang="ru-RU">
            <a:latin typeface="Times New Roman" panose="02020603050405020304" pitchFamily="18" charset="0"/>
            <a:cs typeface="Times New Roman" panose="02020603050405020304" pitchFamily="18" charset="0"/>
          </a:endParaRPr>
        </a:p>
      </dgm:t>
    </dgm:pt>
    <dgm:pt modelId="{59ECB0B1-3F7E-44B5-8114-620E0B95115E}">
      <dgm:prSet phldrT="[Текст]"/>
      <dgm:spPr/>
      <dgm:t>
        <a:bodyPr/>
        <a:lstStyle/>
        <a:p>
          <a:r>
            <a:rPr lang="ru-RU" dirty="0" err="1">
              <a:latin typeface="Times New Roman" panose="02020603050405020304" pitchFamily="18" charset="0"/>
              <a:cs typeface="Times New Roman" panose="02020603050405020304" pitchFamily="18" charset="0"/>
            </a:rPr>
            <a:t>укладається</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певний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період</a:t>
          </a:r>
          <a:r>
            <a:rPr lang="ru-RU" dirty="0">
              <a:latin typeface="Times New Roman" panose="02020603050405020304" pitchFamily="18" charset="0"/>
              <a:cs typeface="Times New Roman" panose="02020603050405020304" pitchFamily="18" charset="0"/>
            </a:rPr>
            <a:t> часу (</a:t>
          </a:r>
          <a:r>
            <a:rPr lang="ru-RU" dirty="0" err="1">
              <a:latin typeface="Times New Roman" panose="02020603050405020304" pitchFamily="18" charset="0"/>
              <a:cs typeface="Times New Roman" panose="02020603050405020304" pitchFamily="18" charset="0"/>
            </a:rPr>
            <a:t>зазвичай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a:t>
          </a:r>
          <a:r>
            <a:rPr lang="ru-RU" dirty="0">
              <a:latin typeface="Times New Roman" panose="02020603050405020304" pitchFamily="18" charset="0"/>
              <a:cs typeface="Times New Roman" panose="02020603050405020304" pitchFamily="18" charset="0"/>
            </a:rPr>
            <a:t> 1 до 5 </a:t>
          </a:r>
          <a:r>
            <a:rPr lang="ru-RU" dirty="0" err="1">
              <a:latin typeface="Times New Roman" panose="02020603050405020304" pitchFamily="18" charset="0"/>
              <a:cs typeface="Times New Roman" panose="02020603050405020304" pitchFamily="18" charset="0"/>
            </a:rPr>
            <a:t>років</a:t>
          </a:r>
          <a:r>
            <a:rPr lang="ru-RU" dirty="0">
              <a:latin typeface="Times New Roman" panose="02020603050405020304" pitchFamily="18" charset="0"/>
              <a:cs typeface="Times New Roman" panose="02020603050405020304" pitchFamily="18" charset="0"/>
            </a:rPr>
            <a:t>) </a:t>
          </a:r>
        </a:p>
      </dgm:t>
    </dgm:pt>
    <dgm:pt modelId="{6B2753D9-FCCA-49C5-A603-F45E610511AA}" type="parTrans" cxnId="{5AA11E5F-5621-4742-915D-76C4E73E7BCA}">
      <dgm:prSet/>
      <dgm:spPr/>
      <dgm:t>
        <a:bodyPr/>
        <a:lstStyle/>
        <a:p>
          <a:endParaRPr lang="ru-RU">
            <a:latin typeface="Times New Roman" panose="02020603050405020304" pitchFamily="18" charset="0"/>
            <a:cs typeface="Times New Roman" panose="02020603050405020304" pitchFamily="18" charset="0"/>
          </a:endParaRPr>
        </a:p>
      </dgm:t>
    </dgm:pt>
    <dgm:pt modelId="{15CB08F7-C3C6-41BF-BB36-3AA2086C1D5A}" type="sibTrans" cxnId="{5AA11E5F-5621-4742-915D-76C4E73E7BCA}">
      <dgm:prSet/>
      <dgm:spPr/>
      <dgm:t>
        <a:bodyPr/>
        <a:lstStyle/>
        <a:p>
          <a:endParaRPr lang="ru-RU">
            <a:latin typeface="Times New Roman" panose="02020603050405020304" pitchFamily="18" charset="0"/>
            <a:cs typeface="Times New Roman" panose="02020603050405020304" pitchFamily="18" charset="0"/>
          </a:endParaRPr>
        </a:p>
      </dgm:t>
    </dgm:pt>
    <dgm:pt modelId="{DE60EA06-9138-4BC0-A290-90190ED92446}">
      <dgm:prSet phldrT="[Текст]"/>
      <dgm:spPr/>
      <dgm:t>
        <a:bodyPr/>
        <a:lstStyle/>
        <a:p>
          <a:r>
            <a:rPr lang="ru-RU" dirty="0">
              <a:latin typeface="Times New Roman" panose="02020603050405020304" pitchFamily="18" charset="0"/>
              <a:cs typeface="Times New Roman" panose="02020603050405020304" pitchFamily="18" charset="0"/>
            </a:rPr>
            <a:t>для </a:t>
          </a:r>
          <a:r>
            <a:rPr lang="ru-RU" dirty="0" err="1">
              <a:latin typeface="Times New Roman" panose="02020603050405020304" pitchFamily="18" charset="0"/>
              <a:cs typeface="Times New Roman" panose="02020603050405020304" pitchFamily="18" charset="0"/>
            </a:rPr>
            <a:t>конкретних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товарів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послуг</a:t>
          </a:r>
          <a:r>
            <a:rPr lang="ru-RU" dirty="0">
              <a:latin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cs typeface="Times New Roman" panose="02020603050405020304" pitchFamily="18" charset="0"/>
            </a:rPr>
            <a:t>встановленими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цінами</a:t>
          </a:r>
          <a:r>
            <a:rPr lang="ru-RU" dirty="0">
              <a:latin typeface="Times New Roman" panose="02020603050405020304" pitchFamily="18" charset="0"/>
              <a:cs typeface="Times New Roman" panose="02020603050405020304" pitchFamily="18" charset="0"/>
            </a:rPr>
            <a:t> та без </a:t>
          </a:r>
          <a:r>
            <a:rPr lang="ru-RU" dirty="0" err="1">
              <a:latin typeface="Times New Roman" panose="02020603050405020304" pitchFamily="18" charset="0"/>
              <a:cs typeface="Times New Roman" panose="02020603050405020304" pitchFamily="18" charset="0"/>
            </a:rPr>
            <a:t>юридичного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зобов’язання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замовляти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мінімальну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максимальну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кількість</a:t>
          </a:r>
          <a:endParaRPr lang="ru-RU" dirty="0">
            <a:latin typeface="Times New Roman" panose="02020603050405020304" pitchFamily="18" charset="0"/>
            <a:cs typeface="Times New Roman" panose="02020603050405020304" pitchFamily="18" charset="0"/>
          </a:endParaRPr>
        </a:p>
      </dgm:t>
    </dgm:pt>
    <dgm:pt modelId="{1997883E-3EE7-4D8C-8122-ACF94EB8F53A}" type="parTrans" cxnId="{B08D0827-01C6-4A01-8EC6-C9CA72A7D203}">
      <dgm:prSet/>
      <dgm:spPr/>
      <dgm:t>
        <a:bodyPr/>
        <a:lstStyle/>
        <a:p>
          <a:endParaRPr lang="ru-RU">
            <a:latin typeface="Times New Roman" panose="02020603050405020304" pitchFamily="18" charset="0"/>
            <a:cs typeface="Times New Roman" panose="02020603050405020304" pitchFamily="18" charset="0"/>
          </a:endParaRPr>
        </a:p>
      </dgm:t>
    </dgm:pt>
    <dgm:pt modelId="{279B9C8C-E720-401E-9FCF-8F091EF4F64F}" type="sibTrans" cxnId="{B08D0827-01C6-4A01-8EC6-C9CA72A7D203}">
      <dgm:prSet/>
      <dgm:spPr/>
      <dgm:t>
        <a:bodyPr/>
        <a:lstStyle/>
        <a:p>
          <a:endParaRPr lang="ru-RU">
            <a:latin typeface="Times New Roman" panose="02020603050405020304" pitchFamily="18" charset="0"/>
            <a:cs typeface="Times New Roman" panose="02020603050405020304" pitchFamily="18" charset="0"/>
          </a:endParaRPr>
        </a:p>
      </dgm:t>
    </dgm:pt>
    <dgm:pt modelId="{ADABFFAB-5D35-4AB4-B4E0-9FD094296877}">
      <dgm:prSet phldrT="[Текст]"/>
      <dgm:spPr/>
      <dgm:t>
        <a:bodyPr/>
        <a:lstStyle/>
        <a:p>
          <a:r>
            <a:rPr lang="en-US" dirty="0">
              <a:latin typeface="Times New Roman" panose="02020603050405020304" pitchFamily="18" charset="0"/>
              <a:cs typeface="Times New Roman" panose="02020603050405020304" pitchFamily="18" charset="0"/>
            </a:rPr>
            <a:t>Blanket Purchase Order</a:t>
          </a:r>
          <a:r>
            <a:rPr lang="ru-RU"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BPO</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Загальне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замовлення</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закупівлю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постійне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замовлення</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закупівлю</a:t>
          </a:r>
          <a:r>
            <a:rPr lang="ru-RU" dirty="0">
              <a:latin typeface="Times New Roman" panose="02020603050405020304" pitchFamily="18" charset="0"/>
              <a:cs typeface="Times New Roman" panose="02020603050405020304" pitchFamily="18" charset="0"/>
            </a:rPr>
            <a:t>) </a:t>
          </a:r>
        </a:p>
      </dgm:t>
    </dgm:pt>
    <dgm:pt modelId="{F4E8CA6E-32D4-470C-8308-0139C0D43D62}" type="parTrans" cxnId="{08F9BDBC-4C78-4476-A9F9-A75729828E01}">
      <dgm:prSet/>
      <dgm:spPr/>
      <dgm:t>
        <a:bodyPr/>
        <a:lstStyle/>
        <a:p>
          <a:endParaRPr lang="ru-RU">
            <a:latin typeface="Times New Roman" panose="02020603050405020304" pitchFamily="18" charset="0"/>
            <a:cs typeface="Times New Roman" panose="02020603050405020304" pitchFamily="18" charset="0"/>
          </a:endParaRPr>
        </a:p>
      </dgm:t>
    </dgm:pt>
    <dgm:pt modelId="{03D40296-3FEE-45FA-846B-569DF64E2953}" type="sibTrans" cxnId="{08F9BDBC-4C78-4476-A9F9-A75729828E01}">
      <dgm:prSet/>
      <dgm:spPr/>
      <dgm:t>
        <a:bodyPr/>
        <a:lstStyle/>
        <a:p>
          <a:endParaRPr lang="ru-RU">
            <a:latin typeface="Times New Roman" panose="02020603050405020304" pitchFamily="18" charset="0"/>
            <a:cs typeface="Times New Roman" panose="02020603050405020304" pitchFamily="18" charset="0"/>
          </a:endParaRPr>
        </a:p>
      </dgm:t>
    </dgm:pt>
    <dgm:pt modelId="{33326EFC-9E36-4D83-B75E-F12A499CC707}">
      <dgm:prSet phldrT="[Текст]"/>
      <dgm:spPr/>
      <dgm:t>
        <a:bodyPr/>
        <a:lstStyle/>
        <a:p>
          <a:r>
            <a:rPr lang="ru-RU" dirty="0" err="1">
              <a:latin typeface="Times New Roman" panose="02020603050405020304" pitchFamily="18" charset="0"/>
              <a:cs typeface="Times New Roman" panose="02020603050405020304" pitchFamily="18" charset="0"/>
            </a:rPr>
            <a:t>щодо</a:t>
          </a:r>
          <a:r>
            <a:rPr lang="ru-RU" dirty="0">
              <a:latin typeface="Times New Roman" panose="02020603050405020304" pitchFamily="18" charset="0"/>
              <a:cs typeface="Times New Roman" panose="02020603050405020304" pitchFamily="18" charset="0"/>
            </a:rPr>
            <a:t> доставки </a:t>
          </a:r>
          <a:r>
            <a:rPr lang="ru-RU" dirty="0" err="1">
              <a:latin typeface="Times New Roman" panose="02020603050405020304" pitchFamily="18" charset="0"/>
              <a:cs typeface="Times New Roman" panose="02020603050405020304" pitchFamily="18" charset="0"/>
            </a:rPr>
            <a:t>товарів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послуг</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конкретної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якості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вимог</a:t>
          </a:r>
          <a:r>
            <a:rPr lang="ru-RU" dirty="0">
              <a:latin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cs typeface="Times New Roman" panose="02020603050405020304" pitchFamily="18" charset="0"/>
            </a:rPr>
            <a:t>заздалегідь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визначеною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ціною</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максимальну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загальну</a:t>
          </a:r>
          <a:r>
            <a:rPr lang="ru-RU" dirty="0">
              <a:latin typeface="Times New Roman" panose="02020603050405020304" pitchFamily="18" charset="0"/>
              <a:cs typeface="Times New Roman" panose="02020603050405020304" pitchFamily="18" charset="0"/>
            </a:rPr>
            <a:t> суму $ 100 000 на </a:t>
          </a:r>
          <a:r>
            <a:rPr lang="ru-RU" dirty="0" err="1">
              <a:latin typeface="Times New Roman" panose="02020603050405020304" pitchFamily="18" charset="0"/>
              <a:cs typeface="Times New Roman" panose="02020603050405020304" pitchFamily="18" charset="0"/>
            </a:rPr>
            <a:t>рік</a:t>
          </a:r>
          <a:r>
            <a:rPr lang="ru-RU" dirty="0">
              <a:latin typeface="Times New Roman" panose="02020603050405020304" pitchFamily="18" charset="0"/>
              <a:cs typeface="Times New Roman" panose="02020603050405020304" pitchFamily="18" charset="0"/>
            </a:rPr>
            <a:t>) </a:t>
          </a:r>
        </a:p>
      </dgm:t>
    </dgm:pt>
    <dgm:pt modelId="{8C097894-A389-4FC1-9524-87CA6653FDBE}" type="parTrans" cxnId="{6F6F89FA-D9CD-4DEC-B0FD-25821F9C8380}">
      <dgm:prSet/>
      <dgm:spPr/>
      <dgm:t>
        <a:bodyPr/>
        <a:lstStyle/>
        <a:p>
          <a:endParaRPr lang="ru-RU">
            <a:latin typeface="Times New Roman" panose="02020603050405020304" pitchFamily="18" charset="0"/>
            <a:cs typeface="Times New Roman" panose="02020603050405020304" pitchFamily="18" charset="0"/>
          </a:endParaRPr>
        </a:p>
      </dgm:t>
    </dgm:pt>
    <dgm:pt modelId="{293CBC17-A013-4BBA-BA62-B0696F6E0FF7}" type="sibTrans" cxnId="{6F6F89FA-D9CD-4DEC-B0FD-25821F9C8380}">
      <dgm:prSet/>
      <dgm:spPr/>
      <dgm:t>
        <a:bodyPr/>
        <a:lstStyle/>
        <a:p>
          <a:endParaRPr lang="ru-RU">
            <a:latin typeface="Times New Roman" panose="02020603050405020304" pitchFamily="18" charset="0"/>
            <a:cs typeface="Times New Roman" panose="02020603050405020304" pitchFamily="18" charset="0"/>
          </a:endParaRPr>
        </a:p>
      </dgm:t>
    </dgm:pt>
    <dgm:pt modelId="{DF2EC4FD-3E23-4600-9AF7-9DD0E4333F3B}">
      <dgm:prSet phldrT="[Текст]"/>
      <dgm:spPr/>
      <dgm:t>
        <a:bodyPr/>
        <a:lstStyle/>
        <a:p>
          <a:r>
            <a:rPr lang="ru-RU" dirty="0">
              <a:latin typeface="Times New Roman" panose="02020603050405020304" pitchFamily="18" charset="0"/>
              <a:cs typeface="Times New Roman" panose="02020603050405020304" pitchFamily="18" charset="0"/>
            </a:rPr>
            <a:t>на </a:t>
          </a:r>
          <a:r>
            <a:rPr lang="ru-RU" dirty="0" err="1">
              <a:latin typeface="Times New Roman" panose="02020603050405020304" pitchFamily="18" charset="0"/>
              <a:cs typeface="Times New Roman" panose="02020603050405020304" pitchFamily="18" charset="0"/>
            </a:rPr>
            <a:t>регулярній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основі</a:t>
          </a:r>
          <a:endParaRPr lang="ru-RU" dirty="0">
            <a:latin typeface="Times New Roman" panose="02020603050405020304" pitchFamily="18" charset="0"/>
            <a:cs typeface="Times New Roman" panose="02020603050405020304" pitchFamily="18" charset="0"/>
          </a:endParaRPr>
        </a:p>
      </dgm:t>
    </dgm:pt>
    <dgm:pt modelId="{400D0EF7-E95F-4F86-9BB7-628F0C7EE356}" type="parTrans" cxnId="{70CE7013-60F9-4DA3-A1F4-22D7B6C43815}">
      <dgm:prSet/>
      <dgm:spPr/>
      <dgm:t>
        <a:bodyPr/>
        <a:lstStyle/>
        <a:p>
          <a:endParaRPr lang="ru-RU">
            <a:latin typeface="Times New Roman" panose="02020603050405020304" pitchFamily="18" charset="0"/>
            <a:cs typeface="Times New Roman" panose="02020603050405020304" pitchFamily="18" charset="0"/>
          </a:endParaRPr>
        </a:p>
      </dgm:t>
    </dgm:pt>
    <dgm:pt modelId="{D6DBD79B-F055-489D-AEFE-0325CF67F6A3}" type="sibTrans" cxnId="{70CE7013-60F9-4DA3-A1F4-22D7B6C43815}">
      <dgm:prSet/>
      <dgm:spPr/>
      <dgm:t>
        <a:bodyPr/>
        <a:lstStyle/>
        <a:p>
          <a:endParaRPr lang="ru-RU">
            <a:latin typeface="Times New Roman" panose="02020603050405020304" pitchFamily="18" charset="0"/>
            <a:cs typeface="Times New Roman" panose="02020603050405020304" pitchFamily="18" charset="0"/>
          </a:endParaRPr>
        </a:p>
      </dgm:t>
    </dgm:pt>
    <dgm:pt modelId="{248DD2B6-5473-4E8B-8489-A9D265BBE092}" type="pres">
      <dgm:prSet presAssocID="{0DB5792C-C275-41C6-BDBD-67621704460B}" presName="Name0" presStyleCnt="0">
        <dgm:presLayoutVars>
          <dgm:chPref val="3"/>
          <dgm:dir/>
          <dgm:animLvl val="lvl"/>
          <dgm:resizeHandles/>
        </dgm:presLayoutVars>
      </dgm:prSet>
      <dgm:spPr/>
    </dgm:pt>
    <dgm:pt modelId="{49DD7CCB-614C-4CD7-999F-259CE36EFA45}" type="pres">
      <dgm:prSet presAssocID="{165C3CAB-8E09-46DB-A08E-05E932FD9E16}" presName="horFlow" presStyleCnt="0"/>
      <dgm:spPr/>
    </dgm:pt>
    <dgm:pt modelId="{EB29AD21-AC69-4935-8CF4-8A4D278D14CB}" type="pres">
      <dgm:prSet presAssocID="{165C3CAB-8E09-46DB-A08E-05E932FD9E16}" presName="bigChev" presStyleLbl="node1" presStyleIdx="0" presStyleCnt="3"/>
      <dgm:spPr/>
    </dgm:pt>
    <dgm:pt modelId="{2C71C7CC-1CEA-46D9-94B3-1B419EA9F52E}" type="pres">
      <dgm:prSet presAssocID="{055E0589-2244-4EFD-9F16-2B7B730AEF87}" presName="parTrans" presStyleCnt="0"/>
      <dgm:spPr/>
    </dgm:pt>
    <dgm:pt modelId="{86436EF1-4352-4742-8E14-0FC96A304309}" type="pres">
      <dgm:prSet presAssocID="{7954AF7A-48DA-40C2-8DC3-2983EAEE1352}" presName="node" presStyleLbl="alignAccFollowNode1" presStyleIdx="0" presStyleCnt="6">
        <dgm:presLayoutVars>
          <dgm:bulletEnabled val="1"/>
        </dgm:presLayoutVars>
      </dgm:prSet>
      <dgm:spPr/>
    </dgm:pt>
    <dgm:pt modelId="{226B6FE9-8F2C-4AA2-9CEC-CFD72BE8911E}" type="pres">
      <dgm:prSet presAssocID="{4FF97C82-E343-4E0D-BF05-8DD007751853}" presName="sibTrans" presStyleCnt="0"/>
      <dgm:spPr/>
    </dgm:pt>
    <dgm:pt modelId="{9291AC43-B613-4AB9-9817-8D2CE8F87F4F}" type="pres">
      <dgm:prSet presAssocID="{1B8E645B-DD9B-41B8-AD6D-A00A0532F541}" presName="node" presStyleLbl="alignAccFollowNode1" presStyleIdx="1" presStyleCnt="6">
        <dgm:presLayoutVars>
          <dgm:bulletEnabled val="1"/>
        </dgm:presLayoutVars>
      </dgm:prSet>
      <dgm:spPr/>
    </dgm:pt>
    <dgm:pt modelId="{50F35D09-A2D3-4AD7-B98E-711602E9C216}" type="pres">
      <dgm:prSet presAssocID="{165C3CAB-8E09-46DB-A08E-05E932FD9E16}" presName="vSp" presStyleCnt="0"/>
      <dgm:spPr/>
    </dgm:pt>
    <dgm:pt modelId="{EAB5C5B4-3764-4393-9A0C-CDA482A2219A}" type="pres">
      <dgm:prSet presAssocID="{DBFB4868-3DE0-4AF6-9699-E24B7E12B8A9}" presName="horFlow" presStyleCnt="0"/>
      <dgm:spPr/>
    </dgm:pt>
    <dgm:pt modelId="{ADD8BAB0-476A-43B7-A940-31CE4B51C134}" type="pres">
      <dgm:prSet presAssocID="{DBFB4868-3DE0-4AF6-9699-E24B7E12B8A9}" presName="bigChev" presStyleLbl="node1" presStyleIdx="1" presStyleCnt="3"/>
      <dgm:spPr/>
    </dgm:pt>
    <dgm:pt modelId="{8CAC226F-FAF7-4504-994C-8C9F0604762B}" type="pres">
      <dgm:prSet presAssocID="{6B2753D9-FCCA-49C5-A603-F45E610511AA}" presName="parTrans" presStyleCnt="0"/>
      <dgm:spPr/>
    </dgm:pt>
    <dgm:pt modelId="{F2762E87-E7CB-4E20-B106-F0087C381503}" type="pres">
      <dgm:prSet presAssocID="{59ECB0B1-3F7E-44B5-8114-620E0B95115E}" presName="node" presStyleLbl="alignAccFollowNode1" presStyleIdx="2" presStyleCnt="6">
        <dgm:presLayoutVars>
          <dgm:bulletEnabled val="1"/>
        </dgm:presLayoutVars>
      </dgm:prSet>
      <dgm:spPr/>
    </dgm:pt>
    <dgm:pt modelId="{3D176EC7-48FC-4C5A-A54C-61D473EB2E5B}" type="pres">
      <dgm:prSet presAssocID="{15CB08F7-C3C6-41BF-BB36-3AA2086C1D5A}" presName="sibTrans" presStyleCnt="0"/>
      <dgm:spPr/>
    </dgm:pt>
    <dgm:pt modelId="{FF1FEB30-AAD4-4014-A76A-F2AEE2B7E0B1}" type="pres">
      <dgm:prSet presAssocID="{DE60EA06-9138-4BC0-A290-90190ED92446}" presName="node" presStyleLbl="alignAccFollowNode1" presStyleIdx="3" presStyleCnt="6">
        <dgm:presLayoutVars>
          <dgm:bulletEnabled val="1"/>
        </dgm:presLayoutVars>
      </dgm:prSet>
      <dgm:spPr/>
    </dgm:pt>
    <dgm:pt modelId="{3E902A17-CD5A-4563-8351-5191705CD3BA}" type="pres">
      <dgm:prSet presAssocID="{DBFB4868-3DE0-4AF6-9699-E24B7E12B8A9}" presName="vSp" presStyleCnt="0"/>
      <dgm:spPr/>
    </dgm:pt>
    <dgm:pt modelId="{4FD07B0C-F844-44B7-95B1-48C52A3A23FB}" type="pres">
      <dgm:prSet presAssocID="{ADABFFAB-5D35-4AB4-B4E0-9FD094296877}" presName="horFlow" presStyleCnt="0"/>
      <dgm:spPr/>
    </dgm:pt>
    <dgm:pt modelId="{B7E134E5-0987-4A54-B6F9-70A0A0AF3C8A}" type="pres">
      <dgm:prSet presAssocID="{ADABFFAB-5D35-4AB4-B4E0-9FD094296877}" presName="bigChev" presStyleLbl="node1" presStyleIdx="2" presStyleCnt="3"/>
      <dgm:spPr/>
    </dgm:pt>
    <dgm:pt modelId="{55CFD36B-5815-4E56-B632-9C4DB5369D93}" type="pres">
      <dgm:prSet presAssocID="{8C097894-A389-4FC1-9524-87CA6653FDBE}" presName="parTrans" presStyleCnt="0"/>
      <dgm:spPr/>
    </dgm:pt>
    <dgm:pt modelId="{D99A812C-73A6-42E6-9ECB-D39783EFD56B}" type="pres">
      <dgm:prSet presAssocID="{33326EFC-9E36-4D83-B75E-F12A499CC707}" presName="node" presStyleLbl="alignAccFollowNode1" presStyleIdx="4" presStyleCnt="6">
        <dgm:presLayoutVars>
          <dgm:bulletEnabled val="1"/>
        </dgm:presLayoutVars>
      </dgm:prSet>
      <dgm:spPr/>
    </dgm:pt>
    <dgm:pt modelId="{42D8A908-EA5F-4263-B5EF-08280A0EE249}" type="pres">
      <dgm:prSet presAssocID="{293CBC17-A013-4BBA-BA62-B0696F6E0FF7}" presName="sibTrans" presStyleCnt="0"/>
      <dgm:spPr/>
    </dgm:pt>
    <dgm:pt modelId="{A97AE2BD-1254-47E8-91BF-E73D552AD78B}" type="pres">
      <dgm:prSet presAssocID="{DF2EC4FD-3E23-4600-9AF7-9DD0E4333F3B}" presName="node" presStyleLbl="alignAccFollowNode1" presStyleIdx="5" presStyleCnt="6">
        <dgm:presLayoutVars>
          <dgm:bulletEnabled val="1"/>
        </dgm:presLayoutVars>
      </dgm:prSet>
      <dgm:spPr/>
    </dgm:pt>
  </dgm:ptLst>
  <dgm:cxnLst>
    <dgm:cxn modelId="{70CE7013-60F9-4DA3-A1F4-22D7B6C43815}" srcId="{ADABFFAB-5D35-4AB4-B4E0-9FD094296877}" destId="{DF2EC4FD-3E23-4600-9AF7-9DD0E4333F3B}" srcOrd="1" destOrd="0" parTransId="{400D0EF7-E95F-4F86-9BB7-628F0C7EE356}" sibTransId="{D6DBD79B-F055-489D-AEFE-0325CF67F6A3}"/>
    <dgm:cxn modelId="{B08D0827-01C6-4A01-8EC6-C9CA72A7D203}" srcId="{DBFB4868-3DE0-4AF6-9699-E24B7E12B8A9}" destId="{DE60EA06-9138-4BC0-A290-90190ED92446}" srcOrd="1" destOrd="0" parTransId="{1997883E-3EE7-4D8C-8122-ACF94EB8F53A}" sibTransId="{279B9C8C-E720-401E-9FCF-8F091EF4F64F}"/>
    <dgm:cxn modelId="{A4BC5328-8BA3-4CF1-8261-E1D25818523E}" srcId="{165C3CAB-8E09-46DB-A08E-05E932FD9E16}" destId="{1B8E645B-DD9B-41B8-AD6D-A00A0532F541}" srcOrd="1" destOrd="0" parTransId="{5AD5E0F5-2E0B-473C-BECD-E4AF27843D36}" sibTransId="{AA2B3231-53BF-4EFA-A8CF-2D9F97803703}"/>
    <dgm:cxn modelId="{62F76E30-356E-45B1-BF5B-7366CC4C4E38}" type="presOf" srcId="{0DB5792C-C275-41C6-BDBD-67621704460B}" destId="{248DD2B6-5473-4E8B-8489-A9D265BBE092}" srcOrd="0" destOrd="0" presId="urn:microsoft.com/office/officeart/2005/8/layout/lProcess3"/>
    <dgm:cxn modelId="{5AA11E5F-5621-4742-915D-76C4E73E7BCA}" srcId="{DBFB4868-3DE0-4AF6-9699-E24B7E12B8A9}" destId="{59ECB0B1-3F7E-44B5-8114-620E0B95115E}" srcOrd="0" destOrd="0" parTransId="{6B2753D9-FCCA-49C5-A603-F45E610511AA}" sibTransId="{15CB08F7-C3C6-41BF-BB36-3AA2086C1D5A}"/>
    <dgm:cxn modelId="{968F3648-4491-420A-94B7-4C86F3B70939}" srcId="{0DB5792C-C275-41C6-BDBD-67621704460B}" destId="{165C3CAB-8E09-46DB-A08E-05E932FD9E16}" srcOrd="0" destOrd="0" parTransId="{AEE5E068-8477-4470-B1B9-D241379E945F}" sibTransId="{A7D19DF9-37B5-4EFF-918D-27A0770E516E}"/>
    <dgm:cxn modelId="{455A9880-2366-41EB-A976-FADA851871EF}" srcId="{0DB5792C-C275-41C6-BDBD-67621704460B}" destId="{DBFB4868-3DE0-4AF6-9699-E24B7E12B8A9}" srcOrd="1" destOrd="0" parTransId="{B4FD056D-C6D2-444E-A18E-BBF8C0EB5246}" sibTransId="{1BC94E4E-FBDC-4AFF-A9F3-BBE45D7F56E8}"/>
    <dgm:cxn modelId="{73A73B99-A6E3-4BFA-A5F2-7BBA9B291DDC}" type="presOf" srcId="{DE60EA06-9138-4BC0-A290-90190ED92446}" destId="{FF1FEB30-AAD4-4014-A76A-F2AEE2B7E0B1}" srcOrd="0" destOrd="0" presId="urn:microsoft.com/office/officeart/2005/8/layout/lProcess3"/>
    <dgm:cxn modelId="{94BF199F-B965-4D3E-95A6-D3CE576FDC25}" type="presOf" srcId="{DBFB4868-3DE0-4AF6-9699-E24B7E12B8A9}" destId="{ADD8BAB0-476A-43B7-A940-31CE4B51C134}" srcOrd="0" destOrd="0" presId="urn:microsoft.com/office/officeart/2005/8/layout/lProcess3"/>
    <dgm:cxn modelId="{726949A8-3017-4BE1-92EF-1C85CF8EC78B}" type="presOf" srcId="{ADABFFAB-5D35-4AB4-B4E0-9FD094296877}" destId="{B7E134E5-0987-4A54-B6F9-70A0A0AF3C8A}" srcOrd="0" destOrd="0" presId="urn:microsoft.com/office/officeart/2005/8/layout/lProcess3"/>
    <dgm:cxn modelId="{5E3EB2AE-7699-41C4-AB1C-7AA5A3B62813}" type="presOf" srcId="{165C3CAB-8E09-46DB-A08E-05E932FD9E16}" destId="{EB29AD21-AC69-4935-8CF4-8A4D278D14CB}" srcOrd="0" destOrd="0" presId="urn:microsoft.com/office/officeart/2005/8/layout/lProcess3"/>
    <dgm:cxn modelId="{A8DA65AF-41B9-4E44-B903-17B51A5473C9}" srcId="{165C3CAB-8E09-46DB-A08E-05E932FD9E16}" destId="{7954AF7A-48DA-40C2-8DC3-2983EAEE1352}" srcOrd="0" destOrd="0" parTransId="{055E0589-2244-4EFD-9F16-2B7B730AEF87}" sibTransId="{4FF97C82-E343-4E0D-BF05-8DD007751853}"/>
    <dgm:cxn modelId="{A2412AB7-9153-4D1A-82C8-A2AC3328ABEF}" type="presOf" srcId="{7954AF7A-48DA-40C2-8DC3-2983EAEE1352}" destId="{86436EF1-4352-4742-8E14-0FC96A304309}" srcOrd="0" destOrd="0" presId="urn:microsoft.com/office/officeart/2005/8/layout/lProcess3"/>
    <dgm:cxn modelId="{08F9BDBC-4C78-4476-A9F9-A75729828E01}" srcId="{0DB5792C-C275-41C6-BDBD-67621704460B}" destId="{ADABFFAB-5D35-4AB4-B4E0-9FD094296877}" srcOrd="2" destOrd="0" parTransId="{F4E8CA6E-32D4-470C-8308-0139C0D43D62}" sibTransId="{03D40296-3FEE-45FA-846B-569DF64E2953}"/>
    <dgm:cxn modelId="{D30A37DA-F270-48DC-B27F-D8B4AFB4C9D6}" type="presOf" srcId="{1B8E645B-DD9B-41B8-AD6D-A00A0532F541}" destId="{9291AC43-B613-4AB9-9817-8D2CE8F87F4F}" srcOrd="0" destOrd="0" presId="urn:microsoft.com/office/officeart/2005/8/layout/lProcess3"/>
    <dgm:cxn modelId="{162B9FE1-2465-4600-B9DC-D73D32635A59}" type="presOf" srcId="{DF2EC4FD-3E23-4600-9AF7-9DD0E4333F3B}" destId="{A97AE2BD-1254-47E8-91BF-E73D552AD78B}" srcOrd="0" destOrd="0" presId="urn:microsoft.com/office/officeart/2005/8/layout/lProcess3"/>
    <dgm:cxn modelId="{3DBED8E2-1C5E-4D68-9A06-E4FDAE3076C5}" type="presOf" srcId="{33326EFC-9E36-4D83-B75E-F12A499CC707}" destId="{D99A812C-73A6-42E6-9ECB-D39783EFD56B}" srcOrd="0" destOrd="0" presId="urn:microsoft.com/office/officeart/2005/8/layout/lProcess3"/>
    <dgm:cxn modelId="{98CCE6E2-5090-47DF-BC72-73C6C072F8D2}" type="presOf" srcId="{59ECB0B1-3F7E-44B5-8114-620E0B95115E}" destId="{F2762E87-E7CB-4E20-B106-F0087C381503}" srcOrd="0" destOrd="0" presId="urn:microsoft.com/office/officeart/2005/8/layout/lProcess3"/>
    <dgm:cxn modelId="{6F6F89FA-D9CD-4DEC-B0FD-25821F9C8380}" srcId="{ADABFFAB-5D35-4AB4-B4E0-9FD094296877}" destId="{33326EFC-9E36-4D83-B75E-F12A499CC707}" srcOrd="0" destOrd="0" parTransId="{8C097894-A389-4FC1-9524-87CA6653FDBE}" sibTransId="{293CBC17-A013-4BBA-BA62-B0696F6E0FF7}"/>
    <dgm:cxn modelId="{22D06035-2A74-4608-831A-0F9C3D9356F5}" type="presParOf" srcId="{248DD2B6-5473-4E8B-8489-A9D265BBE092}" destId="{49DD7CCB-614C-4CD7-999F-259CE36EFA45}" srcOrd="0" destOrd="0" presId="urn:microsoft.com/office/officeart/2005/8/layout/lProcess3"/>
    <dgm:cxn modelId="{AC4FF895-603B-49E5-9AD9-58EC8646683B}" type="presParOf" srcId="{49DD7CCB-614C-4CD7-999F-259CE36EFA45}" destId="{EB29AD21-AC69-4935-8CF4-8A4D278D14CB}" srcOrd="0" destOrd="0" presId="urn:microsoft.com/office/officeart/2005/8/layout/lProcess3"/>
    <dgm:cxn modelId="{7E6D28F5-AEFD-4A30-BBC6-C6AB9D070F4C}" type="presParOf" srcId="{49DD7CCB-614C-4CD7-999F-259CE36EFA45}" destId="{2C71C7CC-1CEA-46D9-94B3-1B419EA9F52E}" srcOrd="1" destOrd="0" presId="urn:microsoft.com/office/officeart/2005/8/layout/lProcess3"/>
    <dgm:cxn modelId="{315FA86B-D6F4-466B-A342-FD34B73D1380}" type="presParOf" srcId="{49DD7CCB-614C-4CD7-999F-259CE36EFA45}" destId="{86436EF1-4352-4742-8E14-0FC96A304309}" srcOrd="2" destOrd="0" presId="urn:microsoft.com/office/officeart/2005/8/layout/lProcess3"/>
    <dgm:cxn modelId="{17D02644-9EB2-4933-869F-DDDE5F22A184}" type="presParOf" srcId="{49DD7CCB-614C-4CD7-999F-259CE36EFA45}" destId="{226B6FE9-8F2C-4AA2-9CEC-CFD72BE8911E}" srcOrd="3" destOrd="0" presId="urn:microsoft.com/office/officeart/2005/8/layout/lProcess3"/>
    <dgm:cxn modelId="{8F5F3C68-FB13-4848-B363-94D05AB5B42B}" type="presParOf" srcId="{49DD7CCB-614C-4CD7-999F-259CE36EFA45}" destId="{9291AC43-B613-4AB9-9817-8D2CE8F87F4F}" srcOrd="4" destOrd="0" presId="urn:microsoft.com/office/officeart/2005/8/layout/lProcess3"/>
    <dgm:cxn modelId="{CDE1BE54-1C34-4F0E-AB99-1F13D4C235CF}" type="presParOf" srcId="{248DD2B6-5473-4E8B-8489-A9D265BBE092}" destId="{50F35D09-A2D3-4AD7-B98E-711602E9C216}" srcOrd="1" destOrd="0" presId="urn:microsoft.com/office/officeart/2005/8/layout/lProcess3"/>
    <dgm:cxn modelId="{DBDE56FD-408A-442F-B96B-B9D3960957A6}" type="presParOf" srcId="{248DD2B6-5473-4E8B-8489-A9D265BBE092}" destId="{EAB5C5B4-3764-4393-9A0C-CDA482A2219A}" srcOrd="2" destOrd="0" presId="urn:microsoft.com/office/officeart/2005/8/layout/lProcess3"/>
    <dgm:cxn modelId="{2812E5C4-1F12-41C4-8334-F82E4F3FEC7E}" type="presParOf" srcId="{EAB5C5B4-3764-4393-9A0C-CDA482A2219A}" destId="{ADD8BAB0-476A-43B7-A940-31CE4B51C134}" srcOrd="0" destOrd="0" presId="urn:microsoft.com/office/officeart/2005/8/layout/lProcess3"/>
    <dgm:cxn modelId="{B6DD0742-12E1-4E54-A773-77DEDF3A1F7F}" type="presParOf" srcId="{EAB5C5B4-3764-4393-9A0C-CDA482A2219A}" destId="{8CAC226F-FAF7-4504-994C-8C9F0604762B}" srcOrd="1" destOrd="0" presId="urn:microsoft.com/office/officeart/2005/8/layout/lProcess3"/>
    <dgm:cxn modelId="{D9CDC07D-3253-475C-9D5C-FBCDAA5F16AC}" type="presParOf" srcId="{EAB5C5B4-3764-4393-9A0C-CDA482A2219A}" destId="{F2762E87-E7CB-4E20-B106-F0087C381503}" srcOrd="2" destOrd="0" presId="urn:microsoft.com/office/officeart/2005/8/layout/lProcess3"/>
    <dgm:cxn modelId="{01767471-2CB5-43FF-9296-55DFCB50C9D8}" type="presParOf" srcId="{EAB5C5B4-3764-4393-9A0C-CDA482A2219A}" destId="{3D176EC7-48FC-4C5A-A54C-61D473EB2E5B}" srcOrd="3" destOrd="0" presId="urn:microsoft.com/office/officeart/2005/8/layout/lProcess3"/>
    <dgm:cxn modelId="{2A851703-0FEA-478A-9F40-AB41076E8F23}" type="presParOf" srcId="{EAB5C5B4-3764-4393-9A0C-CDA482A2219A}" destId="{FF1FEB30-AAD4-4014-A76A-F2AEE2B7E0B1}" srcOrd="4" destOrd="0" presId="urn:microsoft.com/office/officeart/2005/8/layout/lProcess3"/>
    <dgm:cxn modelId="{3296620B-C109-411D-802A-861F2AA6087C}" type="presParOf" srcId="{248DD2B6-5473-4E8B-8489-A9D265BBE092}" destId="{3E902A17-CD5A-4563-8351-5191705CD3BA}" srcOrd="3" destOrd="0" presId="urn:microsoft.com/office/officeart/2005/8/layout/lProcess3"/>
    <dgm:cxn modelId="{03CDBBDA-9869-4B4E-81E2-2A5A6A41810C}" type="presParOf" srcId="{248DD2B6-5473-4E8B-8489-A9D265BBE092}" destId="{4FD07B0C-F844-44B7-95B1-48C52A3A23FB}" srcOrd="4" destOrd="0" presId="urn:microsoft.com/office/officeart/2005/8/layout/lProcess3"/>
    <dgm:cxn modelId="{E561E676-C5AA-41A4-926C-CA802B41466D}" type="presParOf" srcId="{4FD07B0C-F844-44B7-95B1-48C52A3A23FB}" destId="{B7E134E5-0987-4A54-B6F9-70A0A0AF3C8A}" srcOrd="0" destOrd="0" presId="urn:microsoft.com/office/officeart/2005/8/layout/lProcess3"/>
    <dgm:cxn modelId="{005CBD99-91F3-49BA-BA0D-9FD19FB12980}" type="presParOf" srcId="{4FD07B0C-F844-44B7-95B1-48C52A3A23FB}" destId="{55CFD36B-5815-4E56-B632-9C4DB5369D93}" srcOrd="1" destOrd="0" presId="urn:microsoft.com/office/officeart/2005/8/layout/lProcess3"/>
    <dgm:cxn modelId="{5F5C20D2-FB46-40ED-91A6-8CB42FF5CEF9}" type="presParOf" srcId="{4FD07B0C-F844-44B7-95B1-48C52A3A23FB}" destId="{D99A812C-73A6-42E6-9ECB-D39783EFD56B}" srcOrd="2" destOrd="0" presId="urn:microsoft.com/office/officeart/2005/8/layout/lProcess3"/>
    <dgm:cxn modelId="{A730225D-E6C1-46D8-A87B-37A5F9989A9C}" type="presParOf" srcId="{4FD07B0C-F844-44B7-95B1-48C52A3A23FB}" destId="{42D8A908-EA5F-4263-B5EF-08280A0EE249}" srcOrd="3" destOrd="0" presId="urn:microsoft.com/office/officeart/2005/8/layout/lProcess3"/>
    <dgm:cxn modelId="{08C280AD-94C6-49BF-90D2-E4D89F7583DC}" type="presParOf" srcId="{4FD07B0C-F844-44B7-95B1-48C52A3A23FB}" destId="{A97AE2BD-1254-47E8-91BF-E73D552AD78B}" srcOrd="4"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1D96782-88FC-429B-BDD5-E923D3B05DFB}"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uk-UA"/>
        </a:p>
      </dgm:t>
    </dgm:pt>
    <dgm:pt modelId="{20128C06-3D93-4678-9AC1-FA652184D50A}">
      <dgm:prSet phldrT="[Текст]" custT="1"/>
      <dgm:spPr/>
      <dgm:t>
        <a:bodyPr/>
        <a:lstStyle/>
        <a:p>
          <a:pPr>
            <a:buNone/>
          </a:pPr>
          <a:r>
            <a:rPr lang="uk-UA" sz="2000" b="0" i="0" dirty="0"/>
            <a:t>забудоване середовище</a:t>
          </a:r>
          <a:endParaRPr lang="uk-UA" sz="2000" dirty="0"/>
        </a:p>
      </dgm:t>
    </dgm:pt>
    <dgm:pt modelId="{CDB116C2-2970-4FB9-AD2C-50042A4633BB}" type="parTrans" cxnId="{514C0075-E678-4791-A5F3-632C68B3CB85}">
      <dgm:prSet/>
      <dgm:spPr/>
      <dgm:t>
        <a:bodyPr/>
        <a:lstStyle/>
        <a:p>
          <a:endParaRPr lang="uk-UA"/>
        </a:p>
      </dgm:t>
    </dgm:pt>
    <dgm:pt modelId="{5E4A47FB-3565-496F-9694-FC3D7E7C343A}" type="sibTrans" cxnId="{514C0075-E678-4791-A5F3-632C68B3CB85}">
      <dgm:prSet/>
      <dgm:spPr/>
      <dgm:t>
        <a:bodyPr/>
        <a:lstStyle/>
        <a:p>
          <a:endParaRPr lang="uk-UA"/>
        </a:p>
      </dgm:t>
    </dgm:pt>
    <dgm:pt modelId="{D89ED9E4-273C-43A6-899D-C3314F3AC2C1}">
      <dgm:prSet phldrT="[Текст]" phldr="1"/>
      <dgm:spPr/>
      <dgm:t>
        <a:bodyPr/>
        <a:lstStyle/>
        <a:p>
          <a:endParaRPr lang="uk-UA" dirty="0"/>
        </a:p>
      </dgm:t>
    </dgm:pt>
    <dgm:pt modelId="{7DF3BAA9-5FC2-41E8-AFCB-2FEE972966FE}" type="parTrans" cxnId="{43716F85-988E-48AA-A8CE-C9F1CD9BD7AD}">
      <dgm:prSet/>
      <dgm:spPr/>
      <dgm:t>
        <a:bodyPr/>
        <a:lstStyle/>
        <a:p>
          <a:endParaRPr lang="uk-UA"/>
        </a:p>
      </dgm:t>
    </dgm:pt>
    <dgm:pt modelId="{202F11EC-0BFC-4856-AF39-F30F455A1479}" type="sibTrans" cxnId="{43716F85-988E-48AA-A8CE-C9F1CD9BD7AD}">
      <dgm:prSet/>
      <dgm:spPr/>
      <dgm:t>
        <a:bodyPr/>
        <a:lstStyle/>
        <a:p>
          <a:endParaRPr lang="uk-UA"/>
        </a:p>
      </dgm:t>
    </dgm:pt>
    <dgm:pt modelId="{9988726E-B614-49F1-AD27-36086B6D5808}">
      <dgm:prSet phldrT="[Текст]" custT="1"/>
      <dgm:spPr/>
      <dgm:t>
        <a:bodyPr/>
        <a:lstStyle/>
        <a:p>
          <a:pPr>
            <a:buNone/>
          </a:pPr>
          <a:r>
            <a:rPr lang="uk-UA" sz="1800" b="0" i="0" dirty="0"/>
            <a:t>Агро-продовольча галузь</a:t>
          </a:r>
          <a:endParaRPr lang="uk-UA" sz="1800" dirty="0"/>
        </a:p>
      </dgm:t>
    </dgm:pt>
    <dgm:pt modelId="{952D661B-B7B4-4AC4-B5B8-8F992C561B2A}" type="parTrans" cxnId="{952D3371-0AE6-43B2-95FA-9440AAAC9365}">
      <dgm:prSet/>
      <dgm:spPr/>
      <dgm:t>
        <a:bodyPr/>
        <a:lstStyle/>
        <a:p>
          <a:endParaRPr lang="uk-UA"/>
        </a:p>
      </dgm:t>
    </dgm:pt>
    <dgm:pt modelId="{A6EBC63E-AC36-4424-9DE5-B843CC95B2F3}" type="sibTrans" cxnId="{952D3371-0AE6-43B2-95FA-9440AAAC9365}">
      <dgm:prSet/>
      <dgm:spPr/>
      <dgm:t>
        <a:bodyPr/>
        <a:lstStyle/>
        <a:p>
          <a:endParaRPr lang="uk-UA"/>
        </a:p>
      </dgm:t>
    </dgm:pt>
    <dgm:pt modelId="{74CB9792-45C9-4943-A12C-DC5E9E09AC66}">
      <dgm:prSet phldrT="[Текст]" phldr="1"/>
      <dgm:spPr/>
      <dgm:t>
        <a:bodyPr/>
        <a:lstStyle/>
        <a:p>
          <a:endParaRPr lang="uk-UA"/>
        </a:p>
      </dgm:t>
    </dgm:pt>
    <dgm:pt modelId="{197102BD-9400-49C9-B5B9-FC24ABE2D11D}" type="parTrans" cxnId="{877D2F15-475B-46D7-9FD6-66865D744394}">
      <dgm:prSet/>
      <dgm:spPr/>
      <dgm:t>
        <a:bodyPr/>
        <a:lstStyle/>
        <a:p>
          <a:endParaRPr lang="uk-UA"/>
        </a:p>
      </dgm:t>
    </dgm:pt>
    <dgm:pt modelId="{A84E72AD-4A6E-463B-BAE1-C771BEE650DC}" type="sibTrans" cxnId="{877D2F15-475B-46D7-9FD6-66865D744394}">
      <dgm:prSet/>
      <dgm:spPr/>
      <dgm:t>
        <a:bodyPr/>
        <a:lstStyle/>
        <a:p>
          <a:endParaRPr lang="uk-UA"/>
        </a:p>
      </dgm:t>
    </dgm:pt>
    <dgm:pt modelId="{0FBC10FE-84E3-4D0F-A6D1-BE2A5E8CFE23}">
      <dgm:prSet phldrT="[Текст]" custT="1"/>
      <dgm:spPr/>
      <dgm:t>
        <a:bodyPr/>
        <a:lstStyle/>
        <a:p>
          <a:pPr>
            <a:buNone/>
          </a:pPr>
          <a:r>
            <a:rPr lang="uk-UA" sz="1400" b="0" i="0" dirty="0"/>
            <a:t>інформаційно-комунікаційні технології </a:t>
          </a:r>
          <a:endParaRPr lang="uk-UA" sz="1400" dirty="0"/>
        </a:p>
      </dgm:t>
    </dgm:pt>
    <dgm:pt modelId="{482DC96F-4243-425D-957C-4FB65114EB73}" type="parTrans" cxnId="{D6358BB2-E50F-4044-ABC9-604E9E9EA785}">
      <dgm:prSet/>
      <dgm:spPr/>
      <dgm:t>
        <a:bodyPr/>
        <a:lstStyle/>
        <a:p>
          <a:endParaRPr lang="uk-UA"/>
        </a:p>
      </dgm:t>
    </dgm:pt>
    <dgm:pt modelId="{CA40BF39-D61E-4615-855E-5F5A0946BA8D}" type="sibTrans" cxnId="{D6358BB2-E50F-4044-ABC9-604E9E9EA785}">
      <dgm:prSet/>
      <dgm:spPr/>
      <dgm:t>
        <a:bodyPr/>
        <a:lstStyle/>
        <a:p>
          <a:endParaRPr lang="uk-UA"/>
        </a:p>
      </dgm:t>
    </dgm:pt>
    <dgm:pt modelId="{F689F06A-C371-4071-93ED-831294CF798F}">
      <dgm:prSet phldrT="[Текст]" phldr="1"/>
      <dgm:spPr/>
      <dgm:t>
        <a:bodyPr/>
        <a:lstStyle/>
        <a:p>
          <a:endParaRPr lang="uk-UA"/>
        </a:p>
      </dgm:t>
    </dgm:pt>
    <dgm:pt modelId="{C35104D1-4EA8-4FD4-B345-4F88CD8BAE97}" type="parTrans" cxnId="{EC4C5423-4FB9-4DBA-BB6B-A51454455DAB}">
      <dgm:prSet/>
      <dgm:spPr/>
      <dgm:t>
        <a:bodyPr/>
        <a:lstStyle/>
        <a:p>
          <a:endParaRPr lang="uk-UA"/>
        </a:p>
      </dgm:t>
    </dgm:pt>
    <dgm:pt modelId="{AA52F690-7170-4E38-A6B9-C72BF057F232}" type="sibTrans" cxnId="{EC4C5423-4FB9-4DBA-BB6B-A51454455DAB}">
      <dgm:prSet/>
      <dgm:spPr/>
      <dgm:t>
        <a:bodyPr/>
        <a:lstStyle/>
        <a:p>
          <a:endParaRPr lang="uk-UA"/>
        </a:p>
      </dgm:t>
    </dgm:pt>
    <dgm:pt modelId="{6B4104B8-541D-42B3-88D8-BDAAE6C61E83}" type="pres">
      <dgm:prSet presAssocID="{71D96782-88FC-429B-BDD5-E923D3B05DFB}" presName="Name0" presStyleCnt="0">
        <dgm:presLayoutVars>
          <dgm:chMax/>
          <dgm:chPref/>
          <dgm:dir/>
          <dgm:animLvl val="lvl"/>
        </dgm:presLayoutVars>
      </dgm:prSet>
      <dgm:spPr/>
    </dgm:pt>
    <dgm:pt modelId="{B55835E0-ABB2-41DB-B4BB-CD6728C11963}" type="pres">
      <dgm:prSet presAssocID="{20128C06-3D93-4678-9AC1-FA652184D50A}" presName="composite" presStyleCnt="0"/>
      <dgm:spPr/>
    </dgm:pt>
    <dgm:pt modelId="{375C431B-58AF-4D54-AC7D-CA4417B40E97}" type="pres">
      <dgm:prSet presAssocID="{20128C06-3D93-4678-9AC1-FA652184D50A}" presName="Parent1" presStyleLbl="node1" presStyleIdx="0" presStyleCnt="6">
        <dgm:presLayoutVars>
          <dgm:chMax val="1"/>
          <dgm:chPref val="1"/>
          <dgm:bulletEnabled val="1"/>
        </dgm:presLayoutVars>
      </dgm:prSet>
      <dgm:spPr/>
    </dgm:pt>
    <dgm:pt modelId="{9048C199-8EA8-43BD-A96B-8334176EA8CE}" type="pres">
      <dgm:prSet presAssocID="{20128C06-3D93-4678-9AC1-FA652184D50A}" presName="Childtext1" presStyleLbl="revTx" presStyleIdx="0" presStyleCnt="3">
        <dgm:presLayoutVars>
          <dgm:chMax val="0"/>
          <dgm:chPref val="0"/>
          <dgm:bulletEnabled val="1"/>
        </dgm:presLayoutVars>
      </dgm:prSet>
      <dgm:spPr/>
    </dgm:pt>
    <dgm:pt modelId="{BFDA8531-0F97-4910-830E-464C29174AC3}" type="pres">
      <dgm:prSet presAssocID="{20128C06-3D93-4678-9AC1-FA652184D50A}" presName="BalanceSpacing" presStyleCnt="0"/>
      <dgm:spPr/>
    </dgm:pt>
    <dgm:pt modelId="{D647253B-E4A4-414C-87CA-B2BB4CA3C549}" type="pres">
      <dgm:prSet presAssocID="{20128C06-3D93-4678-9AC1-FA652184D50A}" presName="BalanceSpacing1" presStyleCnt="0"/>
      <dgm:spPr/>
    </dgm:pt>
    <dgm:pt modelId="{D67C522A-9A2A-419D-8E80-EF306BD93445}" type="pres">
      <dgm:prSet presAssocID="{5E4A47FB-3565-496F-9694-FC3D7E7C343A}" presName="Accent1Text" presStyleLbl="node1" presStyleIdx="1" presStyleCnt="6"/>
      <dgm:spPr/>
    </dgm:pt>
    <dgm:pt modelId="{620DD939-4042-4921-9516-AF5DC96BBC33}" type="pres">
      <dgm:prSet presAssocID="{5E4A47FB-3565-496F-9694-FC3D7E7C343A}" presName="spaceBetweenRectangles" presStyleCnt="0"/>
      <dgm:spPr/>
    </dgm:pt>
    <dgm:pt modelId="{76FDF087-5248-4B24-A80F-6CCA5CCAB273}" type="pres">
      <dgm:prSet presAssocID="{9988726E-B614-49F1-AD27-36086B6D5808}" presName="composite" presStyleCnt="0"/>
      <dgm:spPr/>
    </dgm:pt>
    <dgm:pt modelId="{EEFA6D2D-CBEC-4D42-B521-AEBE3A0DDD02}" type="pres">
      <dgm:prSet presAssocID="{9988726E-B614-49F1-AD27-36086B6D5808}" presName="Parent1" presStyleLbl="node1" presStyleIdx="2" presStyleCnt="6">
        <dgm:presLayoutVars>
          <dgm:chMax val="1"/>
          <dgm:chPref val="1"/>
          <dgm:bulletEnabled val="1"/>
        </dgm:presLayoutVars>
      </dgm:prSet>
      <dgm:spPr/>
    </dgm:pt>
    <dgm:pt modelId="{DAB4F84B-82C7-4F16-80B6-64AB4F7B800C}" type="pres">
      <dgm:prSet presAssocID="{9988726E-B614-49F1-AD27-36086B6D5808}" presName="Childtext1" presStyleLbl="revTx" presStyleIdx="1" presStyleCnt="3">
        <dgm:presLayoutVars>
          <dgm:chMax val="0"/>
          <dgm:chPref val="0"/>
          <dgm:bulletEnabled val="1"/>
        </dgm:presLayoutVars>
      </dgm:prSet>
      <dgm:spPr/>
    </dgm:pt>
    <dgm:pt modelId="{C1C7B7B9-4C04-4D94-81FE-8F36CB0BC6ED}" type="pres">
      <dgm:prSet presAssocID="{9988726E-B614-49F1-AD27-36086B6D5808}" presName="BalanceSpacing" presStyleCnt="0"/>
      <dgm:spPr/>
    </dgm:pt>
    <dgm:pt modelId="{400B7F99-8AED-4E05-B0D2-9438AB0BDCD1}" type="pres">
      <dgm:prSet presAssocID="{9988726E-B614-49F1-AD27-36086B6D5808}" presName="BalanceSpacing1" presStyleCnt="0"/>
      <dgm:spPr/>
    </dgm:pt>
    <dgm:pt modelId="{1FFB65B8-4DB4-41C8-8EBD-A7F1521FD96F}" type="pres">
      <dgm:prSet presAssocID="{A6EBC63E-AC36-4424-9DE5-B843CC95B2F3}" presName="Accent1Text" presStyleLbl="node1" presStyleIdx="3" presStyleCnt="6"/>
      <dgm:spPr/>
    </dgm:pt>
    <dgm:pt modelId="{E95C5A57-B7ED-4FEF-89E0-4F4C5541B92C}" type="pres">
      <dgm:prSet presAssocID="{A6EBC63E-AC36-4424-9DE5-B843CC95B2F3}" presName="spaceBetweenRectangles" presStyleCnt="0"/>
      <dgm:spPr/>
    </dgm:pt>
    <dgm:pt modelId="{973B9D8D-2F61-4C54-BBE1-C024D468DF3B}" type="pres">
      <dgm:prSet presAssocID="{0FBC10FE-84E3-4D0F-A6D1-BE2A5E8CFE23}" presName="composite" presStyleCnt="0"/>
      <dgm:spPr/>
    </dgm:pt>
    <dgm:pt modelId="{D1C5F2A7-4CF3-47DE-882E-D89D98E1F6A1}" type="pres">
      <dgm:prSet presAssocID="{0FBC10FE-84E3-4D0F-A6D1-BE2A5E8CFE23}" presName="Parent1" presStyleLbl="node1" presStyleIdx="4" presStyleCnt="6" custLinFactNeighborX="3672">
        <dgm:presLayoutVars>
          <dgm:chMax val="1"/>
          <dgm:chPref val="1"/>
          <dgm:bulletEnabled val="1"/>
        </dgm:presLayoutVars>
      </dgm:prSet>
      <dgm:spPr/>
    </dgm:pt>
    <dgm:pt modelId="{6C142695-FC84-49AA-B64D-2370D4CAD1EE}" type="pres">
      <dgm:prSet presAssocID="{0FBC10FE-84E3-4D0F-A6D1-BE2A5E8CFE23}" presName="Childtext1" presStyleLbl="revTx" presStyleIdx="2" presStyleCnt="3">
        <dgm:presLayoutVars>
          <dgm:chMax val="0"/>
          <dgm:chPref val="0"/>
          <dgm:bulletEnabled val="1"/>
        </dgm:presLayoutVars>
      </dgm:prSet>
      <dgm:spPr/>
    </dgm:pt>
    <dgm:pt modelId="{FC936E1A-FA4B-4CF5-BC65-823DCB1A0FC4}" type="pres">
      <dgm:prSet presAssocID="{0FBC10FE-84E3-4D0F-A6D1-BE2A5E8CFE23}" presName="BalanceSpacing" presStyleCnt="0"/>
      <dgm:spPr/>
    </dgm:pt>
    <dgm:pt modelId="{9D2523CA-8D7E-469F-9400-7368101901C9}" type="pres">
      <dgm:prSet presAssocID="{0FBC10FE-84E3-4D0F-A6D1-BE2A5E8CFE23}" presName="BalanceSpacing1" presStyleCnt="0"/>
      <dgm:spPr/>
    </dgm:pt>
    <dgm:pt modelId="{F9C71BA5-38D2-4261-8F6B-61E10BA6AFD9}" type="pres">
      <dgm:prSet presAssocID="{CA40BF39-D61E-4615-855E-5F5A0946BA8D}" presName="Accent1Text" presStyleLbl="node1" presStyleIdx="5" presStyleCnt="6"/>
      <dgm:spPr/>
    </dgm:pt>
  </dgm:ptLst>
  <dgm:cxnLst>
    <dgm:cxn modelId="{877D2F15-475B-46D7-9FD6-66865D744394}" srcId="{9988726E-B614-49F1-AD27-36086B6D5808}" destId="{74CB9792-45C9-4943-A12C-DC5E9E09AC66}" srcOrd="0" destOrd="0" parTransId="{197102BD-9400-49C9-B5B9-FC24ABE2D11D}" sibTransId="{A84E72AD-4A6E-463B-BAE1-C771BEE650DC}"/>
    <dgm:cxn modelId="{47CB5918-6676-4501-B380-E2B67B3564BA}" type="presOf" srcId="{71D96782-88FC-429B-BDD5-E923D3B05DFB}" destId="{6B4104B8-541D-42B3-88D8-BDAAE6C61E83}" srcOrd="0" destOrd="0" presId="urn:microsoft.com/office/officeart/2008/layout/AlternatingHexagons"/>
    <dgm:cxn modelId="{EC4C5423-4FB9-4DBA-BB6B-A51454455DAB}" srcId="{0FBC10FE-84E3-4D0F-A6D1-BE2A5E8CFE23}" destId="{F689F06A-C371-4071-93ED-831294CF798F}" srcOrd="0" destOrd="0" parTransId="{C35104D1-4EA8-4FD4-B345-4F88CD8BAE97}" sibTransId="{AA52F690-7170-4E38-A6B9-C72BF057F232}"/>
    <dgm:cxn modelId="{946D4026-2E45-4B8A-AE3D-9DF42D05FD5D}" type="presOf" srcId="{F689F06A-C371-4071-93ED-831294CF798F}" destId="{6C142695-FC84-49AA-B64D-2370D4CAD1EE}" srcOrd="0" destOrd="0" presId="urn:microsoft.com/office/officeart/2008/layout/AlternatingHexagons"/>
    <dgm:cxn modelId="{B5A3162F-E524-439C-9804-2C83192FF72E}" type="presOf" srcId="{0FBC10FE-84E3-4D0F-A6D1-BE2A5E8CFE23}" destId="{D1C5F2A7-4CF3-47DE-882E-D89D98E1F6A1}" srcOrd="0" destOrd="0" presId="urn:microsoft.com/office/officeart/2008/layout/AlternatingHexagons"/>
    <dgm:cxn modelId="{C97DCF61-246E-4630-BC53-2C3D697AD3AD}" type="presOf" srcId="{5E4A47FB-3565-496F-9694-FC3D7E7C343A}" destId="{D67C522A-9A2A-419D-8E80-EF306BD93445}" srcOrd="0" destOrd="0" presId="urn:microsoft.com/office/officeart/2008/layout/AlternatingHexagons"/>
    <dgm:cxn modelId="{372DEB6A-73A0-457C-87CF-B8E55A14DC6C}" type="presOf" srcId="{9988726E-B614-49F1-AD27-36086B6D5808}" destId="{EEFA6D2D-CBEC-4D42-B521-AEBE3A0DDD02}" srcOrd="0" destOrd="0" presId="urn:microsoft.com/office/officeart/2008/layout/AlternatingHexagons"/>
    <dgm:cxn modelId="{952D3371-0AE6-43B2-95FA-9440AAAC9365}" srcId="{71D96782-88FC-429B-BDD5-E923D3B05DFB}" destId="{9988726E-B614-49F1-AD27-36086B6D5808}" srcOrd="1" destOrd="0" parTransId="{952D661B-B7B4-4AC4-B5B8-8F992C561B2A}" sibTransId="{A6EBC63E-AC36-4424-9DE5-B843CC95B2F3}"/>
    <dgm:cxn modelId="{514C0075-E678-4791-A5F3-632C68B3CB85}" srcId="{71D96782-88FC-429B-BDD5-E923D3B05DFB}" destId="{20128C06-3D93-4678-9AC1-FA652184D50A}" srcOrd="0" destOrd="0" parTransId="{CDB116C2-2970-4FB9-AD2C-50042A4633BB}" sibTransId="{5E4A47FB-3565-496F-9694-FC3D7E7C343A}"/>
    <dgm:cxn modelId="{306D9D5A-7C1D-4013-9340-5DEFA52A2CFE}" type="presOf" srcId="{74CB9792-45C9-4943-A12C-DC5E9E09AC66}" destId="{DAB4F84B-82C7-4F16-80B6-64AB4F7B800C}" srcOrd="0" destOrd="0" presId="urn:microsoft.com/office/officeart/2008/layout/AlternatingHexagons"/>
    <dgm:cxn modelId="{43716F85-988E-48AA-A8CE-C9F1CD9BD7AD}" srcId="{20128C06-3D93-4678-9AC1-FA652184D50A}" destId="{D89ED9E4-273C-43A6-899D-C3314F3AC2C1}" srcOrd="0" destOrd="0" parTransId="{7DF3BAA9-5FC2-41E8-AFCB-2FEE972966FE}" sibTransId="{202F11EC-0BFC-4856-AF39-F30F455A1479}"/>
    <dgm:cxn modelId="{7A249C91-791C-43F7-BDDE-C3E4A65E1130}" type="presOf" srcId="{20128C06-3D93-4678-9AC1-FA652184D50A}" destId="{375C431B-58AF-4D54-AC7D-CA4417B40E97}" srcOrd="0" destOrd="0" presId="urn:microsoft.com/office/officeart/2008/layout/AlternatingHexagons"/>
    <dgm:cxn modelId="{D6358BB2-E50F-4044-ABC9-604E9E9EA785}" srcId="{71D96782-88FC-429B-BDD5-E923D3B05DFB}" destId="{0FBC10FE-84E3-4D0F-A6D1-BE2A5E8CFE23}" srcOrd="2" destOrd="0" parTransId="{482DC96F-4243-425D-957C-4FB65114EB73}" sibTransId="{CA40BF39-D61E-4615-855E-5F5A0946BA8D}"/>
    <dgm:cxn modelId="{4989F9D4-442E-4AE1-9C32-08608D25DEEF}" type="presOf" srcId="{CA40BF39-D61E-4615-855E-5F5A0946BA8D}" destId="{F9C71BA5-38D2-4261-8F6B-61E10BA6AFD9}" srcOrd="0" destOrd="0" presId="urn:microsoft.com/office/officeart/2008/layout/AlternatingHexagons"/>
    <dgm:cxn modelId="{7604E3DD-5641-481E-A582-8D9BA2931FE4}" type="presOf" srcId="{D89ED9E4-273C-43A6-899D-C3314F3AC2C1}" destId="{9048C199-8EA8-43BD-A96B-8334176EA8CE}" srcOrd="0" destOrd="0" presId="urn:microsoft.com/office/officeart/2008/layout/AlternatingHexagons"/>
    <dgm:cxn modelId="{04A2C4E3-974B-41B2-91F4-11D4DA7D3C36}" type="presOf" srcId="{A6EBC63E-AC36-4424-9DE5-B843CC95B2F3}" destId="{1FFB65B8-4DB4-41C8-8EBD-A7F1521FD96F}" srcOrd="0" destOrd="0" presId="urn:microsoft.com/office/officeart/2008/layout/AlternatingHexagons"/>
    <dgm:cxn modelId="{2CC8D44F-078C-4FD5-943B-4A2B9E777108}" type="presParOf" srcId="{6B4104B8-541D-42B3-88D8-BDAAE6C61E83}" destId="{B55835E0-ABB2-41DB-B4BB-CD6728C11963}" srcOrd="0" destOrd="0" presId="urn:microsoft.com/office/officeart/2008/layout/AlternatingHexagons"/>
    <dgm:cxn modelId="{FCBA05AA-6BD2-4AF1-A89D-441FB5C3BA35}" type="presParOf" srcId="{B55835E0-ABB2-41DB-B4BB-CD6728C11963}" destId="{375C431B-58AF-4D54-AC7D-CA4417B40E97}" srcOrd="0" destOrd="0" presId="urn:microsoft.com/office/officeart/2008/layout/AlternatingHexagons"/>
    <dgm:cxn modelId="{E9776350-2F46-4829-8538-1C8BE7CA5FCD}" type="presParOf" srcId="{B55835E0-ABB2-41DB-B4BB-CD6728C11963}" destId="{9048C199-8EA8-43BD-A96B-8334176EA8CE}" srcOrd="1" destOrd="0" presId="urn:microsoft.com/office/officeart/2008/layout/AlternatingHexagons"/>
    <dgm:cxn modelId="{5AB99294-06DF-42A2-8608-CC08023B9DBB}" type="presParOf" srcId="{B55835E0-ABB2-41DB-B4BB-CD6728C11963}" destId="{BFDA8531-0F97-4910-830E-464C29174AC3}" srcOrd="2" destOrd="0" presId="urn:microsoft.com/office/officeart/2008/layout/AlternatingHexagons"/>
    <dgm:cxn modelId="{6D1EE46B-F315-4F8E-BF33-65D39D2B2363}" type="presParOf" srcId="{B55835E0-ABB2-41DB-B4BB-CD6728C11963}" destId="{D647253B-E4A4-414C-87CA-B2BB4CA3C549}" srcOrd="3" destOrd="0" presId="urn:microsoft.com/office/officeart/2008/layout/AlternatingHexagons"/>
    <dgm:cxn modelId="{119467BB-FF74-41A0-BB87-25B05E1DC0C2}" type="presParOf" srcId="{B55835E0-ABB2-41DB-B4BB-CD6728C11963}" destId="{D67C522A-9A2A-419D-8E80-EF306BD93445}" srcOrd="4" destOrd="0" presId="urn:microsoft.com/office/officeart/2008/layout/AlternatingHexagons"/>
    <dgm:cxn modelId="{5C5AFFD1-EF7D-4857-8CDD-F0D2008BC034}" type="presParOf" srcId="{6B4104B8-541D-42B3-88D8-BDAAE6C61E83}" destId="{620DD939-4042-4921-9516-AF5DC96BBC33}" srcOrd="1" destOrd="0" presId="urn:microsoft.com/office/officeart/2008/layout/AlternatingHexagons"/>
    <dgm:cxn modelId="{5BE75B88-DF95-4771-8402-51DF7165ABAE}" type="presParOf" srcId="{6B4104B8-541D-42B3-88D8-BDAAE6C61E83}" destId="{76FDF087-5248-4B24-A80F-6CCA5CCAB273}" srcOrd="2" destOrd="0" presId="urn:microsoft.com/office/officeart/2008/layout/AlternatingHexagons"/>
    <dgm:cxn modelId="{4F672A4E-0AB8-4DC5-B4D6-0BF16E240BFF}" type="presParOf" srcId="{76FDF087-5248-4B24-A80F-6CCA5CCAB273}" destId="{EEFA6D2D-CBEC-4D42-B521-AEBE3A0DDD02}" srcOrd="0" destOrd="0" presId="urn:microsoft.com/office/officeart/2008/layout/AlternatingHexagons"/>
    <dgm:cxn modelId="{55ED4FB5-9EF3-4F2D-A2B2-F0C23B982E9B}" type="presParOf" srcId="{76FDF087-5248-4B24-A80F-6CCA5CCAB273}" destId="{DAB4F84B-82C7-4F16-80B6-64AB4F7B800C}" srcOrd="1" destOrd="0" presId="urn:microsoft.com/office/officeart/2008/layout/AlternatingHexagons"/>
    <dgm:cxn modelId="{4C1C9F96-95A0-4467-9126-5671C4AC3369}" type="presParOf" srcId="{76FDF087-5248-4B24-A80F-6CCA5CCAB273}" destId="{C1C7B7B9-4C04-4D94-81FE-8F36CB0BC6ED}" srcOrd="2" destOrd="0" presId="urn:microsoft.com/office/officeart/2008/layout/AlternatingHexagons"/>
    <dgm:cxn modelId="{ED45199A-9B46-40A3-A820-B72EC39EDF5E}" type="presParOf" srcId="{76FDF087-5248-4B24-A80F-6CCA5CCAB273}" destId="{400B7F99-8AED-4E05-B0D2-9438AB0BDCD1}" srcOrd="3" destOrd="0" presId="urn:microsoft.com/office/officeart/2008/layout/AlternatingHexagons"/>
    <dgm:cxn modelId="{E117A621-B30B-4ED5-9276-757B044B4735}" type="presParOf" srcId="{76FDF087-5248-4B24-A80F-6CCA5CCAB273}" destId="{1FFB65B8-4DB4-41C8-8EBD-A7F1521FD96F}" srcOrd="4" destOrd="0" presId="urn:microsoft.com/office/officeart/2008/layout/AlternatingHexagons"/>
    <dgm:cxn modelId="{0B7965F7-B1B3-4A7B-88D6-98C085648A6B}" type="presParOf" srcId="{6B4104B8-541D-42B3-88D8-BDAAE6C61E83}" destId="{E95C5A57-B7ED-4FEF-89E0-4F4C5541B92C}" srcOrd="3" destOrd="0" presId="urn:microsoft.com/office/officeart/2008/layout/AlternatingHexagons"/>
    <dgm:cxn modelId="{173EED1D-6C33-4125-9BA8-6B706BF6B3C2}" type="presParOf" srcId="{6B4104B8-541D-42B3-88D8-BDAAE6C61E83}" destId="{973B9D8D-2F61-4C54-BBE1-C024D468DF3B}" srcOrd="4" destOrd="0" presId="urn:microsoft.com/office/officeart/2008/layout/AlternatingHexagons"/>
    <dgm:cxn modelId="{E7DD45A2-7BF2-4FF9-87AD-E3F30966769E}" type="presParOf" srcId="{973B9D8D-2F61-4C54-BBE1-C024D468DF3B}" destId="{D1C5F2A7-4CF3-47DE-882E-D89D98E1F6A1}" srcOrd="0" destOrd="0" presId="urn:microsoft.com/office/officeart/2008/layout/AlternatingHexagons"/>
    <dgm:cxn modelId="{4539E46C-292A-4CEF-82C1-6E1417E94DC0}" type="presParOf" srcId="{973B9D8D-2F61-4C54-BBE1-C024D468DF3B}" destId="{6C142695-FC84-49AA-B64D-2370D4CAD1EE}" srcOrd="1" destOrd="0" presId="urn:microsoft.com/office/officeart/2008/layout/AlternatingHexagons"/>
    <dgm:cxn modelId="{E25D0E90-9D37-49BE-AC10-343762DFDFD7}" type="presParOf" srcId="{973B9D8D-2F61-4C54-BBE1-C024D468DF3B}" destId="{FC936E1A-FA4B-4CF5-BC65-823DCB1A0FC4}" srcOrd="2" destOrd="0" presId="urn:microsoft.com/office/officeart/2008/layout/AlternatingHexagons"/>
    <dgm:cxn modelId="{7D88CE8F-2664-4168-9C3B-564533F425F9}" type="presParOf" srcId="{973B9D8D-2F61-4C54-BBE1-C024D468DF3B}" destId="{9D2523CA-8D7E-469F-9400-7368101901C9}" srcOrd="3" destOrd="0" presId="urn:microsoft.com/office/officeart/2008/layout/AlternatingHexagons"/>
    <dgm:cxn modelId="{7E7F1D04-ECF2-4C2E-BC92-60A91D11BDAE}" type="presParOf" srcId="{973B9D8D-2F61-4C54-BBE1-C024D468DF3B}" destId="{F9C71BA5-38D2-4261-8F6B-61E10BA6AFD9}"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98C908-E829-47C4-B332-AFB83C2F4D3A}">
      <dsp:nvSpPr>
        <dsp:cNvPr id="0" name=""/>
        <dsp:cNvSpPr/>
      </dsp:nvSpPr>
      <dsp:spPr>
        <a:xfrm>
          <a:off x="3618662" y="461132"/>
          <a:ext cx="3128052" cy="3128052"/>
        </a:xfrm>
        <a:prstGeom prst="blockArc">
          <a:avLst>
            <a:gd name="adj1" fmla="val 10800000"/>
            <a:gd name="adj2" fmla="val 16200000"/>
            <a:gd name="adj3" fmla="val 464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D368FD1-AC70-4FAE-8253-60214FD2B863}">
      <dsp:nvSpPr>
        <dsp:cNvPr id="0" name=""/>
        <dsp:cNvSpPr/>
      </dsp:nvSpPr>
      <dsp:spPr>
        <a:xfrm>
          <a:off x="3618662" y="461132"/>
          <a:ext cx="3128052" cy="3128052"/>
        </a:xfrm>
        <a:prstGeom prst="blockArc">
          <a:avLst>
            <a:gd name="adj1" fmla="val 5400000"/>
            <a:gd name="adj2" fmla="val 10800000"/>
            <a:gd name="adj3" fmla="val 464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D5926E8-59D5-4AAE-97EC-D64E7420C360}">
      <dsp:nvSpPr>
        <dsp:cNvPr id="0" name=""/>
        <dsp:cNvSpPr/>
      </dsp:nvSpPr>
      <dsp:spPr>
        <a:xfrm>
          <a:off x="3618662" y="461132"/>
          <a:ext cx="3128052" cy="3128052"/>
        </a:xfrm>
        <a:prstGeom prst="blockArc">
          <a:avLst>
            <a:gd name="adj1" fmla="val 0"/>
            <a:gd name="adj2" fmla="val 5400000"/>
            <a:gd name="adj3" fmla="val 464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7448835-C1B8-42B1-A43E-CB2955ED9297}">
      <dsp:nvSpPr>
        <dsp:cNvPr id="0" name=""/>
        <dsp:cNvSpPr/>
      </dsp:nvSpPr>
      <dsp:spPr>
        <a:xfrm>
          <a:off x="3618662" y="461132"/>
          <a:ext cx="3128052" cy="3128052"/>
        </a:xfrm>
        <a:prstGeom prst="blockArc">
          <a:avLst>
            <a:gd name="adj1" fmla="val 16200000"/>
            <a:gd name="adj2" fmla="val 0"/>
            <a:gd name="adj3" fmla="val 464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4E11F9C-AB46-4C3F-8439-7715965B88F3}">
      <dsp:nvSpPr>
        <dsp:cNvPr id="0" name=""/>
        <dsp:cNvSpPr/>
      </dsp:nvSpPr>
      <dsp:spPr>
        <a:xfrm>
          <a:off x="4658974" y="1553155"/>
          <a:ext cx="1047429" cy="944007"/>
        </a:xfrm>
        <a:prstGeom prst="ellipse">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ru-RU" sz="900" kern="1200">
              <a:latin typeface="Times New Roman" panose="02020603050405020304" pitchFamily="18" charset="0"/>
              <a:cs typeface="Times New Roman" panose="02020603050405020304" pitchFamily="18" charset="0"/>
            </a:rPr>
            <a:t>Принципи</a:t>
          </a:r>
        </a:p>
      </dsp:txBody>
      <dsp:txXfrm>
        <a:off x="4812366" y="1691402"/>
        <a:ext cx="740645" cy="667513"/>
      </dsp:txXfrm>
    </dsp:sp>
    <dsp:sp modelId="{69D60559-EC21-4FBC-A392-DE74896A7879}">
      <dsp:nvSpPr>
        <dsp:cNvPr id="0" name=""/>
        <dsp:cNvSpPr/>
      </dsp:nvSpPr>
      <dsp:spPr>
        <a:xfrm>
          <a:off x="4465337" y="-219880"/>
          <a:ext cx="1434703" cy="1434593"/>
        </a:xfrm>
        <a:prstGeom prst="ellipse">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ru-RU" sz="1000" kern="1200">
              <a:latin typeface="Times New Roman" panose="02020603050405020304" pitchFamily="18" charset="0"/>
              <a:cs typeface="Times New Roman" panose="02020603050405020304" pitchFamily="18" charset="0"/>
            </a:rPr>
            <a:t>Найкраще співвідношення ціни та якості</a:t>
          </a:r>
        </a:p>
      </dsp:txBody>
      <dsp:txXfrm>
        <a:off x="4675444" y="-9789"/>
        <a:ext cx="1014489" cy="1014411"/>
      </dsp:txXfrm>
    </dsp:sp>
    <dsp:sp modelId="{4C13879D-EC71-4AB8-904F-DB67E4CA5FEB}">
      <dsp:nvSpPr>
        <dsp:cNvPr id="0" name=""/>
        <dsp:cNvSpPr/>
      </dsp:nvSpPr>
      <dsp:spPr>
        <a:xfrm>
          <a:off x="5933620" y="1274803"/>
          <a:ext cx="1553623" cy="1500709"/>
        </a:xfrm>
        <a:prstGeom prst="ellipse">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ru-RU" sz="1000" kern="1200">
              <a:latin typeface="Times New Roman" panose="02020603050405020304" pitchFamily="18" charset="0"/>
              <a:cs typeface="Times New Roman" panose="02020603050405020304" pitchFamily="18" charset="0"/>
            </a:rPr>
            <a:t>Ефективна міжнародна конкуренція</a:t>
          </a:r>
        </a:p>
      </dsp:txBody>
      <dsp:txXfrm>
        <a:off x="6161143" y="1494577"/>
        <a:ext cx="1098577" cy="1061161"/>
      </dsp:txXfrm>
    </dsp:sp>
    <dsp:sp modelId="{FE728440-786B-4F6E-9F75-CA09DA9CB9EC}">
      <dsp:nvSpPr>
        <dsp:cNvPr id="0" name=""/>
        <dsp:cNvSpPr/>
      </dsp:nvSpPr>
      <dsp:spPr>
        <a:xfrm>
          <a:off x="4356410" y="2821696"/>
          <a:ext cx="1652556" cy="1462410"/>
        </a:xfrm>
        <a:prstGeom prst="ellipse">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ru-RU" sz="1400" kern="1200">
              <a:latin typeface="Times New Roman" panose="02020603050405020304" pitchFamily="18" charset="0"/>
              <a:cs typeface="Times New Roman" panose="02020603050405020304" pitchFamily="18" charset="0"/>
            </a:rPr>
            <a:t>Інтереси ООН</a:t>
          </a:r>
        </a:p>
      </dsp:txBody>
      <dsp:txXfrm>
        <a:off x="4598421" y="3035861"/>
        <a:ext cx="1168534" cy="1034080"/>
      </dsp:txXfrm>
    </dsp:sp>
    <dsp:sp modelId="{515AD4BE-E2FC-4A08-ABF0-07BF8C1E2D55}">
      <dsp:nvSpPr>
        <dsp:cNvPr id="0" name=""/>
        <dsp:cNvSpPr/>
      </dsp:nvSpPr>
      <dsp:spPr>
        <a:xfrm>
          <a:off x="2823114" y="1214285"/>
          <a:ext cx="1663663" cy="1621745"/>
        </a:xfrm>
        <a:prstGeom prst="ellipse">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ru-RU" sz="1050" kern="1200">
              <a:latin typeface="Times New Roman" panose="02020603050405020304" pitchFamily="18" charset="0"/>
              <a:cs typeface="Times New Roman" panose="02020603050405020304" pitchFamily="18" charset="0"/>
            </a:rPr>
            <a:t>Справедливість, цілісність, прозорість</a:t>
          </a:r>
        </a:p>
      </dsp:txBody>
      <dsp:txXfrm>
        <a:off x="3066752" y="1451784"/>
        <a:ext cx="1176387" cy="11467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29AD21-AC69-4935-8CF4-8A4D278D14CB}">
      <dsp:nvSpPr>
        <dsp:cNvPr id="0" name=""/>
        <dsp:cNvSpPr/>
      </dsp:nvSpPr>
      <dsp:spPr>
        <a:xfrm>
          <a:off x="452155" y="2210"/>
          <a:ext cx="3729260" cy="1491704"/>
        </a:xfrm>
        <a:prstGeom prst="chevron">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Purchase</a:t>
          </a:r>
          <a:r>
            <a:rPr lang="ru-RU" sz="1800" kern="1200" dirty="0">
              <a:latin typeface="Times New Roman" panose="02020603050405020304" pitchFamily="18" charset="0"/>
              <a:cs typeface="Times New Roman" panose="02020603050405020304" pitchFamily="18" charset="0"/>
            </a:rPr>
            <a:t>  </a:t>
          </a:r>
          <a:r>
            <a:rPr lang="en-US" sz="1800" kern="1200" dirty="0">
              <a:latin typeface="Times New Roman" panose="02020603050405020304" pitchFamily="18" charset="0"/>
              <a:cs typeface="Times New Roman" panose="02020603050405020304" pitchFamily="18" charset="0"/>
            </a:rPr>
            <a:t>agreement</a:t>
          </a:r>
          <a:r>
            <a:rPr lang="ru-RU" sz="1800" kern="1200" dirty="0">
              <a:latin typeface="Times New Roman" panose="02020603050405020304" pitchFamily="18" charset="0"/>
              <a:cs typeface="Times New Roman" panose="02020603050405020304" pitchFamily="18" charset="0"/>
            </a:rPr>
            <a:t>  (</a:t>
          </a:r>
          <a:r>
            <a:rPr lang="en-US" sz="1800" kern="1200" dirty="0">
              <a:latin typeface="Times New Roman" panose="02020603050405020304" pitchFamily="18" charset="0"/>
              <a:cs typeface="Times New Roman" panose="02020603050405020304" pitchFamily="18" charset="0"/>
            </a:rPr>
            <a:t>PO</a:t>
          </a:r>
          <a:r>
            <a:rPr lang="ru-RU" sz="1800" kern="1200" dirty="0">
              <a:latin typeface="Times New Roman" panose="02020603050405020304" pitchFamily="18" charset="0"/>
              <a:cs typeface="Times New Roman" panose="02020603050405020304" pitchFamily="18" charset="0"/>
            </a:rPr>
            <a:t>)  -  </a:t>
          </a:r>
          <a:r>
            <a:rPr lang="ru-RU" sz="1800" kern="1200" dirty="0" err="1">
              <a:latin typeface="Times New Roman" panose="02020603050405020304" pitchFamily="18" charset="0"/>
              <a:cs typeface="Times New Roman" panose="02020603050405020304" pitchFamily="18" charset="0"/>
            </a:rPr>
            <a:t>Замовлення</a:t>
          </a:r>
          <a:r>
            <a:rPr lang="ru-RU" sz="1800" kern="1200" dirty="0">
              <a:latin typeface="Times New Roman" panose="02020603050405020304" pitchFamily="18" charset="0"/>
              <a:cs typeface="Times New Roman" panose="02020603050405020304" pitchFamily="18" charset="0"/>
            </a:rPr>
            <a:t>  на  </a:t>
          </a:r>
          <a:r>
            <a:rPr lang="ru-RU" sz="1800" kern="1200" dirty="0" err="1">
              <a:latin typeface="Times New Roman" panose="02020603050405020304" pitchFamily="18" charset="0"/>
              <a:cs typeface="Times New Roman" panose="02020603050405020304" pitchFamily="18" charset="0"/>
            </a:rPr>
            <a:t>закупівлю</a:t>
          </a:r>
          <a:endParaRPr lang="ru-RU" sz="1800" kern="1200" dirty="0">
            <a:latin typeface="Times New Roman" panose="02020603050405020304" pitchFamily="18" charset="0"/>
            <a:cs typeface="Times New Roman" panose="02020603050405020304" pitchFamily="18" charset="0"/>
          </a:endParaRPr>
        </a:p>
      </dsp:txBody>
      <dsp:txXfrm>
        <a:off x="1198007" y="2210"/>
        <a:ext cx="2237556" cy="1491704"/>
      </dsp:txXfrm>
    </dsp:sp>
    <dsp:sp modelId="{86436EF1-4352-4742-8E14-0FC96A304309}">
      <dsp:nvSpPr>
        <dsp:cNvPr id="0" name=""/>
        <dsp:cNvSpPr/>
      </dsp:nvSpPr>
      <dsp:spPr>
        <a:xfrm>
          <a:off x="3696612" y="129005"/>
          <a:ext cx="3095286" cy="1238114"/>
        </a:xfrm>
        <a:prstGeom prst="chevron">
          <a:avLst/>
        </a:prstGeom>
        <a:solidFill>
          <a:schemeClr val="lt1">
            <a:alpha val="90000"/>
            <a:tint val="40000"/>
            <a:hueOff val="0"/>
            <a:satOff val="0"/>
            <a:lumOff val="0"/>
            <a:alphaOff val="0"/>
          </a:schemeClr>
        </a:solidFill>
        <a:ln w="15875" cap="flat" cmpd="sng" algn="ctr">
          <a:solidFill>
            <a:schemeClr val="dk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ru-RU" sz="1300" kern="1200" dirty="0">
              <a:latin typeface="Times New Roman" panose="02020603050405020304" pitchFamily="18" charset="0"/>
              <a:cs typeface="Times New Roman" panose="02020603050405020304" pitchFamily="18" charset="0"/>
            </a:rPr>
            <a:t>одноразово  </a:t>
          </a:r>
          <a:r>
            <a:rPr lang="ru-RU" sz="1300" kern="1200" dirty="0" err="1">
              <a:latin typeface="Times New Roman" panose="02020603050405020304" pitchFamily="18" charset="0"/>
              <a:cs typeface="Times New Roman" panose="02020603050405020304" pitchFamily="18" charset="0"/>
            </a:rPr>
            <a:t>придбати</a:t>
          </a:r>
          <a:r>
            <a:rPr lang="ru-RU" sz="1300" kern="1200" dirty="0">
              <a:latin typeface="Times New Roman" panose="02020603050405020304" pitchFamily="18" charset="0"/>
              <a:cs typeface="Times New Roman" panose="02020603050405020304" pitchFamily="18" charset="0"/>
            </a:rPr>
            <a:t>  </a:t>
          </a:r>
          <a:r>
            <a:rPr lang="ru-RU" sz="1300" kern="1200" dirty="0" err="1">
              <a:latin typeface="Times New Roman" panose="02020603050405020304" pitchFamily="18" charset="0"/>
              <a:cs typeface="Times New Roman" panose="02020603050405020304" pitchFamily="18" charset="0"/>
            </a:rPr>
            <a:t>товари</a:t>
          </a:r>
          <a:r>
            <a:rPr lang="ru-RU" sz="1300" kern="1200" dirty="0">
              <a:latin typeface="Times New Roman" panose="02020603050405020304" pitchFamily="18" charset="0"/>
              <a:cs typeface="Times New Roman" panose="02020603050405020304" pitchFamily="18" charset="0"/>
            </a:rPr>
            <a:t>  </a:t>
          </a:r>
          <a:r>
            <a:rPr lang="ru-RU" sz="1300" kern="1200" dirty="0" err="1">
              <a:latin typeface="Times New Roman" panose="02020603050405020304" pitchFamily="18" charset="0"/>
              <a:cs typeface="Times New Roman" panose="02020603050405020304" pitchFamily="18" charset="0"/>
            </a:rPr>
            <a:t>чи</a:t>
          </a:r>
          <a:r>
            <a:rPr lang="ru-RU" sz="1300" kern="1200" dirty="0">
              <a:latin typeface="Times New Roman" panose="02020603050405020304" pitchFamily="18" charset="0"/>
              <a:cs typeface="Times New Roman" panose="02020603050405020304" pitchFamily="18" charset="0"/>
            </a:rPr>
            <a:t>  </a:t>
          </a:r>
          <a:r>
            <a:rPr lang="ru-RU" sz="1300" kern="1200" dirty="0" err="1">
              <a:latin typeface="Times New Roman" panose="02020603050405020304" pitchFamily="18" charset="0"/>
              <a:cs typeface="Times New Roman" panose="02020603050405020304" pitchFamily="18" charset="0"/>
            </a:rPr>
            <a:t>послуги</a:t>
          </a:r>
          <a:r>
            <a:rPr lang="ru-RU" sz="1300" kern="1200" dirty="0">
              <a:latin typeface="Times New Roman" panose="02020603050405020304" pitchFamily="18" charset="0"/>
              <a:cs typeface="Times New Roman" panose="02020603050405020304" pitchFamily="18" charset="0"/>
            </a:rPr>
            <a:t> </a:t>
          </a:r>
        </a:p>
      </dsp:txBody>
      <dsp:txXfrm>
        <a:off x="4315669" y="129005"/>
        <a:ext cx="1857172" cy="1238114"/>
      </dsp:txXfrm>
    </dsp:sp>
    <dsp:sp modelId="{9291AC43-B613-4AB9-9817-8D2CE8F87F4F}">
      <dsp:nvSpPr>
        <dsp:cNvPr id="0" name=""/>
        <dsp:cNvSpPr/>
      </dsp:nvSpPr>
      <dsp:spPr>
        <a:xfrm>
          <a:off x="6358558" y="129005"/>
          <a:ext cx="3095286" cy="1238114"/>
        </a:xfrm>
        <a:prstGeom prst="chevron">
          <a:avLst/>
        </a:prstGeom>
        <a:solidFill>
          <a:schemeClr val="lt1">
            <a:alpha val="90000"/>
            <a:tint val="40000"/>
            <a:hueOff val="0"/>
            <a:satOff val="0"/>
            <a:lumOff val="0"/>
            <a:alphaOff val="0"/>
          </a:schemeClr>
        </a:solidFill>
        <a:ln w="15875" cap="flat" cmpd="sng" algn="ctr">
          <a:solidFill>
            <a:schemeClr val="dk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ru-RU" sz="1300" kern="1200" dirty="0" err="1">
              <a:latin typeface="Times New Roman" panose="02020603050405020304" pitchFamily="18" charset="0"/>
              <a:cs typeface="Times New Roman" panose="02020603050405020304" pitchFamily="18" charset="0"/>
            </a:rPr>
            <a:t>має</a:t>
          </a:r>
          <a:r>
            <a:rPr lang="ru-RU" sz="1300" kern="1200" dirty="0">
              <a:latin typeface="Times New Roman" panose="02020603050405020304" pitchFamily="18" charset="0"/>
              <a:cs typeface="Times New Roman" panose="02020603050405020304" pitchFamily="18" charset="0"/>
            </a:rPr>
            <a:t>  </a:t>
          </a:r>
          <a:r>
            <a:rPr lang="ru-RU" sz="1300" kern="1200" dirty="0" err="1">
              <a:latin typeface="Times New Roman" panose="02020603050405020304" pitchFamily="18" charset="0"/>
              <a:cs typeface="Times New Roman" panose="02020603050405020304" pitchFamily="18" charset="0"/>
            </a:rPr>
            <a:t>короткострокову</a:t>
          </a:r>
          <a:r>
            <a:rPr lang="ru-RU" sz="1300" kern="1200" dirty="0">
              <a:latin typeface="Times New Roman" panose="02020603050405020304" pitchFamily="18" charset="0"/>
              <a:cs typeface="Times New Roman" panose="02020603050405020304" pitchFamily="18" charset="0"/>
            </a:rPr>
            <a:t>  угоду  з  </a:t>
          </a:r>
          <a:r>
            <a:rPr lang="ru-RU" sz="1300" kern="1200" dirty="0" err="1">
              <a:latin typeface="Times New Roman" panose="02020603050405020304" pitchFamily="18" charset="0"/>
              <a:cs typeface="Times New Roman" panose="02020603050405020304" pitchFamily="18" charset="0"/>
            </a:rPr>
            <a:t>постачальником</a:t>
          </a:r>
          <a:endParaRPr lang="ru-RU" sz="1300" kern="1200" dirty="0">
            <a:latin typeface="Times New Roman" panose="02020603050405020304" pitchFamily="18" charset="0"/>
            <a:cs typeface="Times New Roman" panose="02020603050405020304" pitchFamily="18" charset="0"/>
          </a:endParaRPr>
        </a:p>
      </dsp:txBody>
      <dsp:txXfrm>
        <a:off x="6977615" y="129005"/>
        <a:ext cx="1857172" cy="1238114"/>
      </dsp:txXfrm>
    </dsp:sp>
    <dsp:sp modelId="{ADD8BAB0-476A-43B7-A940-31CE4B51C134}">
      <dsp:nvSpPr>
        <dsp:cNvPr id="0" name=""/>
        <dsp:cNvSpPr/>
      </dsp:nvSpPr>
      <dsp:spPr>
        <a:xfrm>
          <a:off x="452155" y="1702753"/>
          <a:ext cx="3729260" cy="1491704"/>
        </a:xfrm>
        <a:prstGeom prst="chevron">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Long</a:t>
          </a:r>
          <a:r>
            <a:rPr lang="ru-RU" sz="1800" kern="1200" dirty="0">
              <a:latin typeface="Times New Roman" panose="02020603050405020304" pitchFamily="18" charset="0"/>
              <a:cs typeface="Times New Roman" panose="02020603050405020304" pitchFamily="18" charset="0"/>
            </a:rPr>
            <a:t>-</a:t>
          </a:r>
          <a:r>
            <a:rPr lang="en-US" sz="1800" kern="1200" dirty="0">
              <a:latin typeface="Times New Roman" panose="02020603050405020304" pitchFamily="18" charset="0"/>
              <a:cs typeface="Times New Roman" panose="02020603050405020304" pitchFamily="18" charset="0"/>
            </a:rPr>
            <a:t>Term Agreement</a:t>
          </a:r>
          <a:r>
            <a:rPr lang="ru-RU" sz="1800" kern="1200" dirty="0">
              <a:latin typeface="Times New Roman" panose="02020603050405020304" pitchFamily="18" charset="0"/>
              <a:cs typeface="Times New Roman" panose="02020603050405020304" pitchFamily="18" charset="0"/>
            </a:rPr>
            <a:t> (</a:t>
          </a:r>
          <a:r>
            <a:rPr lang="en-US" sz="1800" kern="1200" dirty="0">
              <a:latin typeface="Times New Roman" panose="02020603050405020304" pitchFamily="18" charset="0"/>
              <a:cs typeface="Times New Roman" panose="02020603050405020304" pitchFamily="18" charset="0"/>
            </a:rPr>
            <a:t>LTA</a:t>
          </a:r>
          <a:r>
            <a:rPr lang="ru-RU" sz="1800" kern="1200" dirty="0">
              <a:latin typeface="Times New Roman" panose="02020603050405020304" pitchFamily="18" charset="0"/>
              <a:cs typeface="Times New Roman" panose="02020603050405020304" pitchFamily="18" charset="0"/>
            </a:rPr>
            <a:t>) - </a:t>
          </a:r>
          <a:r>
            <a:rPr lang="ru-RU" sz="1800" kern="1200" dirty="0" err="1">
              <a:latin typeface="Times New Roman" panose="02020603050405020304" pitchFamily="18" charset="0"/>
              <a:cs typeface="Times New Roman" panose="02020603050405020304" pitchFamily="18" charset="0"/>
            </a:rPr>
            <a:t>Довгострокова</a:t>
          </a:r>
          <a:r>
            <a:rPr lang="ru-RU" sz="1800" kern="1200" dirty="0">
              <a:latin typeface="Times New Roman" panose="02020603050405020304" pitchFamily="18" charset="0"/>
              <a:cs typeface="Times New Roman" panose="02020603050405020304" pitchFamily="18" charset="0"/>
            </a:rPr>
            <a:t> угода </a:t>
          </a:r>
        </a:p>
      </dsp:txBody>
      <dsp:txXfrm>
        <a:off x="1198007" y="1702753"/>
        <a:ext cx="2237556" cy="1491704"/>
      </dsp:txXfrm>
    </dsp:sp>
    <dsp:sp modelId="{F2762E87-E7CB-4E20-B106-F0087C381503}">
      <dsp:nvSpPr>
        <dsp:cNvPr id="0" name=""/>
        <dsp:cNvSpPr/>
      </dsp:nvSpPr>
      <dsp:spPr>
        <a:xfrm>
          <a:off x="3696612" y="1829548"/>
          <a:ext cx="3095286" cy="1238114"/>
        </a:xfrm>
        <a:prstGeom prst="chevron">
          <a:avLst/>
        </a:prstGeom>
        <a:solidFill>
          <a:schemeClr val="lt1">
            <a:alpha val="90000"/>
            <a:tint val="40000"/>
            <a:hueOff val="0"/>
            <a:satOff val="0"/>
            <a:lumOff val="0"/>
            <a:alphaOff val="0"/>
          </a:schemeClr>
        </a:solidFill>
        <a:ln w="15875" cap="flat" cmpd="sng" algn="ctr">
          <a:solidFill>
            <a:schemeClr val="dk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ru-RU" sz="1300" kern="1200" dirty="0" err="1">
              <a:latin typeface="Times New Roman" panose="02020603050405020304" pitchFamily="18" charset="0"/>
              <a:cs typeface="Times New Roman" panose="02020603050405020304" pitchFamily="18" charset="0"/>
            </a:rPr>
            <a:t>укладається</a:t>
          </a:r>
          <a:r>
            <a:rPr lang="ru-RU" sz="1300" kern="1200" dirty="0">
              <a:latin typeface="Times New Roman" panose="02020603050405020304" pitchFamily="18" charset="0"/>
              <a:cs typeface="Times New Roman" panose="02020603050405020304" pitchFamily="18" charset="0"/>
            </a:rPr>
            <a:t> на </a:t>
          </a:r>
          <a:r>
            <a:rPr lang="ru-RU" sz="1300" kern="1200" dirty="0" err="1">
              <a:latin typeface="Times New Roman" panose="02020603050405020304" pitchFamily="18" charset="0"/>
              <a:cs typeface="Times New Roman" panose="02020603050405020304" pitchFamily="18" charset="0"/>
            </a:rPr>
            <a:t>певний</a:t>
          </a:r>
          <a:r>
            <a:rPr lang="ru-RU" sz="1300" kern="1200" dirty="0">
              <a:latin typeface="Times New Roman" panose="02020603050405020304" pitchFamily="18" charset="0"/>
              <a:cs typeface="Times New Roman" panose="02020603050405020304" pitchFamily="18" charset="0"/>
            </a:rPr>
            <a:t> </a:t>
          </a:r>
          <a:r>
            <a:rPr lang="ru-RU" sz="1300" kern="1200" dirty="0" err="1">
              <a:latin typeface="Times New Roman" panose="02020603050405020304" pitchFamily="18" charset="0"/>
              <a:cs typeface="Times New Roman" panose="02020603050405020304" pitchFamily="18" charset="0"/>
            </a:rPr>
            <a:t>період</a:t>
          </a:r>
          <a:r>
            <a:rPr lang="ru-RU" sz="1300" kern="1200" dirty="0">
              <a:latin typeface="Times New Roman" panose="02020603050405020304" pitchFamily="18" charset="0"/>
              <a:cs typeface="Times New Roman" panose="02020603050405020304" pitchFamily="18" charset="0"/>
            </a:rPr>
            <a:t> часу (</a:t>
          </a:r>
          <a:r>
            <a:rPr lang="ru-RU" sz="1300" kern="1200" dirty="0" err="1">
              <a:latin typeface="Times New Roman" panose="02020603050405020304" pitchFamily="18" charset="0"/>
              <a:cs typeface="Times New Roman" panose="02020603050405020304" pitchFamily="18" charset="0"/>
            </a:rPr>
            <a:t>зазвичай</a:t>
          </a:r>
          <a:r>
            <a:rPr lang="ru-RU" sz="1300" kern="1200" dirty="0">
              <a:latin typeface="Times New Roman" panose="02020603050405020304" pitchFamily="18" charset="0"/>
              <a:cs typeface="Times New Roman" panose="02020603050405020304" pitchFamily="18" charset="0"/>
            </a:rPr>
            <a:t> </a:t>
          </a:r>
          <a:r>
            <a:rPr lang="ru-RU" sz="1300" kern="1200" dirty="0" err="1">
              <a:latin typeface="Times New Roman" panose="02020603050405020304" pitchFamily="18" charset="0"/>
              <a:cs typeface="Times New Roman" panose="02020603050405020304" pitchFamily="18" charset="0"/>
            </a:rPr>
            <a:t>від</a:t>
          </a:r>
          <a:r>
            <a:rPr lang="ru-RU" sz="1300" kern="1200" dirty="0">
              <a:latin typeface="Times New Roman" panose="02020603050405020304" pitchFamily="18" charset="0"/>
              <a:cs typeface="Times New Roman" panose="02020603050405020304" pitchFamily="18" charset="0"/>
            </a:rPr>
            <a:t> 1 до 5 </a:t>
          </a:r>
          <a:r>
            <a:rPr lang="ru-RU" sz="1300" kern="1200" dirty="0" err="1">
              <a:latin typeface="Times New Roman" panose="02020603050405020304" pitchFamily="18" charset="0"/>
              <a:cs typeface="Times New Roman" panose="02020603050405020304" pitchFamily="18" charset="0"/>
            </a:rPr>
            <a:t>років</a:t>
          </a:r>
          <a:r>
            <a:rPr lang="ru-RU" sz="1300" kern="1200" dirty="0">
              <a:latin typeface="Times New Roman" panose="02020603050405020304" pitchFamily="18" charset="0"/>
              <a:cs typeface="Times New Roman" panose="02020603050405020304" pitchFamily="18" charset="0"/>
            </a:rPr>
            <a:t>) </a:t>
          </a:r>
        </a:p>
      </dsp:txBody>
      <dsp:txXfrm>
        <a:off x="4315669" y="1829548"/>
        <a:ext cx="1857172" cy="1238114"/>
      </dsp:txXfrm>
    </dsp:sp>
    <dsp:sp modelId="{FF1FEB30-AAD4-4014-A76A-F2AEE2B7E0B1}">
      <dsp:nvSpPr>
        <dsp:cNvPr id="0" name=""/>
        <dsp:cNvSpPr/>
      </dsp:nvSpPr>
      <dsp:spPr>
        <a:xfrm>
          <a:off x="6358558" y="1829548"/>
          <a:ext cx="3095286" cy="1238114"/>
        </a:xfrm>
        <a:prstGeom prst="chevron">
          <a:avLst/>
        </a:prstGeom>
        <a:solidFill>
          <a:schemeClr val="lt1">
            <a:alpha val="90000"/>
            <a:tint val="40000"/>
            <a:hueOff val="0"/>
            <a:satOff val="0"/>
            <a:lumOff val="0"/>
            <a:alphaOff val="0"/>
          </a:schemeClr>
        </a:solidFill>
        <a:ln w="15875" cap="flat" cmpd="sng" algn="ctr">
          <a:solidFill>
            <a:schemeClr val="dk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ru-RU" sz="1300" kern="1200" dirty="0">
              <a:latin typeface="Times New Roman" panose="02020603050405020304" pitchFamily="18" charset="0"/>
              <a:cs typeface="Times New Roman" panose="02020603050405020304" pitchFamily="18" charset="0"/>
            </a:rPr>
            <a:t>для </a:t>
          </a:r>
          <a:r>
            <a:rPr lang="ru-RU" sz="1300" kern="1200" dirty="0" err="1">
              <a:latin typeface="Times New Roman" panose="02020603050405020304" pitchFamily="18" charset="0"/>
              <a:cs typeface="Times New Roman" panose="02020603050405020304" pitchFamily="18" charset="0"/>
            </a:rPr>
            <a:t>конкретних</a:t>
          </a:r>
          <a:r>
            <a:rPr lang="ru-RU" sz="1300" kern="1200" dirty="0">
              <a:latin typeface="Times New Roman" panose="02020603050405020304" pitchFamily="18" charset="0"/>
              <a:cs typeface="Times New Roman" panose="02020603050405020304" pitchFamily="18" charset="0"/>
            </a:rPr>
            <a:t> </a:t>
          </a:r>
          <a:r>
            <a:rPr lang="ru-RU" sz="1300" kern="1200" dirty="0" err="1">
              <a:latin typeface="Times New Roman" panose="02020603050405020304" pitchFamily="18" charset="0"/>
              <a:cs typeface="Times New Roman" panose="02020603050405020304" pitchFamily="18" charset="0"/>
            </a:rPr>
            <a:t>товарів</a:t>
          </a:r>
          <a:r>
            <a:rPr lang="ru-RU" sz="1300" kern="1200" dirty="0">
              <a:latin typeface="Times New Roman" panose="02020603050405020304" pitchFamily="18" charset="0"/>
              <a:cs typeface="Times New Roman" panose="02020603050405020304" pitchFamily="18" charset="0"/>
            </a:rPr>
            <a:t> </a:t>
          </a:r>
          <a:r>
            <a:rPr lang="ru-RU" sz="1300" kern="1200" dirty="0" err="1">
              <a:latin typeface="Times New Roman" panose="02020603050405020304" pitchFamily="18" charset="0"/>
              <a:cs typeface="Times New Roman" panose="02020603050405020304" pitchFamily="18" charset="0"/>
            </a:rPr>
            <a:t>чи</a:t>
          </a:r>
          <a:r>
            <a:rPr lang="ru-RU" sz="1300" kern="1200" dirty="0">
              <a:latin typeface="Times New Roman" panose="02020603050405020304" pitchFamily="18" charset="0"/>
              <a:cs typeface="Times New Roman" panose="02020603050405020304" pitchFamily="18" charset="0"/>
            </a:rPr>
            <a:t> </a:t>
          </a:r>
          <a:r>
            <a:rPr lang="ru-RU" sz="1300" kern="1200" dirty="0" err="1">
              <a:latin typeface="Times New Roman" panose="02020603050405020304" pitchFamily="18" charset="0"/>
              <a:cs typeface="Times New Roman" panose="02020603050405020304" pitchFamily="18" charset="0"/>
            </a:rPr>
            <a:t>послуг</a:t>
          </a:r>
          <a:r>
            <a:rPr lang="ru-RU" sz="1300" kern="1200" dirty="0">
              <a:latin typeface="Times New Roman" panose="02020603050405020304" pitchFamily="18" charset="0"/>
              <a:cs typeface="Times New Roman" panose="02020603050405020304" pitchFamily="18" charset="0"/>
            </a:rPr>
            <a:t> за </a:t>
          </a:r>
          <a:r>
            <a:rPr lang="ru-RU" sz="1300" kern="1200" dirty="0" err="1">
              <a:latin typeface="Times New Roman" panose="02020603050405020304" pitchFamily="18" charset="0"/>
              <a:cs typeface="Times New Roman" panose="02020603050405020304" pitchFamily="18" charset="0"/>
            </a:rPr>
            <a:t>встановленими</a:t>
          </a:r>
          <a:r>
            <a:rPr lang="ru-RU" sz="1300" kern="1200" dirty="0">
              <a:latin typeface="Times New Roman" panose="02020603050405020304" pitchFamily="18" charset="0"/>
              <a:cs typeface="Times New Roman" panose="02020603050405020304" pitchFamily="18" charset="0"/>
            </a:rPr>
            <a:t> </a:t>
          </a:r>
          <a:r>
            <a:rPr lang="ru-RU" sz="1300" kern="1200" dirty="0" err="1">
              <a:latin typeface="Times New Roman" panose="02020603050405020304" pitchFamily="18" charset="0"/>
              <a:cs typeface="Times New Roman" panose="02020603050405020304" pitchFamily="18" charset="0"/>
            </a:rPr>
            <a:t>цінами</a:t>
          </a:r>
          <a:r>
            <a:rPr lang="ru-RU" sz="1300" kern="1200" dirty="0">
              <a:latin typeface="Times New Roman" panose="02020603050405020304" pitchFamily="18" charset="0"/>
              <a:cs typeface="Times New Roman" panose="02020603050405020304" pitchFamily="18" charset="0"/>
            </a:rPr>
            <a:t> та без </a:t>
          </a:r>
          <a:r>
            <a:rPr lang="ru-RU" sz="1300" kern="1200" dirty="0" err="1">
              <a:latin typeface="Times New Roman" panose="02020603050405020304" pitchFamily="18" charset="0"/>
              <a:cs typeface="Times New Roman" panose="02020603050405020304" pitchFamily="18" charset="0"/>
            </a:rPr>
            <a:t>юридичного</a:t>
          </a:r>
          <a:r>
            <a:rPr lang="ru-RU" sz="1300" kern="1200" dirty="0">
              <a:latin typeface="Times New Roman" panose="02020603050405020304" pitchFamily="18" charset="0"/>
              <a:cs typeface="Times New Roman" panose="02020603050405020304" pitchFamily="18" charset="0"/>
            </a:rPr>
            <a:t> </a:t>
          </a:r>
          <a:r>
            <a:rPr lang="ru-RU" sz="1300" kern="1200" dirty="0" err="1">
              <a:latin typeface="Times New Roman" panose="02020603050405020304" pitchFamily="18" charset="0"/>
              <a:cs typeface="Times New Roman" panose="02020603050405020304" pitchFamily="18" charset="0"/>
            </a:rPr>
            <a:t>зобов’язання</a:t>
          </a:r>
          <a:r>
            <a:rPr lang="ru-RU" sz="1300" kern="1200" dirty="0">
              <a:latin typeface="Times New Roman" panose="02020603050405020304" pitchFamily="18" charset="0"/>
              <a:cs typeface="Times New Roman" panose="02020603050405020304" pitchFamily="18" charset="0"/>
            </a:rPr>
            <a:t> </a:t>
          </a:r>
          <a:r>
            <a:rPr lang="ru-RU" sz="1300" kern="1200" dirty="0" err="1">
              <a:latin typeface="Times New Roman" panose="02020603050405020304" pitchFamily="18" charset="0"/>
              <a:cs typeface="Times New Roman" panose="02020603050405020304" pitchFamily="18" charset="0"/>
            </a:rPr>
            <a:t>замовляти</a:t>
          </a:r>
          <a:r>
            <a:rPr lang="ru-RU" sz="1300" kern="1200" dirty="0">
              <a:latin typeface="Times New Roman" panose="02020603050405020304" pitchFamily="18" charset="0"/>
              <a:cs typeface="Times New Roman" panose="02020603050405020304" pitchFamily="18" charset="0"/>
            </a:rPr>
            <a:t> </a:t>
          </a:r>
          <a:r>
            <a:rPr lang="ru-RU" sz="1300" kern="1200" dirty="0" err="1">
              <a:latin typeface="Times New Roman" panose="02020603050405020304" pitchFamily="18" charset="0"/>
              <a:cs typeface="Times New Roman" panose="02020603050405020304" pitchFamily="18" charset="0"/>
            </a:rPr>
            <a:t>мінімальну</a:t>
          </a:r>
          <a:r>
            <a:rPr lang="ru-RU" sz="1300" kern="1200" dirty="0">
              <a:latin typeface="Times New Roman" panose="02020603050405020304" pitchFamily="18" charset="0"/>
              <a:cs typeface="Times New Roman" panose="02020603050405020304" pitchFamily="18" charset="0"/>
            </a:rPr>
            <a:t> </a:t>
          </a:r>
          <a:r>
            <a:rPr lang="ru-RU" sz="1300" kern="1200" dirty="0" err="1">
              <a:latin typeface="Times New Roman" panose="02020603050405020304" pitchFamily="18" charset="0"/>
              <a:cs typeface="Times New Roman" panose="02020603050405020304" pitchFamily="18" charset="0"/>
            </a:rPr>
            <a:t>чи</a:t>
          </a:r>
          <a:r>
            <a:rPr lang="ru-RU" sz="1300" kern="1200" dirty="0">
              <a:latin typeface="Times New Roman" panose="02020603050405020304" pitchFamily="18" charset="0"/>
              <a:cs typeface="Times New Roman" panose="02020603050405020304" pitchFamily="18" charset="0"/>
            </a:rPr>
            <a:t> </a:t>
          </a:r>
          <a:r>
            <a:rPr lang="ru-RU" sz="1300" kern="1200" dirty="0" err="1">
              <a:latin typeface="Times New Roman" panose="02020603050405020304" pitchFamily="18" charset="0"/>
              <a:cs typeface="Times New Roman" panose="02020603050405020304" pitchFamily="18" charset="0"/>
            </a:rPr>
            <a:t>максимальну</a:t>
          </a:r>
          <a:r>
            <a:rPr lang="ru-RU" sz="1300" kern="1200" dirty="0">
              <a:latin typeface="Times New Roman" panose="02020603050405020304" pitchFamily="18" charset="0"/>
              <a:cs typeface="Times New Roman" panose="02020603050405020304" pitchFamily="18" charset="0"/>
            </a:rPr>
            <a:t> </a:t>
          </a:r>
          <a:r>
            <a:rPr lang="ru-RU" sz="1300" kern="1200" dirty="0" err="1">
              <a:latin typeface="Times New Roman" panose="02020603050405020304" pitchFamily="18" charset="0"/>
              <a:cs typeface="Times New Roman" panose="02020603050405020304" pitchFamily="18" charset="0"/>
            </a:rPr>
            <a:t>кількість</a:t>
          </a:r>
          <a:endParaRPr lang="ru-RU" sz="1300" kern="1200" dirty="0">
            <a:latin typeface="Times New Roman" panose="02020603050405020304" pitchFamily="18" charset="0"/>
            <a:cs typeface="Times New Roman" panose="02020603050405020304" pitchFamily="18" charset="0"/>
          </a:endParaRPr>
        </a:p>
      </dsp:txBody>
      <dsp:txXfrm>
        <a:off x="6977615" y="1829548"/>
        <a:ext cx="1857172" cy="1238114"/>
      </dsp:txXfrm>
    </dsp:sp>
    <dsp:sp modelId="{B7E134E5-0987-4A54-B6F9-70A0A0AF3C8A}">
      <dsp:nvSpPr>
        <dsp:cNvPr id="0" name=""/>
        <dsp:cNvSpPr/>
      </dsp:nvSpPr>
      <dsp:spPr>
        <a:xfrm>
          <a:off x="452155" y="3403296"/>
          <a:ext cx="3729260" cy="1491704"/>
        </a:xfrm>
        <a:prstGeom prst="chevron">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Blanket Purchase Order</a:t>
          </a:r>
          <a:r>
            <a:rPr lang="ru-RU" sz="1800" kern="1200" dirty="0">
              <a:latin typeface="Times New Roman" panose="02020603050405020304" pitchFamily="18" charset="0"/>
              <a:cs typeface="Times New Roman" panose="02020603050405020304" pitchFamily="18" charset="0"/>
            </a:rPr>
            <a:t> (</a:t>
          </a:r>
          <a:r>
            <a:rPr lang="en-US" sz="1800" kern="1200" dirty="0">
              <a:latin typeface="Times New Roman" panose="02020603050405020304" pitchFamily="18" charset="0"/>
              <a:cs typeface="Times New Roman" panose="02020603050405020304" pitchFamily="18" charset="0"/>
            </a:rPr>
            <a:t>BPO</a:t>
          </a:r>
          <a:r>
            <a:rPr lang="ru-RU" sz="1800" kern="1200" dirty="0">
              <a:latin typeface="Times New Roman" panose="02020603050405020304" pitchFamily="18" charset="0"/>
              <a:cs typeface="Times New Roman" panose="02020603050405020304" pitchFamily="18" charset="0"/>
            </a:rPr>
            <a:t>) - </a:t>
          </a:r>
          <a:r>
            <a:rPr lang="ru-RU" sz="1800" kern="1200" dirty="0" err="1">
              <a:latin typeface="Times New Roman" panose="02020603050405020304" pitchFamily="18" charset="0"/>
              <a:cs typeface="Times New Roman" panose="02020603050405020304" pitchFamily="18" charset="0"/>
            </a:rPr>
            <a:t>Загальне</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замовлення</a:t>
          </a:r>
          <a:r>
            <a:rPr lang="ru-RU" sz="1800" kern="1200" dirty="0">
              <a:latin typeface="Times New Roman" panose="02020603050405020304" pitchFamily="18" charset="0"/>
              <a:cs typeface="Times New Roman" panose="02020603050405020304" pitchFamily="18" charset="0"/>
            </a:rPr>
            <a:t> на </a:t>
          </a:r>
          <a:r>
            <a:rPr lang="ru-RU" sz="1800" kern="1200" dirty="0" err="1">
              <a:latin typeface="Times New Roman" panose="02020603050405020304" pitchFamily="18" charset="0"/>
              <a:cs typeface="Times New Roman" panose="02020603050405020304" pitchFamily="18" charset="0"/>
            </a:rPr>
            <a:t>закупівлю</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або</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постійне</a:t>
          </a:r>
          <a:r>
            <a:rPr lang="ru-RU" sz="1800" kern="1200" dirty="0">
              <a:latin typeface="Times New Roman" panose="02020603050405020304" pitchFamily="18" charset="0"/>
              <a:cs typeface="Times New Roman" panose="02020603050405020304" pitchFamily="18" charset="0"/>
            </a:rPr>
            <a:t> </a:t>
          </a:r>
          <a:r>
            <a:rPr lang="ru-RU" sz="1800" kern="1200" dirty="0" err="1">
              <a:latin typeface="Times New Roman" panose="02020603050405020304" pitchFamily="18" charset="0"/>
              <a:cs typeface="Times New Roman" panose="02020603050405020304" pitchFamily="18" charset="0"/>
            </a:rPr>
            <a:t>замовлення</a:t>
          </a:r>
          <a:r>
            <a:rPr lang="ru-RU" sz="1800" kern="1200" dirty="0">
              <a:latin typeface="Times New Roman" panose="02020603050405020304" pitchFamily="18" charset="0"/>
              <a:cs typeface="Times New Roman" panose="02020603050405020304" pitchFamily="18" charset="0"/>
            </a:rPr>
            <a:t> на </a:t>
          </a:r>
          <a:r>
            <a:rPr lang="ru-RU" sz="1800" kern="1200" dirty="0" err="1">
              <a:latin typeface="Times New Roman" panose="02020603050405020304" pitchFamily="18" charset="0"/>
              <a:cs typeface="Times New Roman" panose="02020603050405020304" pitchFamily="18" charset="0"/>
            </a:rPr>
            <a:t>закупівлю</a:t>
          </a:r>
          <a:r>
            <a:rPr lang="ru-RU" sz="1800" kern="1200" dirty="0">
              <a:latin typeface="Times New Roman" panose="02020603050405020304" pitchFamily="18" charset="0"/>
              <a:cs typeface="Times New Roman" panose="02020603050405020304" pitchFamily="18" charset="0"/>
            </a:rPr>
            <a:t>) </a:t>
          </a:r>
        </a:p>
      </dsp:txBody>
      <dsp:txXfrm>
        <a:off x="1198007" y="3403296"/>
        <a:ext cx="2237556" cy="1491704"/>
      </dsp:txXfrm>
    </dsp:sp>
    <dsp:sp modelId="{D99A812C-73A6-42E6-9ECB-D39783EFD56B}">
      <dsp:nvSpPr>
        <dsp:cNvPr id="0" name=""/>
        <dsp:cNvSpPr/>
      </dsp:nvSpPr>
      <dsp:spPr>
        <a:xfrm>
          <a:off x="3696612" y="3530091"/>
          <a:ext cx="3095286" cy="1238114"/>
        </a:xfrm>
        <a:prstGeom prst="chevron">
          <a:avLst/>
        </a:prstGeom>
        <a:solidFill>
          <a:schemeClr val="lt1">
            <a:alpha val="90000"/>
            <a:tint val="40000"/>
            <a:hueOff val="0"/>
            <a:satOff val="0"/>
            <a:lumOff val="0"/>
            <a:alphaOff val="0"/>
          </a:schemeClr>
        </a:solidFill>
        <a:ln w="15875" cap="flat" cmpd="sng" algn="ctr">
          <a:solidFill>
            <a:schemeClr val="dk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ru-RU" sz="1300" kern="1200" dirty="0" err="1">
              <a:latin typeface="Times New Roman" panose="02020603050405020304" pitchFamily="18" charset="0"/>
              <a:cs typeface="Times New Roman" panose="02020603050405020304" pitchFamily="18" charset="0"/>
            </a:rPr>
            <a:t>щодо</a:t>
          </a:r>
          <a:r>
            <a:rPr lang="ru-RU" sz="1300" kern="1200" dirty="0">
              <a:latin typeface="Times New Roman" panose="02020603050405020304" pitchFamily="18" charset="0"/>
              <a:cs typeface="Times New Roman" panose="02020603050405020304" pitchFamily="18" charset="0"/>
            </a:rPr>
            <a:t> доставки </a:t>
          </a:r>
          <a:r>
            <a:rPr lang="ru-RU" sz="1300" kern="1200" dirty="0" err="1">
              <a:latin typeface="Times New Roman" panose="02020603050405020304" pitchFamily="18" charset="0"/>
              <a:cs typeface="Times New Roman" panose="02020603050405020304" pitchFamily="18" charset="0"/>
            </a:rPr>
            <a:t>товарів</a:t>
          </a:r>
          <a:r>
            <a:rPr lang="ru-RU" sz="1300" kern="1200" dirty="0">
              <a:latin typeface="Times New Roman" panose="02020603050405020304" pitchFamily="18" charset="0"/>
              <a:cs typeface="Times New Roman" panose="02020603050405020304" pitchFamily="18" charset="0"/>
            </a:rPr>
            <a:t> </a:t>
          </a:r>
          <a:r>
            <a:rPr lang="ru-RU" sz="1300" kern="1200" dirty="0" err="1">
              <a:latin typeface="Times New Roman" panose="02020603050405020304" pitchFamily="18" charset="0"/>
              <a:cs typeface="Times New Roman" panose="02020603050405020304" pitchFamily="18" charset="0"/>
            </a:rPr>
            <a:t>або</a:t>
          </a:r>
          <a:r>
            <a:rPr lang="ru-RU" sz="1300" kern="1200" dirty="0">
              <a:latin typeface="Times New Roman" panose="02020603050405020304" pitchFamily="18" charset="0"/>
              <a:cs typeface="Times New Roman" panose="02020603050405020304" pitchFamily="18" charset="0"/>
            </a:rPr>
            <a:t> </a:t>
          </a:r>
          <a:r>
            <a:rPr lang="ru-RU" sz="1300" kern="1200" dirty="0" err="1">
              <a:latin typeface="Times New Roman" panose="02020603050405020304" pitchFamily="18" charset="0"/>
              <a:cs typeface="Times New Roman" panose="02020603050405020304" pitchFamily="18" charset="0"/>
            </a:rPr>
            <a:t>послуг</a:t>
          </a:r>
          <a:r>
            <a:rPr lang="ru-RU" sz="1300" kern="1200" dirty="0">
              <a:latin typeface="Times New Roman" panose="02020603050405020304" pitchFamily="18" charset="0"/>
              <a:cs typeface="Times New Roman" panose="02020603050405020304" pitchFamily="18" charset="0"/>
            </a:rPr>
            <a:t> </a:t>
          </a:r>
          <a:r>
            <a:rPr lang="ru-RU" sz="1300" kern="1200" dirty="0" err="1">
              <a:latin typeface="Times New Roman" panose="02020603050405020304" pitchFamily="18" charset="0"/>
              <a:cs typeface="Times New Roman" panose="02020603050405020304" pitchFamily="18" charset="0"/>
            </a:rPr>
            <a:t>конкретної</a:t>
          </a:r>
          <a:r>
            <a:rPr lang="ru-RU" sz="1300" kern="1200" dirty="0">
              <a:latin typeface="Times New Roman" panose="02020603050405020304" pitchFamily="18" charset="0"/>
              <a:cs typeface="Times New Roman" panose="02020603050405020304" pitchFamily="18" charset="0"/>
            </a:rPr>
            <a:t> </a:t>
          </a:r>
          <a:r>
            <a:rPr lang="ru-RU" sz="1300" kern="1200" dirty="0" err="1">
              <a:latin typeface="Times New Roman" panose="02020603050405020304" pitchFamily="18" charset="0"/>
              <a:cs typeface="Times New Roman" panose="02020603050405020304" pitchFamily="18" charset="0"/>
            </a:rPr>
            <a:t>якості</a:t>
          </a:r>
          <a:r>
            <a:rPr lang="ru-RU" sz="1300" kern="1200" dirty="0">
              <a:latin typeface="Times New Roman" panose="02020603050405020304" pitchFamily="18" charset="0"/>
              <a:cs typeface="Times New Roman" panose="02020603050405020304" pitchFamily="18" charset="0"/>
            </a:rPr>
            <a:t> </a:t>
          </a:r>
          <a:r>
            <a:rPr lang="ru-RU" sz="1300" kern="1200" dirty="0" err="1">
              <a:latin typeface="Times New Roman" panose="02020603050405020304" pitchFamily="18" charset="0"/>
              <a:cs typeface="Times New Roman" panose="02020603050405020304" pitchFamily="18" charset="0"/>
            </a:rPr>
            <a:t>або</a:t>
          </a:r>
          <a:r>
            <a:rPr lang="ru-RU" sz="1300" kern="1200" dirty="0">
              <a:latin typeface="Times New Roman" panose="02020603050405020304" pitchFamily="18" charset="0"/>
              <a:cs typeface="Times New Roman" panose="02020603050405020304" pitchFamily="18" charset="0"/>
            </a:rPr>
            <a:t> </a:t>
          </a:r>
          <a:r>
            <a:rPr lang="ru-RU" sz="1300" kern="1200" dirty="0" err="1">
              <a:latin typeface="Times New Roman" panose="02020603050405020304" pitchFamily="18" charset="0"/>
              <a:cs typeface="Times New Roman" panose="02020603050405020304" pitchFamily="18" charset="0"/>
            </a:rPr>
            <a:t>вимог</a:t>
          </a:r>
          <a:r>
            <a:rPr lang="ru-RU" sz="1300" kern="1200" dirty="0">
              <a:latin typeface="Times New Roman" panose="02020603050405020304" pitchFamily="18" charset="0"/>
              <a:cs typeface="Times New Roman" panose="02020603050405020304" pitchFamily="18" charset="0"/>
            </a:rPr>
            <a:t> за </a:t>
          </a:r>
          <a:r>
            <a:rPr lang="ru-RU" sz="1300" kern="1200" dirty="0" err="1">
              <a:latin typeface="Times New Roman" panose="02020603050405020304" pitchFamily="18" charset="0"/>
              <a:cs typeface="Times New Roman" panose="02020603050405020304" pitchFamily="18" charset="0"/>
            </a:rPr>
            <a:t>заздалегідь</a:t>
          </a:r>
          <a:r>
            <a:rPr lang="ru-RU" sz="1300" kern="1200" dirty="0">
              <a:latin typeface="Times New Roman" panose="02020603050405020304" pitchFamily="18" charset="0"/>
              <a:cs typeface="Times New Roman" panose="02020603050405020304" pitchFamily="18" charset="0"/>
            </a:rPr>
            <a:t> </a:t>
          </a:r>
          <a:r>
            <a:rPr lang="ru-RU" sz="1300" kern="1200" dirty="0" err="1">
              <a:latin typeface="Times New Roman" panose="02020603050405020304" pitchFamily="18" charset="0"/>
              <a:cs typeface="Times New Roman" panose="02020603050405020304" pitchFamily="18" charset="0"/>
            </a:rPr>
            <a:t>визначеною</a:t>
          </a:r>
          <a:r>
            <a:rPr lang="ru-RU" sz="1300" kern="1200" dirty="0">
              <a:latin typeface="Times New Roman" panose="02020603050405020304" pitchFamily="18" charset="0"/>
              <a:cs typeface="Times New Roman" panose="02020603050405020304" pitchFamily="18" charset="0"/>
            </a:rPr>
            <a:t> </a:t>
          </a:r>
          <a:r>
            <a:rPr lang="ru-RU" sz="1300" kern="1200" dirty="0" err="1">
              <a:latin typeface="Times New Roman" panose="02020603050405020304" pitchFamily="18" charset="0"/>
              <a:cs typeface="Times New Roman" panose="02020603050405020304" pitchFamily="18" charset="0"/>
            </a:rPr>
            <a:t>ціною</a:t>
          </a:r>
          <a:r>
            <a:rPr lang="ru-RU" sz="1300" kern="1200" dirty="0">
              <a:latin typeface="Times New Roman" panose="02020603050405020304" pitchFamily="18" charset="0"/>
              <a:cs typeface="Times New Roman" panose="02020603050405020304" pitchFamily="18" charset="0"/>
            </a:rPr>
            <a:t> (на </a:t>
          </a:r>
          <a:r>
            <a:rPr lang="ru-RU" sz="1300" kern="1200" dirty="0" err="1">
              <a:latin typeface="Times New Roman" panose="02020603050405020304" pitchFamily="18" charset="0"/>
              <a:cs typeface="Times New Roman" panose="02020603050405020304" pitchFamily="18" charset="0"/>
            </a:rPr>
            <a:t>максимальну</a:t>
          </a:r>
          <a:r>
            <a:rPr lang="ru-RU" sz="1300" kern="1200" dirty="0">
              <a:latin typeface="Times New Roman" panose="02020603050405020304" pitchFamily="18" charset="0"/>
              <a:cs typeface="Times New Roman" panose="02020603050405020304" pitchFamily="18" charset="0"/>
            </a:rPr>
            <a:t> </a:t>
          </a:r>
          <a:r>
            <a:rPr lang="ru-RU" sz="1300" kern="1200" dirty="0" err="1">
              <a:latin typeface="Times New Roman" panose="02020603050405020304" pitchFamily="18" charset="0"/>
              <a:cs typeface="Times New Roman" panose="02020603050405020304" pitchFamily="18" charset="0"/>
            </a:rPr>
            <a:t>загальну</a:t>
          </a:r>
          <a:r>
            <a:rPr lang="ru-RU" sz="1300" kern="1200" dirty="0">
              <a:latin typeface="Times New Roman" panose="02020603050405020304" pitchFamily="18" charset="0"/>
              <a:cs typeface="Times New Roman" panose="02020603050405020304" pitchFamily="18" charset="0"/>
            </a:rPr>
            <a:t> суму $ 100 000 на </a:t>
          </a:r>
          <a:r>
            <a:rPr lang="ru-RU" sz="1300" kern="1200" dirty="0" err="1">
              <a:latin typeface="Times New Roman" panose="02020603050405020304" pitchFamily="18" charset="0"/>
              <a:cs typeface="Times New Roman" panose="02020603050405020304" pitchFamily="18" charset="0"/>
            </a:rPr>
            <a:t>рік</a:t>
          </a:r>
          <a:r>
            <a:rPr lang="ru-RU" sz="1300" kern="1200" dirty="0">
              <a:latin typeface="Times New Roman" panose="02020603050405020304" pitchFamily="18" charset="0"/>
              <a:cs typeface="Times New Roman" panose="02020603050405020304" pitchFamily="18" charset="0"/>
            </a:rPr>
            <a:t>) </a:t>
          </a:r>
        </a:p>
      </dsp:txBody>
      <dsp:txXfrm>
        <a:off x="4315669" y="3530091"/>
        <a:ext cx="1857172" cy="1238114"/>
      </dsp:txXfrm>
    </dsp:sp>
    <dsp:sp modelId="{A97AE2BD-1254-47E8-91BF-E73D552AD78B}">
      <dsp:nvSpPr>
        <dsp:cNvPr id="0" name=""/>
        <dsp:cNvSpPr/>
      </dsp:nvSpPr>
      <dsp:spPr>
        <a:xfrm>
          <a:off x="6358558" y="3530091"/>
          <a:ext cx="3095286" cy="1238114"/>
        </a:xfrm>
        <a:prstGeom prst="chevron">
          <a:avLst/>
        </a:prstGeom>
        <a:solidFill>
          <a:schemeClr val="lt1">
            <a:alpha val="90000"/>
            <a:tint val="40000"/>
            <a:hueOff val="0"/>
            <a:satOff val="0"/>
            <a:lumOff val="0"/>
            <a:alphaOff val="0"/>
          </a:schemeClr>
        </a:solidFill>
        <a:ln w="15875" cap="flat" cmpd="sng" algn="ctr">
          <a:solidFill>
            <a:schemeClr val="dk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ru-RU" sz="1300" kern="1200" dirty="0">
              <a:latin typeface="Times New Roman" panose="02020603050405020304" pitchFamily="18" charset="0"/>
              <a:cs typeface="Times New Roman" panose="02020603050405020304" pitchFamily="18" charset="0"/>
            </a:rPr>
            <a:t>на </a:t>
          </a:r>
          <a:r>
            <a:rPr lang="ru-RU" sz="1300" kern="1200" dirty="0" err="1">
              <a:latin typeface="Times New Roman" panose="02020603050405020304" pitchFamily="18" charset="0"/>
              <a:cs typeface="Times New Roman" panose="02020603050405020304" pitchFamily="18" charset="0"/>
            </a:rPr>
            <a:t>регулярній</a:t>
          </a:r>
          <a:r>
            <a:rPr lang="ru-RU" sz="1300" kern="1200" dirty="0">
              <a:latin typeface="Times New Roman" panose="02020603050405020304" pitchFamily="18" charset="0"/>
              <a:cs typeface="Times New Roman" panose="02020603050405020304" pitchFamily="18" charset="0"/>
            </a:rPr>
            <a:t> </a:t>
          </a:r>
          <a:r>
            <a:rPr lang="ru-RU" sz="1300" kern="1200" dirty="0" err="1">
              <a:latin typeface="Times New Roman" panose="02020603050405020304" pitchFamily="18" charset="0"/>
              <a:cs typeface="Times New Roman" panose="02020603050405020304" pitchFamily="18" charset="0"/>
            </a:rPr>
            <a:t>основі</a:t>
          </a:r>
          <a:endParaRPr lang="ru-RU" sz="1300" kern="1200" dirty="0">
            <a:latin typeface="Times New Roman" panose="02020603050405020304" pitchFamily="18" charset="0"/>
            <a:cs typeface="Times New Roman" panose="02020603050405020304" pitchFamily="18" charset="0"/>
          </a:endParaRPr>
        </a:p>
      </dsp:txBody>
      <dsp:txXfrm>
        <a:off x="6977615" y="3530091"/>
        <a:ext cx="1857172" cy="12381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5C431B-58AF-4D54-AC7D-CA4417B40E97}">
      <dsp:nvSpPr>
        <dsp:cNvPr id="0" name=""/>
        <dsp:cNvSpPr/>
      </dsp:nvSpPr>
      <dsp:spPr>
        <a:xfrm rot="5400000">
          <a:off x="3506806" y="130656"/>
          <a:ext cx="2008628" cy="1747506"/>
        </a:xfrm>
        <a:prstGeom prst="hexagon">
          <a:avLst>
            <a:gd name="adj" fmla="val 2500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uk-UA" sz="2000" b="0" i="0" kern="1200" dirty="0"/>
            <a:t>забудоване середовище</a:t>
          </a:r>
          <a:endParaRPr lang="uk-UA" sz="2000" kern="1200" dirty="0"/>
        </a:p>
      </dsp:txBody>
      <dsp:txXfrm rot="-5400000">
        <a:off x="3909687" y="313106"/>
        <a:ext cx="1202866" cy="1382606"/>
      </dsp:txXfrm>
    </dsp:sp>
    <dsp:sp modelId="{9048C199-8EA8-43BD-A96B-8334176EA8CE}">
      <dsp:nvSpPr>
        <dsp:cNvPr id="0" name=""/>
        <dsp:cNvSpPr/>
      </dsp:nvSpPr>
      <dsp:spPr>
        <a:xfrm>
          <a:off x="5437901" y="401821"/>
          <a:ext cx="2241629" cy="1205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endParaRPr lang="uk-UA" sz="3600" kern="1200" dirty="0"/>
        </a:p>
      </dsp:txBody>
      <dsp:txXfrm>
        <a:off x="5437901" y="401821"/>
        <a:ext cx="2241629" cy="1205177"/>
      </dsp:txXfrm>
    </dsp:sp>
    <dsp:sp modelId="{D67C522A-9A2A-419D-8E80-EF306BD93445}">
      <dsp:nvSpPr>
        <dsp:cNvPr id="0" name=""/>
        <dsp:cNvSpPr/>
      </dsp:nvSpPr>
      <dsp:spPr>
        <a:xfrm rot="5400000">
          <a:off x="1619499" y="130656"/>
          <a:ext cx="2008628" cy="1747506"/>
        </a:xfrm>
        <a:prstGeom prst="hexagon">
          <a:avLst>
            <a:gd name="adj" fmla="val 2500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uk-UA" sz="3600" kern="1200"/>
        </a:p>
      </dsp:txBody>
      <dsp:txXfrm rot="-5400000">
        <a:off x="2022380" y="313106"/>
        <a:ext cx="1202866" cy="1382606"/>
      </dsp:txXfrm>
    </dsp:sp>
    <dsp:sp modelId="{EEFA6D2D-CBEC-4D42-B521-AEBE3A0DDD02}">
      <dsp:nvSpPr>
        <dsp:cNvPr id="0" name=""/>
        <dsp:cNvSpPr/>
      </dsp:nvSpPr>
      <dsp:spPr>
        <a:xfrm rot="5400000">
          <a:off x="2559537" y="1835580"/>
          <a:ext cx="2008628" cy="1747506"/>
        </a:xfrm>
        <a:prstGeom prst="hexagon">
          <a:avLst>
            <a:gd name="adj" fmla="val 2500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uk-UA" sz="1800" b="0" i="0" kern="1200" dirty="0"/>
            <a:t>Агро-продовольча галузь</a:t>
          </a:r>
          <a:endParaRPr lang="uk-UA" sz="1800" kern="1200" dirty="0"/>
        </a:p>
      </dsp:txBody>
      <dsp:txXfrm rot="-5400000">
        <a:off x="2962418" y="2018030"/>
        <a:ext cx="1202866" cy="1382606"/>
      </dsp:txXfrm>
    </dsp:sp>
    <dsp:sp modelId="{DAB4F84B-82C7-4F16-80B6-64AB4F7B800C}">
      <dsp:nvSpPr>
        <dsp:cNvPr id="0" name=""/>
        <dsp:cNvSpPr/>
      </dsp:nvSpPr>
      <dsp:spPr>
        <a:xfrm>
          <a:off x="448468" y="2106744"/>
          <a:ext cx="2169318" cy="1205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r" defTabSz="1600200">
            <a:lnSpc>
              <a:spcPct val="90000"/>
            </a:lnSpc>
            <a:spcBef>
              <a:spcPct val="0"/>
            </a:spcBef>
            <a:spcAft>
              <a:spcPct val="35000"/>
            </a:spcAft>
            <a:buNone/>
          </a:pPr>
          <a:endParaRPr lang="uk-UA" sz="3600" kern="1200"/>
        </a:p>
      </dsp:txBody>
      <dsp:txXfrm>
        <a:off x="448468" y="2106744"/>
        <a:ext cx="2169318" cy="1205177"/>
      </dsp:txXfrm>
    </dsp:sp>
    <dsp:sp modelId="{1FFB65B8-4DB4-41C8-8EBD-A7F1521FD96F}">
      <dsp:nvSpPr>
        <dsp:cNvPr id="0" name=""/>
        <dsp:cNvSpPr/>
      </dsp:nvSpPr>
      <dsp:spPr>
        <a:xfrm rot="5400000">
          <a:off x="4446844" y="1835580"/>
          <a:ext cx="2008628" cy="1747506"/>
        </a:xfrm>
        <a:prstGeom prst="hexagon">
          <a:avLst>
            <a:gd name="adj" fmla="val 2500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uk-UA" sz="3600" kern="1200"/>
        </a:p>
      </dsp:txBody>
      <dsp:txXfrm rot="-5400000">
        <a:off x="4849725" y="2018030"/>
        <a:ext cx="1202866" cy="1382606"/>
      </dsp:txXfrm>
    </dsp:sp>
    <dsp:sp modelId="{D1C5F2A7-4CF3-47DE-882E-D89D98E1F6A1}">
      <dsp:nvSpPr>
        <dsp:cNvPr id="0" name=""/>
        <dsp:cNvSpPr/>
      </dsp:nvSpPr>
      <dsp:spPr>
        <a:xfrm rot="5400000">
          <a:off x="3570974" y="3540503"/>
          <a:ext cx="2008628" cy="1747506"/>
        </a:xfrm>
        <a:prstGeom prst="hexagon">
          <a:avLst>
            <a:gd name="adj" fmla="val 2500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uk-UA" sz="1400" b="0" i="0" kern="1200" dirty="0"/>
            <a:t>інформаційно-комунікаційні технології </a:t>
          </a:r>
          <a:endParaRPr lang="uk-UA" sz="1400" kern="1200" dirty="0"/>
        </a:p>
      </dsp:txBody>
      <dsp:txXfrm rot="-5400000">
        <a:off x="3973855" y="3722953"/>
        <a:ext cx="1202866" cy="1382606"/>
      </dsp:txXfrm>
    </dsp:sp>
    <dsp:sp modelId="{6C142695-FC84-49AA-B64D-2370D4CAD1EE}">
      <dsp:nvSpPr>
        <dsp:cNvPr id="0" name=""/>
        <dsp:cNvSpPr/>
      </dsp:nvSpPr>
      <dsp:spPr>
        <a:xfrm>
          <a:off x="5437901" y="3811668"/>
          <a:ext cx="2241629" cy="1205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endParaRPr lang="uk-UA" sz="3600" kern="1200"/>
        </a:p>
      </dsp:txBody>
      <dsp:txXfrm>
        <a:off x="5437901" y="3811668"/>
        <a:ext cx="2241629" cy="1205177"/>
      </dsp:txXfrm>
    </dsp:sp>
    <dsp:sp modelId="{F9C71BA5-38D2-4261-8F6B-61E10BA6AFD9}">
      <dsp:nvSpPr>
        <dsp:cNvPr id="0" name=""/>
        <dsp:cNvSpPr/>
      </dsp:nvSpPr>
      <dsp:spPr>
        <a:xfrm rot="5400000">
          <a:off x="1619499" y="3540503"/>
          <a:ext cx="2008628" cy="1747506"/>
        </a:xfrm>
        <a:prstGeom prst="hexagon">
          <a:avLst>
            <a:gd name="adj" fmla="val 2500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uk-UA" sz="3600" kern="1200"/>
        </a:p>
      </dsp:txBody>
      <dsp:txXfrm rot="-5400000">
        <a:off x="2022380" y="3722953"/>
        <a:ext cx="1202866" cy="1382606"/>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ru-RU"/>
              <a:t>Образец заголовка</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10/27/2025</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ru-RU"/>
              <a:t>Образец заголовка</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dirty="0"/>
              <a:t>10/27/2025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10/27/2025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41410" y="3073397"/>
            <a:ext cx="4878391" cy="271780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72200" y="3073397"/>
            <a:ext cx="4875210" cy="271780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10/27/2025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10/27/2025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10/27/2025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10/27/2025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10/27/2025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ru-RU"/>
              <a:t>Вставка рисунка</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10/27/2025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ru-RU"/>
              <a:t>Образец заголовка</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10/27/2025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ru-RU"/>
              <a:t>Образец заголовка</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10/27/2025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ru-RU"/>
              <a:t>Образец заголовка</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10/27/2025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ru-RU"/>
              <a:t>Образец заголовка</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10/27/2025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a:t>Вставка рисунка</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a:t>Вставка рисунка</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a:t>Вставка рисунка</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10/27/2025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10/27/2025</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ungm.org/" TargetMode="Externa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unspsc.org/"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ungm.org/Public/Notice" TargetMode="Externa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7.jpeg"/><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21051" y="1698833"/>
            <a:ext cx="10746271" cy="2387600"/>
          </a:xfrm>
        </p:spPr>
        <p:txBody>
          <a:bodyPr>
            <a:noAutofit/>
          </a:bodyPr>
          <a:lstStyle/>
          <a:p>
            <a:r>
              <a:rPr lang="uk-UA" sz="4000" dirty="0">
                <a:latin typeface="Bahnschrift Condensed" panose="020B0502040204020203" pitchFamily="34" charset="0"/>
              </a:rPr>
              <a:t>Тема 6. Особливості публічних </a:t>
            </a:r>
            <a:r>
              <a:rPr lang="uk-UA" sz="4000" dirty="0" err="1">
                <a:latin typeface="Bahnschrift Condensed" panose="020B0502040204020203" pitchFamily="34" charset="0"/>
              </a:rPr>
              <a:t>закупівель</a:t>
            </a:r>
            <a:r>
              <a:rPr lang="uk-UA" sz="4000" dirty="0">
                <a:latin typeface="Bahnschrift Condensed" panose="020B0502040204020203" pitchFamily="34" charset="0"/>
              </a:rPr>
              <a:t> Організації </a:t>
            </a:r>
            <a:r>
              <a:rPr lang="uk-UA" sz="4000" dirty="0" err="1">
                <a:latin typeface="Bahnschrift Condensed" panose="020B0502040204020203" pitchFamily="34" charset="0"/>
              </a:rPr>
              <a:t>Об’єдНаних</a:t>
            </a:r>
            <a:r>
              <a:rPr lang="uk-UA" sz="4000" dirty="0">
                <a:latin typeface="Bahnschrift Condensed" panose="020B0502040204020203" pitchFamily="34" charset="0"/>
              </a:rPr>
              <a:t> Націй. Сталі Публічні закупівлі.</a:t>
            </a:r>
            <a:endParaRPr lang="en-US" sz="4000" dirty="0">
              <a:latin typeface="Bahnschrift Condensed" panose="020B0502040204020203" pitchFamily="34" charset="0"/>
            </a:endParaRPr>
          </a:p>
        </p:txBody>
      </p:sp>
    </p:spTree>
    <p:extLst>
      <p:ext uri="{BB962C8B-B14F-4D97-AF65-F5344CB8AC3E}">
        <p14:creationId xmlns:p14="http://schemas.microsoft.com/office/powerpoint/2010/main" val="2293692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a:t>План </a:t>
            </a:r>
            <a:endParaRPr lang="en-US" dirty="0">
              <a:latin typeface="Algerian" panose="04020705040A02060702" pitchFamily="82" charset="0"/>
            </a:endParaRPr>
          </a:p>
        </p:txBody>
      </p:sp>
      <p:sp>
        <p:nvSpPr>
          <p:cNvPr id="3" name="Объект 2"/>
          <p:cNvSpPr>
            <a:spLocks noGrp="1"/>
          </p:cNvSpPr>
          <p:nvPr>
            <p:ph idx="1"/>
          </p:nvPr>
        </p:nvSpPr>
        <p:spPr>
          <a:xfrm>
            <a:off x="1141412" y="1772408"/>
            <a:ext cx="10200356" cy="3541714"/>
          </a:xfrm>
        </p:spPr>
        <p:txBody>
          <a:bodyPr>
            <a:normAutofit/>
          </a:bodyPr>
          <a:lstStyle/>
          <a:p>
            <a:r>
              <a:rPr lang="uk-UA" sz="2800" b="1" dirty="0"/>
              <a:t>1.	Публічні закупівлі ООН: сучасний стан</a:t>
            </a:r>
          </a:p>
          <a:p>
            <a:r>
              <a:rPr lang="uk-UA" sz="2800" b="1" dirty="0"/>
              <a:t>2.	Організація закупівельної діяльності ООН.</a:t>
            </a:r>
          </a:p>
          <a:p>
            <a:r>
              <a:rPr lang="en-US" sz="2800" b="1" dirty="0"/>
              <a:t>3.    </a:t>
            </a:r>
            <a:r>
              <a:rPr lang="uk-UA" sz="2800" b="1" dirty="0"/>
              <a:t>Сталий розвиток і публічні закупівлі.</a:t>
            </a:r>
            <a:endParaRPr lang="en-US" sz="2800" b="1" dirty="0"/>
          </a:p>
        </p:txBody>
      </p:sp>
    </p:spTree>
    <p:extLst>
      <p:ext uri="{BB962C8B-B14F-4D97-AF65-F5344CB8AC3E}">
        <p14:creationId xmlns:p14="http://schemas.microsoft.com/office/powerpoint/2010/main" val="1151017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2" y="371185"/>
            <a:ext cx="9905998" cy="554299"/>
          </a:xfrm>
        </p:spPr>
        <p:txBody>
          <a:bodyPr>
            <a:normAutofit/>
          </a:bodyPr>
          <a:lstStyle/>
          <a:p>
            <a:pPr algn="ctr"/>
            <a:r>
              <a:rPr lang="uk-UA" sz="2400" dirty="0">
                <a:latin typeface="Times New Roman" panose="02020603050405020304" pitchFamily="18" charset="0"/>
                <a:cs typeface="Times New Roman" panose="02020603050405020304" pitchFamily="18" charset="0"/>
              </a:rPr>
              <a:t>Семінарське заняття</a:t>
            </a:r>
            <a:endParaRPr lang="en-US"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141412" y="925484"/>
            <a:ext cx="11050588" cy="5685183"/>
          </a:xfrm>
        </p:spPr>
        <p:txBody>
          <a:bodyPr>
            <a:normAutofit fontScale="62500" lnSpcReduction="20000"/>
          </a:bodyPr>
          <a:lstStyle/>
          <a:p>
            <a:pPr marL="0" indent="0">
              <a:buNone/>
            </a:pPr>
            <a:r>
              <a:rPr lang="uk-UA" sz="2600" b="1" dirty="0">
                <a:latin typeface="Times New Roman" panose="02020603050405020304" pitchFamily="18" charset="0"/>
                <a:cs typeface="Times New Roman" panose="02020603050405020304" pitchFamily="18" charset="0"/>
              </a:rPr>
              <a:t>Семінар 5.</a:t>
            </a:r>
            <a:r>
              <a:rPr lang="uk-UA" sz="2600" dirty="0">
                <a:latin typeface="Times New Roman" panose="02020603050405020304" pitchFamily="18" charset="0"/>
                <a:cs typeface="Times New Roman" panose="02020603050405020304" pitchFamily="18" charset="0"/>
              </a:rPr>
              <a:t> </a:t>
            </a:r>
            <a:r>
              <a:rPr lang="uk-UA" sz="2600" b="1" dirty="0">
                <a:latin typeface="Times New Roman" panose="02020603050405020304" pitchFamily="18" charset="0"/>
                <a:cs typeface="Times New Roman" panose="02020603050405020304" pitchFamily="18" charset="0"/>
              </a:rPr>
              <a:t>Публічні  закупівлі, реалізовані на багатосторонній основі та за участі міжнародних організацій. (2 год)</a:t>
            </a:r>
            <a:endParaRPr lang="uk-UA" sz="2600" dirty="0">
              <a:latin typeface="Times New Roman" panose="02020603050405020304" pitchFamily="18" charset="0"/>
              <a:cs typeface="Times New Roman" panose="02020603050405020304" pitchFamily="18" charset="0"/>
            </a:endParaRPr>
          </a:p>
          <a:p>
            <a:pPr marL="457200" lvl="0" indent="-457200">
              <a:buFont typeface="+mj-lt"/>
              <a:buAutoNum type="arabicPeriod"/>
            </a:pPr>
            <a:r>
              <a:rPr lang="uk-UA" sz="2600" dirty="0">
                <a:latin typeface="Times New Roman" panose="02020603050405020304" pitchFamily="18" charset="0"/>
                <a:cs typeface="Times New Roman" panose="02020603050405020304" pitchFamily="18" charset="0"/>
              </a:rPr>
              <a:t>Основні міжнародні організації, що займаються публічними </a:t>
            </a:r>
            <a:r>
              <a:rPr lang="uk-UA" sz="2600" dirty="0" err="1">
                <a:latin typeface="Times New Roman" panose="02020603050405020304" pitchFamily="18" charset="0"/>
                <a:cs typeface="Times New Roman" panose="02020603050405020304" pitchFamily="18" charset="0"/>
              </a:rPr>
              <a:t>закупівлями</a:t>
            </a:r>
            <a:r>
              <a:rPr lang="uk-UA" sz="2600" dirty="0">
                <a:latin typeface="Times New Roman" panose="02020603050405020304" pitchFamily="18" charset="0"/>
                <a:cs typeface="Times New Roman" panose="02020603050405020304" pitchFamily="18" charset="0"/>
              </a:rPr>
              <a:t>.</a:t>
            </a:r>
          </a:p>
          <a:p>
            <a:pPr marL="457200" lvl="0" indent="-457200">
              <a:buFont typeface="+mj-lt"/>
              <a:buAutoNum type="arabicPeriod"/>
            </a:pPr>
            <a:r>
              <a:rPr lang="uk-UA" sz="2600" dirty="0">
                <a:latin typeface="Times New Roman" panose="02020603050405020304" pitchFamily="18" charset="0"/>
                <a:cs typeface="Times New Roman" panose="02020603050405020304" pitchFamily="18" charset="0"/>
              </a:rPr>
              <a:t>Принципи та стандарти, що регулюють публічні закупівлі в міжнародних організаціях. Відмінності в регулюванні від національних законодавств.</a:t>
            </a:r>
          </a:p>
          <a:p>
            <a:pPr marL="457200" lvl="0" indent="-457200">
              <a:buFont typeface="+mj-lt"/>
              <a:buAutoNum type="arabicPeriod"/>
            </a:pPr>
            <a:r>
              <a:rPr lang="uk-UA" sz="2600" dirty="0">
                <a:latin typeface="Times New Roman" panose="02020603050405020304" pitchFamily="18" charset="0"/>
                <a:cs typeface="Times New Roman" panose="02020603050405020304" pitchFamily="18" charset="0"/>
              </a:rPr>
              <a:t>Агенції ООН із публічних </a:t>
            </a:r>
            <a:r>
              <a:rPr lang="uk-UA" sz="2600" dirty="0" err="1">
                <a:latin typeface="Times New Roman" panose="02020603050405020304" pitchFamily="18" charset="0"/>
                <a:cs typeface="Times New Roman" panose="02020603050405020304" pitchFamily="18" charset="0"/>
              </a:rPr>
              <a:t>закупівель</a:t>
            </a:r>
            <a:r>
              <a:rPr lang="uk-UA" sz="2600" dirty="0">
                <a:latin typeface="Times New Roman" panose="02020603050405020304" pitchFamily="18" charset="0"/>
                <a:cs typeface="Times New Roman" panose="02020603050405020304" pitchFamily="18" charset="0"/>
              </a:rPr>
              <a:t>.</a:t>
            </a:r>
          </a:p>
          <a:p>
            <a:pPr marL="457200" lvl="0" indent="-457200">
              <a:buFont typeface="+mj-lt"/>
              <a:buAutoNum type="arabicPeriod"/>
            </a:pPr>
            <a:r>
              <a:rPr lang="uk-UA" sz="2600" dirty="0">
                <a:latin typeface="Times New Roman" panose="02020603050405020304" pitchFamily="18" charset="0"/>
                <a:cs typeface="Times New Roman" panose="02020603050405020304" pitchFamily="18" charset="0"/>
              </a:rPr>
              <a:t>Політика публічних </a:t>
            </a:r>
            <a:r>
              <a:rPr lang="uk-UA" sz="2600" dirty="0" err="1">
                <a:latin typeface="Times New Roman" panose="02020603050405020304" pitchFamily="18" charset="0"/>
                <a:cs typeface="Times New Roman" panose="02020603050405020304" pitchFamily="18" charset="0"/>
              </a:rPr>
              <a:t>закупівель</a:t>
            </a:r>
            <a:r>
              <a:rPr lang="uk-UA" sz="2600" dirty="0">
                <a:latin typeface="Times New Roman" panose="02020603050405020304" pitchFamily="18" charset="0"/>
                <a:cs typeface="Times New Roman" panose="02020603050405020304" pitchFamily="18" charset="0"/>
              </a:rPr>
              <a:t> міжнародних фінансових установ (Світовий Банк, регіональні банки розвитку).</a:t>
            </a:r>
          </a:p>
          <a:p>
            <a:pPr marL="457200" lvl="0" indent="-457200">
              <a:buFont typeface="+mj-lt"/>
              <a:buAutoNum type="arabicPeriod"/>
            </a:pPr>
            <a:r>
              <a:rPr lang="uk-UA" sz="2600" dirty="0">
                <a:latin typeface="Times New Roman" panose="02020603050405020304" pitchFamily="18" charset="0"/>
                <a:cs typeface="Times New Roman" panose="02020603050405020304" pitchFamily="18" charset="0"/>
              </a:rPr>
              <a:t>Роль Організації економічного співробітництва та розвитку в системі публічних </a:t>
            </a:r>
            <a:r>
              <a:rPr lang="uk-UA" sz="2600" dirty="0" err="1">
                <a:latin typeface="Times New Roman" panose="02020603050405020304" pitchFamily="18" charset="0"/>
                <a:cs typeface="Times New Roman" panose="02020603050405020304" pitchFamily="18" charset="0"/>
              </a:rPr>
              <a:t>закупівель</a:t>
            </a:r>
            <a:r>
              <a:rPr lang="uk-UA" sz="2600" dirty="0">
                <a:latin typeface="Times New Roman" panose="02020603050405020304" pitchFamily="18" charset="0"/>
                <a:cs typeface="Times New Roman" panose="02020603050405020304" pitchFamily="18" charset="0"/>
              </a:rPr>
              <a:t> в міжнародній комерції.</a:t>
            </a:r>
          </a:p>
          <a:p>
            <a:pPr marL="0" indent="0">
              <a:buNone/>
            </a:pPr>
            <a:endParaRPr lang="uk-UA" sz="2600" dirty="0">
              <a:latin typeface="Times New Roman" panose="02020603050405020304" pitchFamily="18" charset="0"/>
              <a:cs typeface="Times New Roman" panose="02020603050405020304" pitchFamily="18" charset="0"/>
            </a:endParaRPr>
          </a:p>
          <a:p>
            <a:pPr marL="0" indent="0">
              <a:buNone/>
            </a:pPr>
            <a:r>
              <a:rPr lang="uk-UA" sz="2600" b="1" dirty="0">
                <a:latin typeface="Times New Roman" panose="02020603050405020304" pitchFamily="18" charset="0"/>
                <a:cs typeface="Times New Roman" panose="02020603050405020304" pitchFamily="18" charset="0"/>
              </a:rPr>
              <a:t>Самостійна робота (10 год).</a:t>
            </a:r>
            <a:endParaRPr lang="uk-UA" sz="2600" dirty="0">
              <a:latin typeface="Times New Roman" panose="02020603050405020304" pitchFamily="18" charset="0"/>
              <a:cs typeface="Times New Roman" panose="02020603050405020304" pitchFamily="18" charset="0"/>
            </a:endParaRPr>
          </a:p>
          <a:p>
            <a:pPr marL="457200" lvl="0" indent="-457200">
              <a:buFont typeface="+mj-lt"/>
              <a:buAutoNum type="arabicPeriod"/>
            </a:pPr>
            <a:r>
              <a:rPr lang="uk-UA" sz="2600" dirty="0">
                <a:latin typeface="Times New Roman" panose="02020603050405020304" pitchFamily="18" charset="0"/>
                <a:cs typeface="Times New Roman" panose="02020603050405020304" pitchFamily="18" charset="0"/>
              </a:rPr>
              <a:t>Роль та відповідальність національних урядів у виконанні зобов'язань, узгоджених у рамках багатосторонніх угод про публічні закупівлі.</a:t>
            </a:r>
          </a:p>
          <a:p>
            <a:pPr marL="457200" lvl="0" indent="-457200">
              <a:buFont typeface="+mj-lt"/>
              <a:buAutoNum type="arabicPeriod"/>
            </a:pPr>
            <a:r>
              <a:rPr lang="uk-UA" sz="2600" dirty="0">
                <a:latin typeface="Times New Roman" panose="02020603050405020304" pitchFamily="18" charset="0"/>
                <a:cs typeface="Times New Roman" panose="02020603050405020304" pitchFamily="18" charset="0"/>
              </a:rPr>
              <a:t>Винятки або обмеження, які дозволяють країнам-учасницям багатосторонніх угод застосовувати певні національні політики або пріоритети в процесі публічних </a:t>
            </a:r>
            <a:r>
              <a:rPr lang="uk-UA" sz="2600" dirty="0" err="1">
                <a:latin typeface="Times New Roman" panose="02020603050405020304" pitchFamily="18" charset="0"/>
                <a:cs typeface="Times New Roman" panose="02020603050405020304" pitchFamily="18" charset="0"/>
              </a:rPr>
              <a:t>закупівель</a:t>
            </a:r>
            <a:r>
              <a:rPr lang="uk-UA" sz="2600" dirty="0">
                <a:latin typeface="Times New Roman" panose="02020603050405020304" pitchFamily="18" charset="0"/>
                <a:cs typeface="Times New Roman" panose="02020603050405020304" pitchFamily="18" charset="0"/>
              </a:rPr>
              <a:t>.</a:t>
            </a:r>
          </a:p>
          <a:p>
            <a:pPr marL="457200" lvl="0" indent="-457200">
              <a:buFont typeface="+mj-lt"/>
              <a:buAutoNum type="arabicPeriod"/>
            </a:pPr>
            <a:r>
              <a:rPr lang="uk-UA" sz="2600" dirty="0">
                <a:latin typeface="Times New Roman" panose="02020603050405020304" pitchFamily="18" charset="0"/>
                <a:cs typeface="Times New Roman" panose="02020603050405020304" pitchFamily="18" charset="0"/>
              </a:rPr>
              <a:t>Основні проблеми, що мають вплив на публічні закупівлі в міжнародних організаціях, і шляхи їх вирішення.</a:t>
            </a:r>
          </a:p>
          <a:p>
            <a:pPr marL="457200" lvl="0" indent="-457200">
              <a:buFont typeface="+mj-lt"/>
              <a:buAutoNum type="arabicPeriod"/>
            </a:pPr>
            <a:r>
              <a:rPr lang="uk-UA" sz="2600" dirty="0">
                <a:latin typeface="Times New Roman" panose="02020603050405020304" pitchFamily="18" charset="0"/>
                <a:cs typeface="Times New Roman" panose="02020603050405020304" pitchFamily="18" charset="0"/>
              </a:rPr>
              <a:t>Перспективи розвитку публічних </a:t>
            </a:r>
            <a:r>
              <a:rPr lang="uk-UA" sz="2600" dirty="0" err="1">
                <a:latin typeface="Times New Roman" panose="02020603050405020304" pitchFamily="18" charset="0"/>
                <a:cs typeface="Times New Roman" panose="02020603050405020304" pitchFamily="18" charset="0"/>
              </a:rPr>
              <a:t>закупівель</a:t>
            </a:r>
            <a:r>
              <a:rPr lang="uk-UA" sz="2600" dirty="0">
                <a:latin typeface="Times New Roman" panose="02020603050405020304" pitchFamily="18" charset="0"/>
                <a:cs typeface="Times New Roman" panose="02020603050405020304" pitchFamily="18" charset="0"/>
              </a:rPr>
              <a:t> у міжнародних організаціях з урахуванням змін в геополітичній та економічній сферах.</a:t>
            </a:r>
          </a:p>
          <a:p>
            <a:endParaRPr lang="en-US" dirty="0"/>
          </a:p>
        </p:txBody>
      </p:sp>
    </p:spTree>
    <p:extLst>
      <p:ext uri="{BB962C8B-B14F-4D97-AF65-F5344CB8AC3E}">
        <p14:creationId xmlns:p14="http://schemas.microsoft.com/office/powerpoint/2010/main" val="3407035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3" y="240831"/>
            <a:ext cx="9905998" cy="772960"/>
          </a:xfrm>
        </p:spPr>
        <p:txBody>
          <a:bodyPr/>
          <a:lstStyle/>
          <a:p>
            <a:pPr lvl="0"/>
            <a:r>
              <a:rPr lang="uk-UA" b="1" dirty="0"/>
              <a:t>1. Публічні закупівлі ООН</a:t>
            </a:r>
            <a:endParaRPr lang="en-US" dirty="0"/>
          </a:p>
        </p:txBody>
      </p:sp>
      <p:pic>
        <p:nvPicPr>
          <p:cNvPr id="5" name="Рисунок 4">
            <a:extLst>
              <a:ext uri="{FF2B5EF4-FFF2-40B4-BE49-F238E27FC236}">
                <a16:creationId xmlns:a16="http://schemas.microsoft.com/office/drawing/2014/main" id="{A3A4F8D6-0723-8A8B-F16D-0BD123926682}"/>
              </a:ext>
            </a:extLst>
          </p:cNvPr>
          <p:cNvPicPr>
            <a:picLocks noChangeAspect="1"/>
          </p:cNvPicPr>
          <p:nvPr/>
        </p:nvPicPr>
        <p:blipFill>
          <a:blip r:embed="rId2"/>
          <a:stretch>
            <a:fillRect/>
          </a:stretch>
        </p:blipFill>
        <p:spPr>
          <a:xfrm>
            <a:off x="208547" y="1066797"/>
            <a:ext cx="9349757" cy="5265955"/>
          </a:xfrm>
          <a:prstGeom prst="rect">
            <a:avLst/>
          </a:prstGeom>
        </p:spPr>
      </p:pic>
      <p:pic>
        <p:nvPicPr>
          <p:cNvPr id="10" name="Рисунок 9">
            <a:extLst>
              <a:ext uri="{FF2B5EF4-FFF2-40B4-BE49-F238E27FC236}">
                <a16:creationId xmlns:a16="http://schemas.microsoft.com/office/drawing/2014/main" id="{C408700B-1C91-336F-F970-60CA014B0090}"/>
              </a:ext>
            </a:extLst>
          </p:cNvPr>
          <p:cNvPicPr>
            <a:picLocks noChangeAspect="1"/>
          </p:cNvPicPr>
          <p:nvPr/>
        </p:nvPicPr>
        <p:blipFill>
          <a:blip r:embed="rId3"/>
          <a:stretch>
            <a:fillRect/>
          </a:stretch>
        </p:blipFill>
        <p:spPr>
          <a:xfrm>
            <a:off x="9844198" y="1956457"/>
            <a:ext cx="2000529" cy="3486637"/>
          </a:xfrm>
          <a:prstGeom prst="rect">
            <a:avLst/>
          </a:prstGeom>
        </p:spPr>
      </p:pic>
    </p:spTree>
    <p:extLst>
      <p:ext uri="{BB962C8B-B14F-4D97-AF65-F5344CB8AC3E}">
        <p14:creationId xmlns:p14="http://schemas.microsoft.com/office/powerpoint/2010/main" val="1876093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3A9A6652-0EEE-55F5-5275-0FE0FB9B3522}"/>
              </a:ext>
            </a:extLst>
          </p:cNvPr>
          <p:cNvPicPr>
            <a:picLocks noChangeAspect="1"/>
          </p:cNvPicPr>
          <p:nvPr/>
        </p:nvPicPr>
        <p:blipFill>
          <a:blip r:embed="rId2"/>
          <a:stretch>
            <a:fillRect/>
          </a:stretch>
        </p:blipFill>
        <p:spPr>
          <a:xfrm>
            <a:off x="1" y="1107371"/>
            <a:ext cx="12192000" cy="4643258"/>
          </a:xfrm>
          <a:prstGeom prst="rect">
            <a:avLst/>
          </a:prstGeom>
        </p:spPr>
      </p:pic>
    </p:spTree>
    <p:extLst>
      <p:ext uri="{BB962C8B-B14F-4D97-AF65-F5344CB8AC3E}">
        <p14:creationId xmlns:p14="http://schemas.microsoft.com/office/powerpoint/2010/main" val="4097954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90860A84-C7B0-4FD5-FAAF-CAD6372247ED}"/>
              </a:ext>
            </a:extLst>
          </p:cNvPr>
          <p:cNvPicPr>
            <a:picLocks noChangeAspect="1"/>
          </p:cNvPicPr>
          <p:nvPr/>
        </p:nvPicPr>
        <p:blipFill>
          <a:blip r:embed="rId2"/>
          <a:stretch>
            <a:fillRect/>
          </a:stretch>
        </p:blipFill>
        <p:spPr>
          <a:xfrm>
            <a:off x="210242" y="242443"/>
            <a:ext cx="8049748" cy="6373114"/>
          </a:xfrm>
          <a:prstGeom prst="rect">
            <a:avLst/>
          </a:prstGeom>
        </p:spPr>
      </p:pic>
      <p:sp>
        <p:nvSpPr>
          <p:cNvPr id="7" name="TextBox 6">
            <a:extLst>
              <a:ext uri="{FF2B5EF4-FFF2-40B4-BE49-F238E27FC236}">
                <a16:creationId xmlns:a16="http://schemas.microsoft.com/office/drawing/2014/main" id="{F88EE9F9-F451-FAE2-A0BE-FFB8CE548B9A}"/>
              </a:ext>
            </a:extLst>
          </p:cNvPr>
          <p:cNvSpPr txBox="1"/>
          <p:nvPr/>
        </p:nvSpPr>
        <p:spPr>
          <a:xfrm>
            <a:off x="8259990" y="745475"/>
            <a:ext cx="3347500" cy="4278094"/>
          </a:xfrm>
          <a:prstGeom prst="rect">
            <a:avLst/>
          </a:prstGeom>
          <a:noFill/>
        </p:spPr>
        <p:txBody>
          <a:bodyPr wrap="square">
            <a:spAutoFit/>
          </a:bodyPr>
          <a:lstStyle/>
          <a:p>
            <a:r>
              <a:rPr lang="uk-UA" sz="1600" b="0" i="0" dirty="0">
                <a:effectLst/>
                <a:latin typeface="Roboto" panose="02000000000000000000" pitchFamily="2" charset="0"/>
              </a:rPr>
              <a:t>У 2024 році закупівлі ООН залишалися зосередженими у п'яти ключових секторах, на які разом припадало 65,6% від загального обсягу </a:t>
            </a:r>
            <a:r>
              <a:rPr lang="uk-UA" sz="1600" b="0" i="0" dirty="0" err="1">
                <a:effectLst/>
                <a:latin typeface="Roboto" panose="02000000000000000000" pitchFamily="2" charset="0"/>
              </a:rPr>
              <a:t>закупівель</a:t>
            </a:r>
            <a:r>
              <a:rPr lang="uk-UA" sz="1600" b="0" i="0" dirty="0">
                <a:effectLst/>
                <a:latin typeface="Roboto" panose="02000000000000000000" pitchFamily="2" charset="0"/>
              </a:rPr>
              <a:t>. Розподіл за секторами загалом відповідав показникам попередніх років, хоча найбільше відносне зростання спостерігалося в секторах гуманітарної допомоги, миру, безпеки та захисту, що відображає посилене реагування на гуманітарні надзвичайні ситуації та надзвичайні ситуації у сфері безпеки.</a:t>
            </a:r>
            <a:endParaRPr lang="uk-UA" sz="1600" dirty="0"/>
          </a:p>
        </p:txBody>
      </p:sp>
    </p:spTree>
    <p:extLst>
      <p:ext uri="{BB962C8B-B14F-4D97-AF65-F5344CB8AC3E}">
        <p14:creationId xmlns:p14="http://schemas.microsoft.com/office/powerpoint/2010/main" val="2557771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AE2B4B60-B4FB-7BE2-5C9F-7498ECD85560}"/>
              </a:ext>
            </a:extLst>
          </p:cNvPr>
          <p:cNvPicPr>
            <a:picLocks noChangeAspect="1"/>
          </p:cNvPicPr>
          <p:nvPr/>
        </p:nvPicPr>
        <p:blipFill>
          <a:blip r:embed="rId2"/>
          <a:stretch>
            <a:fillRect/>
          </a:stretch>
        </p:blipFill>
        <p:spPr>
          <a:xfrm>
            <a:off x="1229426" y="0"/>
            <a:ext cx="9733148" cy="6858000"/>
          </a:xfrm>
          <a:prstGeom prst="rect">
            <a:avLst/>
          </a:prstGeom>
        </p:spPr>
      </p:pic>
    </p:spTree>
    <p:extLst>
      <p:ext uri="{BB962C8B-B14F-4D97-AF65-F5344CB8AC3E}">
        <p14:creationId xmlns:p14="http://schemas.microsoft.com/office/powerpoint/2010/main" val="3324387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10097E0F-54CA-ADDA-0FEB-E80763E30000}"/>
              </a:ext>
            </a:extLst>
          </p:cNvPr>
          <p:cNvPicPr>
            <a:picLocks noChangeAspect="1"/>
          </p:cNvPicPr>
          <p:nvPr/>
        </p:nvPicPr>
        <p:blipFill>
          <a:blip r:embed="rId2"/>
          <a:stretch>
            <a:fillRect/>
          </a:stretch>
        </p:blipFill>
        <p:spPr>
          <a:xfrm>
            <a:off x="523097" y="1256997"/>
            <a:ext cx="11145805" cy="4344006"/>
          </a:xfrm>
          <a:prstGeom prst="rect">
            <a:avLst/>
          </a:prstGeom>
        </p:spPr>
      </p:pic>
    </p:spTree>
    <p:extLst>
      <p:ext uri="{BB962C8B-B14F-4D97-AF65-F5344CB8AC3E}">
        <p14:creationId xmlns:p14="http://schemas.microsoft.com/office/powerpoint/2010/main" val="1780856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1971493C-59EE-BD64-6739-DE43E82EEE03}"/>
              </a:ext>
            </a:extLst>
          </p:cNvPr>
          <p:cNvPicPr>
            <a:picLocks noChangeAspect="1"/>
          </p:cNvPicPr>
          <p:nvPr/>
        </p:nvPicPr>
        <p:blipFill>
          <a:blip r:embed="rId2"/>
          <a:stretch>
            <a:fillRect/>
          </a:stretch>
        </p:blipFill>
        <p:spPr>
          <a:xfrm>
            <a:off x="142277" y="278296"/>
            <a:ext cx="6744641" cy="4305901"/>
          </a:xfrm>
          <a:prstGeom prst="rect">
            <a:avLst/>
          </a:prstGeom>
        </p:spPr>
      </p:pic>
      <p:sp>
        <p:nvSpPr>
          <p:cNvPr id="5" name="TextBox 4">
            <a:extLst>
              <a:ext uri="{FF2B5EF4-FFF2-40B4-BE49-F238E27FC236}">
                <a16:creationId xmlns:a16="http://schemas.microsoft.com/office/drawing/2014/main" id="{EE34A5E8-1F7D-CD62-247C-9BA1A3AD78B2}"/>
              </a:ext>
            </a:extLst>
          </p:cNvPr>
          <p:cNvSpPr txBox="1"/>
          <p:nvPr/>
        </p:nvSpPr>
        <p:spPr>
          <a:xfrm>
            <a:off x="287816" y="4868261"/>
            <a:ext cx="6104020" cy="1477328"/>
          </a:xfrm>
          <a:prstGeom prst="rect">
            <a:avLst/>
          </a:prstGeom>
          <a:noFill/>
        </p:spPr>
        <p:txBody>
          <a:bodyPr wrap="square">
            <a:spAutoFit/>
          </a:bodyPr>
          <a:lstStyle/>
          <a:p>
            <a:r>
              <a:rPr lang="ru-RU" b="0" i="0" dirty="0">
                <a:effectLst/>
                <a:latin typeface="Roboto" panose="02000000000000000000" pitchFamily="2" charset="0"/>
              </a:rPr>
              <a:t>У 2024 </a:t>
            </a:r>
            <a:r>
              <a:rPr lang="ru-RU" b="0" i="0" dirty="0" err="1">
                <a:effectLst/>
                <a:latin typeface="Roboto" panose="02000000000000000000" pitchFamily="2" charset="0"/>
              </a:rPr>
              <a:t>році</a:t>
            </a:r>
            <a:r>
              <a:rPr lang="ru-RU" b="0" i="0" dirty="0">
                <a:effectLst/>
                <a:latin typeface="Roboto" panose="02000000000000000000" pitchFamily="2" charset="0"/>
              </a:rPr>
              <a:t> ООН </a:t>
            </a:r>
            <a:r>
              <a:rPr lang="ru-RU" b="0" i="0" dirty="0" err="1">
                <a:effectLst/>
                <a:latin typeface="Roboto" panose="02000000000000000000" pitchFamily="2" charset="0"/>
              </a:rPr>
              <a:t>закуповувала</a:t>
            </a:r>
            <a:r>
              <a:rPr lang="ru-RU" b="0" i="0" dirty="0">
                <a:effectLst/>
                <a:latin typeface="Roboto" panose="02000000000000000000" pitchFamily="2" charset="0"/>
              </a:rPr>
              <a:t> </a:t>
            </a:r>
            <a:r>
              <a:rPr lang="ru-RU" b="0" i="0" dirty="0" err="1">
                <a:effectLst/>
                <a:latin typeface="Roboto" panose="02000000000000000000" pitchFamily="2" charset="0"/>
              </a:rPr>
              <a:t>товари</a:t>
            </a:r>
            <a:r>
              <a:rPr lang="ru-RU" b="0" i="0" dirty="0">
                <a:effectLst/>
                <a:latin typeface="Roboto" panose="02000000000000000000" pitchFamily="2" charset="0"/>
              </a:rPr>
              <a:t> та </a:t>
            </a:r>
            <a:r>
              <a:rPr lang="ru-RU" b="0" i="0" dirty="0" err="1">
                <a:effectLst/>
                <a:latin typeface="Roboto" panose="02000000000000000000" pitchFamily="2" charset="0"/>
              </a:rPr>
              <a:t>послуги</a:t>
            </a:r>
            <a:r>
              <a:rPr lang="ru-RU" b="0" i="0" dirty="0">
                <a:effectLst/>
                <a:latin typeface="Roboto" panose="02000000000000000000" pitchFamily="2" charset="0"/>
              </a:rPr>
              <a:t> у 222 </a:t>
            </a:r>
            <a:r>
              <a:rPr lang="ru-RU" b="0" i="0" dirty="0" err="1">
                <a:effectLst/>
                <a:latin typeface="Roboto" panose="02000000000000000000" pitchFamily="2" charset="0"/>
              </a:rPr>
              <a:t>країнах</a:t>
            </a:r>
            <a:r>
              <a:rPr lang="ru-RU" b="0" i="0" dirty="0">
                <a:effectLst/>
                <a:latin typeface="Roboto" panose="02000000000000000000" pitchFamily="2" charset="0"/>
              </a:rPr>
              <a:t> та </a:t>
            </a:r>
            <a:r>
              <a:rPr lang="ru-RU" b="0" i="0" dirty="0" err="1">
                <a:effectLst/>
                <a:latin typeface="Roboto" panose="02000000000000000000" pitchFamily="2" charset="0"/>
              </a:rPr>
              <a:t>територіях</a:t>
            </a:r>
            <a:r>
              <a:rPr lang="ru-RU" b="0" i="0" dirty="0">
                <a:effectLst/>
                <a:latin typeface="Roboto" panose="02000000000000000000" pitchFamily="2" charset="0"/>
              </a:rPr>
              <a:t>, </a:t>
            </a:r>
            <a:r>
              <a:rPr lang="ru-RU" b="0" i="0" dirty="0" err="1">
                <a:effectLst/>
                <a:latin typeface="Roboto" panose="02000000000000000000" pitchFamily="2" charset="0"/>
              </a:rPr>
              <a:t>що</a:t>
            </a:r>
            <a:r>
              <a:rPr lang="ru-RU" b="0" i="0" dirty="0">
                <a:effectLst/>
                <a:latin typeface="Roboto" panose="02000000000000000000" pitchFamily="2" charset="0"/>
              </a:rPr>
              <a:t> </a:t>
            </a:r>
            <a:r>
              <a:rPr lang="ru-RU" b="0" i="0" dirty="0" err="1">
                <a:effectLst/>
                <a:latin typeface="Roboto" panose="02000000000000000000" pitchFamily="2" charset="0"/>
              </a:rPr>
              <a:t>демонструє</a:t>
            </a:r>
            <a:r>
              <a:rPr lang="ru-RU" b="0" i="0" dirty="0">
                <a:effectLst/>
                <a:latin typeface="Roboto" panose="02000000000000000000" pitchFamily="2" charset="0"/>
              </a:rPr>
              <a:t> </a:t>
            </a:r>
            <a:r>
              <a:rPr lang="ru-RU" b="0" i="0" dirty="0" err="1">
                <a:effectLst/>
                <a:latin typeface="Roboto" panose="02000000000000000000" pitchFamily="2" charset="0"/>
              </a:rPr>
              <a:t>глобальний</a:t>
            </a:r>
            <a:r>
              <a:rPr lang="ru-RU" b="0" i="0" dirty="0">
                <a:effectLst/>
                <a:latin typeface="Roboto" panose="02000000000000000000" pitchFamily="2" charset="0"/>
              </a:rPr>
              <a:t> характер </a:t>
            </a:r>
            <a:r>
              <a:rPr lang="ru-RU" b="0" i="0" dirty="0" err="1">
                <a:effectLst/>
                <a:latin typeface="Roboto" panose="02000000000000000000" pitchFamily="2" charset="0"/>
              </a:rPr>
              <a:t>її</a:t>
            </a:r>
            <a:r>
              <a:rPr lang="ru-RU" b="0" i="0" dirty="0">
                <a:effectLst/>
                <a:latin typeface="Roboto" panose="02000000000000000000" pitchFamily="2" charset="0"/>
              </a:rPr>
              <a:t> </a:t>
            </a:r>
            <a:r>
              <a:rPr lang="ru-RU" b="0" i="0" dirty="0" err="1">
                <a:effectLst/>
                <a:latin typeface="Roboto" panose="02000000000000000000" pitchFamily="2" charset="0"/>
              </a:rPr>
              <a:t>закупівельних</a:t>
            </a:r>
            <a:r>
              <a:rPr lang="ru-RU" b="0" i="0" dirty="0">
                <a:effectLst/>
                <a:latin typeface="Roboto" panose="02000000000000000000" pitchFamily="2" charset="0"/>
              </a:rPr>
              <a:t> </a:t>
            </a:r>
            <a:r>
              <a:rPr lang="ru-RU" b="0" i="0" dirty="0" err="1">
                <a:effectLst/>
                <a:latin typeface="Roboto" panose="02000000000000000000" pitchFamily="2" charset="0"/>
              </a:rPr>
              <a:t>операцій</a:t>
            </a:r>
            <a:r>
              <a:rPr lang="ru-RU" b="0" i="0" dirty="0">
                <a:effectLst/>
                <a:latin typeface="Roboto" panose="02000000000000000000" pitchFamily="2" charset="0"/>
              </a:rPr>
              <a:t>. На першу десятку </a:t>
            </a:r>
            <a:r>
              <a:rPr lang="ru-RU" b="0" i="0" dirty="0" err="1">
                <a:effectLst/>
                <a:latin typeface="Roboto" panose="02000000000000000000" pitchFamily="2" charset="0"/>
              </a:rPr>
              <a:t>країн-постачальників</a:t>
            </a:r>
            <a:r>
              <a:rPr lang="ru-RU" b="0" i="0" dirty="0">
                <a:effectLst/>
                <a:latin typeface="Roboto" panose="02000000000000000000" pitchFamily="2" charset="0"/>
              </a:rPr>
              <a:t> припадало 9,6 </a:t>
            </a:r>
            <a:r>
              <a:rPr lang="ru-RU" b="0" i="0" dirty="0" err="1">
                <a:effectLst/>
                <a:latin typeface="Roboto" panose="02000000000000000000" pitchFamily="2" charset="0"/>
              </a:rPr>
              <a:t>мільярда</a:t>
            </a:r>
            <a:r>
              <a:rPr lang="ru-RU" b="0" i="0" dirty="0">
                <a:effectLst/>
                <a:latin typeface="Roboto" panose="02000000000000000000" pitchFamily="2" charset="0"/>
              </a:rPr>
              <a:t> </a:t>
            </a:r>
            <a:r>
              <a:rPr lang="ru-RU" b="0" i="0" dirty="0" err="1">
                <a:effectLst/>
                <a:latin typeface="Roboto" panose="02000000000000000000" pitchFamily="2" charset="0"/>
              </a:rPr>
              <a:t>доларів</a:t>
            </a:r>
            <a:r>
              <a:rPr lang="ru-RU" b="0" i="0" dirty="0">
                <a:effectLst/>
                <a:latin typeface="Roboto" panose="02000000000000000000" pitchFamily="2" charset="0"/>
              </a:rPr>
              <a:t>, </a:t>
            </a:r>
            <a:r>
              <a:rPr lang="ru-RU" b="0" i="0" dirty="0" err="1">
                <a:effectLst/>
                <a:latin typeface="Roboto" panose="02000000000000000000" pitchFamily="2" charset="0"/>
              </a:rPr>
              <a:t>що</a:t>
            </a:r>
            <a:r>
              <a:rPr lang="ru-RU" b="0" i="0" dirty="0">
                <a:effectLst/>
                <a:latin typeface="Roboto" panose="02000000000000000000" pitchFamily="2" charset="0"/>
              </a:rPr>
              <a:t> становить 37,6% </a:t>
            </a:r>
            <a:r>
              <a:rPr lang="ru-RU" b="0" i="0" dirty="0" err="1">
                <a:effectLst/>
                <a:latin typeface="Roboto" panose="02000000000000000000" pitchFamily="2" charset="0"/>
              </a:rPr>
              <a:t>від</a:t>
            </a:r>
            <a:r>
              <a:rPr lang="ru-RU" b="0" i="0" dirty="0">
                <a:effectLst/>
                <a:latin typeface="Roboto" panose="02000000000000000000" pitchFamily="2" charset="0"/>
              </a:rPr>
              <a:t> </a:t>
            </a:r>
            <a:r>
              <a:rPr lang="ru-RU" b="0" i="0" dirty="0" err="1">
                <a:effectLst/>
                <a:latin typeface="Roboto" panose="02000000000000000000" pitchFamily="2" charset="0"/>
              </a:rPr>
              <a:t>загальносвітового</a:t>
            </a:r>
            <a:r>
              <a:rPr lang="ru-RU" b="0" i="0" dirty="0">
                <a:effectLst/>
                <a:latin typeface="Roboto" panose="02000000000000000000" pitchFamily="2" charset="0"/>
              </a:rPr>
              <a:t> </a:t>
            </a:r>
            <a:r>
              <a:rPr lang="ru-RU" b="0" i="0" dirty="0" err="1">
                <a:effectLst/>
                <a:latin typeface="Roboto" panose="02000000000000000000" pitchFamily="2" charset="0"/>
              </a:rPr>
              <a:t>обсягу</a:t>
            </a:r>
            <a:r>
              <a:rPr lang="ru-RU" b="0" i="0" dirty="0">
                <a:effectLst/>
                <a:latin typeface="Roboto" panose="02000000000000000000" pitchFamily="2" charset="0"/>
              </a:rPr>
              <a:t>.</a:t>
            </a:r>
            <a:endParaRPr lang="uk-UA" dirty="0"/>
          </a:p>
        </p:txBody>
      </p:sp>
      <p:sp>
        <p:nvSpPr>
          <p:cNvPr id="7" name="TextBox 6">
            <a:extLst>
              <a:ext uri="{FF2B5EF4-FFF2-40B4-BE49-F238E27FC236}">
                <a16:creationId xmlns:a16="http://schemas.microsoft.com/office/drawing/2014/main" id="{02DD89E1-D3A1-DDDD-37FF-DC5B39488D1A}"/>
              </a:ext>
            </a:extLst>
          </p:cNvPr>
          <p:cNvSpPr txBox="1"/>
          <p:nvPr/>
        </p:nvSpPr>
        <p:spPr>
          <a:xfrm>
            <a:off x="6886918" y="508884"/>
            <a:ext cx="5305082" cy="5539978"/>
          </a:xfrm>
          <a:prstGeom prst="rect">
            <a:avLst/>
          </a:prstGeom>
          <a:noFill/>
        </p:spPr>
        <p:txBody>
          <a:bodyPr wrap="square">
            <a:spAutoFit/>
          </a:bodyPr>
          <a:lstStyle/>
          <a:p>
            <a:r>
              <a:rPr lang="uk-UA" sz="1600" b="0" i="0" dirty="0">
                <a:effectLst/>
                <a:latin typeface="Roboto" panose="02000000000000000000" pitchFamily="2" charset="0"/>
              </a:rPr>
              <a:t>Сполучені Штати Америки залишалися найбільшою країною-постачальником з обсягом </a:t>
            </a:r>
            <a:r>
              <a:rPr lang="uk-UA" sz="1600" b="0" i="0" dirty="0" err="1">
                <a:effectLst/>
                <a:latin typeface="Roboto" panose="02000000000000000000" pitchFamily="2" charset="0"/>
              </a:rPr>
              <a:t>закупівель</a:t>
            </a:r>
            <a:r>
              <a:rPr lang="uk-UA" sz="1600" b="0" i="0" dirty="0">
                <a:effectLst/>
                <a:latin typeface="Roboto" panose="02000000000000000000" pitchFamily="2" charset="0"/>
              </a:rPr>
              <a:t> у 2,1 мільярда доларів, незважаючи на зменшення на 4,2% порівняно з 2023 роком. Значна частина </a:t>
            </a:r>
            <a:r>
              <a:rPr lang="uk-UA" sz="1600" b="0" i="0" dirty="0" err="1">
                <a:effectLst/>
                <a:latin typeface="Roboto" panose="02000000000000000000" pitchFamily="2" charset="0"/>
              </a:rPr>
              <a:t>закупівель</a:t>
            </a:r>
            <a:r>
              <a:rPr lang="uk-UA" sz="1600" b="0" i="0" dirty="0">
                <a:effectLst/>
                <a:latin typeface="Roboto" panose="02000000000000000000" pitchFamily="2" charset="0"/>
              </a:rPr>
              <a:t> у американських постачальників була здійснена ЮНІСЕФ (771 мільйон доларів), який переважно закуповував фармацевтичні препарати, контрацептиви та вакцини. Закупівлі, здійснені ЮНІСЕФ у Сполучених Штатах Америки, зросли на 58 мільйонів доларів, або на 8,1%, у 2024 році, що відображає постійну важливість американських постачальників у секторі охорони здоров'я. Секретаріат ООН також зафіксував значні обсяги </a:t>
            </a:r>
            <a:r>
              <a:rPr lang="uk-UA" sz="1600" b="0" i="0" dirty="0" err="1">
                <a:effectLst/>
                <a:latin typeface="Roboto" panose="02000000000000000000" pitchFamily="2" charset="0"/>
              </a:rPr>
              <a:t>закупівель</a:t>
            </a:r>
            <a:r>
              <a:rPr lang="uk-UA" sz="1600" dirty="0">
                <a:latin typeface="Roboto" panose="02000000000000000000" pitchFamily="2" charset="0"/>
              </a:rPr>
              <a:t>, обсяги яких перевищували </a:t>
            </a:r>
            <a:r>
              <a:rPr lang="uk-UA" sz="1600" b="0" i="0" dirty="0">
                <a:effectLst/>
                <a:latin typeface="Roboto" panose="02000000000000000000" pitchFamily="2" charset="0"/>
              </a:rPr>
              <a:t>300 мільйонів доларів. Однак закупівлі Секретаріатом ООН скоротилися на 126 мільйонів доларів порівняно з 2023 роком, причому скорочення розподілилося на три ключові сегменти: ІТ- та комунікаційне обладнання, транспортні, складські та поштові послуги, а також інженерні та дослідницькі послуги – кожен сегмент скоротився приблизно на 30 мільйонів доларів.</a:t>
            </a:r>
            <a:endParaRPr lang="uk-UA" dirty="0"/>
          </a:p>
        </p:txBody>
      </p:sp>
    </p:spTree>
    <p:extLst>
      <p:ext uri="{BB962C8B-B14F-4D97-AF65-F5344CB8AC3E}">
        <p14:creationId xmlns:p14="http://schemas.microsoft.com/office/powerpoint/2010/main" val="2602207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DB2A84A6-ABAE-5E1A-B6DA-377E11BB24E9}"/>
              </a:ext>
            </a:extLst>
          </p:cNvPr>
          <p:cNvPicPr>
            <a:picLocks noChangeAspect="1"/>
          </p:cNvPicPr>
          <p:nvPr/>
        </p:nvPicPr>
        <p:blipFill>
          <a:blip r:embed="rId2"/>
          <a:stretch>
            <a:fillRect/>
          </a:stretch>
        </p:blipFill>
        <p:spPr>
          <a:xfrm>
            <a:off x="919498" y="0"/>
            <a:ext cx="10178074" cy="6858000"/>
          </a:xfrm>
          <a:prstGeom prst="rect">
            <a:avLst/>
          </a:prstGeom>
        </p:spPr>
      </p:pic>
    </p:spTree>
    <p:extLst>
      <p:ext uri="{BB962C8B-B14F-4D97-AF65-F5344CB8AC3E}">
        <p14:creationId xmlns:p14="http://schemas.microsoft.com/office/powerpoint/2010/main" val="3950567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CE8B8CD6-25DB-F4BE-7ABB-B8F361AB4FB5}"/>
              </a:ext>
            </a:extLst>
          </p:cNvPr>
          <p:cNvPicPr>
            <a:picLocks noChangeAspect="1"/>
          </p:cNvPicPr>
          <p:nvPr/>
        </p:nvPicPr>
        <p:blipFill>
          <a:blip r:embed="rId2"/>
          <a:stretch>
            <a:fillRect/>
          </a:stretch>
        </p:blipFill>
        <p:spPr>
          <a:xfrm>
            <a:off x="674432" y="170393"/>
            <a:ext cx="7154273" cy="6392167"/>
          </a:xfrm>
          <a:prstGeom prst="rect">
            <a:avLst/>
          </a:prstGeom>
        </p:spPr>
      </p:pic>
      <p:sp>
        <p:nvSpPr>
          <p:cNvPr id="5" name="TextBox 4">
            <a:extLst>
              <a:ext uri="{FF2B5EF4-FFF2-40B4-BE49-F238E27FC236}">
                <a16:creationId xmlns:a16="http://schemas.microsoft.com/office/drawing/2014/main" id="{D34EFAAF-80CB-A39F-E6A0-2324E258261B}"/>
              </a:ext>
            </a:extLst>
          </p:cNvPr>
          <p:cNvSpPr txBox="1"/>
          <p:nvPr/>
        </p:nvSpPr>
        <p:spPr>
          <a:xfrm>
            <a:off x="8034215" y="170393"/>
            <a:ext cx="3645876" cy="5755422"/>
          </a:xfrm>
          <a:prstGeom prst="rect">
            <a:avLst/>
          </a:prstGeom>
          <a:noFill/>
        </p:spPr>
        <p:txBody>
          <a:bodyPr wrap="square">
            <a:spAutoFit/>
          </a:bodyPr>
          <a:lstStyle/>
          <a:p>
            <a:r>
              <a:rPr lang="uk-UA" sz="1600" b="0" i="0" dirty="0">
                <a:effectLst/>
                <a:latin typeface="Roboto" panose="02000000000000000000" pitchFamily="2" charset="0"/>
              </a:rPr>
              <a:t>По всій ООН обсяги </a:t>
            </a:r>
            <a:r>
              <a:rPr lang="uk-UA" sz="1600" b="0" i="0" dirty="0" err="1">
                <a:effectLst/>
                <a:latin typeface="Roboto" panose="02000000000000000000" pitchFamily="2" charset="0"/>
              </a:rPr>
              <a:t>закупівель</a:t>
            </a:r>
            <a:r>
              <a:rPr lang="uk-UA" sz="1600" b="0" i="0" dirty="0">
                <a:effectLst/>
                <a:latin typeface="Roboto" panose="02000000000000000000" pitchFamily="2" charset="0"/>
              </a:rPr>
              <a:t> зросли для 18 організацій, тоді як 14 організацій зафіксували зменшення порівняно з 2023 роком. Організації, які збільшили закупівлі, разом зафіксували збільшення на 1,7 мільярда доларів. </a:t>
            </a:r>
            <a:endParaRPr lang="es-ES" sz="1600" b="0" i="0" dirty="0">
              <a:effectLst/>
              <a:latin typeface="Roboto" panose="02000000000000000000" pitchFamily="2" charset="0"/>
            </a:endParaRPr>
          </a:p>
          <a:p>
            <a:r>
              <a:rPr lang="uk-UA" sz="1600" b="0" i="0" dirty="0">
                <a:effectLst/>
                <a:latin typeface="Roboto" panose="02000000000000000000" pitchFamily="2" charset="0"/>
              </a:rPr>
              <a:t>ЮНІСЕФ зберіг свою позицію найбільшої організації-</a:t>
            </a:r>
            <a:r>
              <a:rPr lang="uk-UA" sz="1600" b="0" i="0" dirty="0" err="1">
                <a:effectLst/>
                <a:latin typeface="Roboto" panose="02000000000000000000" pitchFamily="2" charset="0"/>
              </a:rPr>
              <a:t>закупівельника</a:t>
            </a:r>
            <a:r>
              <a:rPr lang="uk-UA" sz="1600" b="0" i="0" dirty="0">
                <a:effectLst/>
                <a:latin typeface="Roboto" panose="02000000000000000000" pitchFamily="2" charset="0"/>
              </a:rPr>
              <a:t>, обсяг </a:t>
            </a:r>
            <a:r>
              <a:rPr lang="uk-UA" sz="1600" b="0" i="0" dirty="0" err="1">
                <a:effectLst/>
                <a:latin typeface="Roboto" panose="02000000000000000000" pitchFamily="2" charset="0"/>
              </a:rPr>
              <a:t>закупівель</a:t>
            </a:r>
            <a:r>
              <a:rPr lang="uk-UA" sz="1600" b="0" i="0" dirty="0">
                <a:effectLst/>
                <a:latin typeface="Roboto" panose="02000000000000000000" pitchFamily="2" charset="0"/>
              </a:rPr>
              <a:t> досяг 5,6 мільярда доларів у 2024 році – збільшення на 366 мільйонів доларів, або 7,0%, порівняно з 2023 роком. Зростання було зумовлене головним чином збільшенням </a:t>
            </a:r>
            <a:r>
              <a:rPr lang="uk-UA" sz="1600" b="0" i="0" dirty="0" err="1">
                <a:effectLst/>
                <a:latin typeface="Roboto" panose="02000000000000000000" pitchFamily="2" charset="0"/>
              </a:rPr>
              <a:t>закупівель</a:t>
            </a:r>
            <a:r>
              <a:rPr lang="uk-UA" sz="1600" b="0" i="0" dirty="0">
                <a:effectLst/>
                <a:latin typeface="Roboto" panose="02000000000000000000" pitchFamily="2" charset="0"/>
              </a:rPr>
              <a:t> фармацевтичних препаратів, контрацептивів та вакцин (на 284 мільйони доларів), інженерних та дослідницьких послуг (на 58 мільйонів доларів) та управлінських та адміністративних послуг (на 47 мільйонів доларів).</a:t>
            </a:r>
            <a:endParaRPr lang="uk-UA" sz="1600" dirty="0"/>
          </a:p>
        </p:txBody>
      </p:sp>
    </p:spTree>
    <p:extLst>
      <p:ext uri="{BB962C8B-B14F-4D97-AF65-F5344CB8AC3E}">
        <p14:creationId xmlns:p14="http://schemas.microsoft.com/office/powerpoint/2010/main" val="26841884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D47A241-4B1D-67FB-CEC1-2BAB76F12674}"/>
              </a:ext>
            </a:extLst>
          </p:cNvPr>
          <p:cNvSpPr txBox="1"/>
          <p:nvPr/>
        </p:nvSpPr>
        <p:spPr>
          <a:xfrm>
            <a:off x="836246" y="753298"/>
            <a:ext cx="10699262" cy="5016758"/>
          </a:xfrm>
          <a:prstGeom prst="rect">
            <a:avLst/>
          </a:prstGeom>
          <a:noFill/>
        </p:spPr>
        <p:txBody>
          <a:bodyPr wrap="square">
            <a:spAutoFit/>
          </a:bodyPr>
          <a:lstStyle/>
          <a:p>
            <a:r>
              <a:rPr lang="uk-UA" sz="2000" b="0" i="0" dirty="0">
                <a:effectLst/>
                <a:latin typeface="Roboto" panose="02000000000000000000" pitchFamily="2" charset="0"/>
              </a:rPr>
              <a:t>Всесвітня продовольча програма ООН залишалася другою за величиною організацією-</a:t>
            </a:r>
            <a:r>
              <a:rPr lang="uk-UA" sz="2000" b="0" i="0" dirty="0" err="1">
                <a:effectLst/>
                <a:latin typeface="Roboto" panose="02000000000000000000" pitchFamily="2" charset="0"/>
              </a:rPr>
              <a:t>закупівельником</a:t>
            </a:r>
            <a:r>
              <a:rPr lang="uk-UA" sz="2000" b="0" i="0" dirty="0">
                <a:effectLst/>
                <a:latin typeface="Roboto" panose="02000000000000000000" pitchFamily="2" charset="0"/>
              </a:rPr>
              <a:t>, загальний обсяг </a:t>
            </a:r>
            <a:r>
              <a:rPr lang="uk-UA" sz="2000" b="0" i="0" dirty="0" err="1">
                <a:effectLst/>
                <a:latin typeface="Roboto" panose="02000000000000000000" pitchFamily="2" charset="0"/>
              </a:rPr>
              <a:t>закупівель</a:t>
            </a:r>
            <a:r>
              <a:rPr lang="uk-UA" sz="2000" b="0" i="0" dirty="0">
                <a:effectLst/>
                <a:latin typeface="Roboto" panose="02000000000000000000" pitchFamily="2" charset="0"/>
              </a:rPr>
              <a:t> у 2024 році склав 3,9 мільярда доларів США, що на 570 мільйонів доларів США, або на 12,7 відсотка, менше, ніж у 2023 році. Зниження було зумовлене переважно скороченням </a:t>
            </a:r>
            <a:r>
              <a:rPr lang="uk-UA" sz="2000" b="0" i="0" dirty="0" err="1">
                <a:effectLst/>
                <a:latin typeface="Roboto" panose="02000000000000000000" pitchFamily="2" charset="0"/>
              </a:rPr>
              <a:t>закупівель</a:t>
            </a:r>
            <a:r>
              <a:rPr lang="uk-UA" sz="2000" b="0" i="0" dirty="0">
                <a:effectLst/>
                <a:latin typeface="Roboto" panose="02000000000000000000" pitchFamily="2" charset="0"/>
              </a:rPr>
              <a:t> продуктів харчування та напоїв (на 387 мільйонів доларів США), оскільки операції з розподілу продуктів харчування скоротилися після сплеску під час пікових глобальних надзвичайних ситуацій. </a:t>
            </a:r>
          </a:p>
          <a:p>
            <a:endParaRPr lang="uk-UA" sz="2000" b="0" i="0" dirty="0">
              <a:effectLst/>
              <a:latin typeface="Roboto" panose="02000000000000000000" pitchFamily="2" charset="0"/>
            </a:endParaRPr>
          </a:p>
          <a:p>
            <a:r>
              <a:rPr lang="uk-UA" sz="2000" dirty="0">
                <a:latin typeface="Roboto" panose="02000000000000000000" pitchFamily="2" charset="0"/>
              </a:rPr>
              <a:t>Всесвітня продовольча програма ООН</a:t>
            </a:r>
            <a:r>
              <a:rPr lang="uk-UA" sz="2000" b="0" i="0" dirty="0">
                <a:effectLst/>
                <a:latin typeface="Roboto" panose="02000000000000000000" pitchFamily="2" charset="0"/>
              </a:rPr>
              <a:t> також повідомила про спільні закупівлі на суму 100 мільйонів доларів США, з яких 92 мільйони доларів США були здійснені через закупівлі між ООН, переважно для послуг у сфері політики та громадянських справ (65 мільйонів доларів США). </a:t>
            </a:r>
          </a:p>
          <a:p>
            <a:endParaRPr lang="uk-UA" sz="2000" b="0" i="0" dirty="0">
              <a:effectLst/>
              <a:latin typeface="Roboto" panose="02000000000000000000" pitchFamily="2" charset="0"/>
            </a:endParaRPr>
          </a:p>
          <a:p>
            <a:r>
              <a:rPr lang="uk-UA" sz="2000" b="0" i="0" dirty="0">
                <a:effectLst/>
                <a:latin typeface="Roboto" panose="02000000000000000000" pitchFamily="2" charset="0"/>
              </a:rPr>
              <a:t>ПРООН зафіксувала закупівлі на суму 2,9 мільярда доларів США у 2024 році, що на 13,5 відсотка більше, ніж у 2023 році, перейшовши з четвертої за величиною на третю за величиною організацію-</a:t>
            </a:r>
            <a:r>
              <a:rPr lang="uk-UA" sz="2000" b="0" i="0" dirty="0" err="1">
                <a:effectLst/>
                <a:latin typeface="Roboto" panose="02000000000000000000" pitchFamily="2" charset="0"/>
              </a:rPr>
              <a:t>закупівельника</a:t>
            </a:r>
            <a:r>
              <a:rPr lang="uk-UA" sz="2000" b="0" i="0" dirty="0">
                <a:effectLst/>
                <a:latin typeface="Roboto" panose="02000000000000000000" pitchFamily="2" charset="0"/>
              </a:rPr>
              <a:t>.</a:t>
            </a:r>
            <a:endParaRPr lang="uk-UA" sz="2000" dirty="0"/>
          </a:p>
        </p:txBody>
      </p:sp>
    </p:spTree>
    <p:extLst>
      <p:ext uri="{BB962C8B-B14F-4D97-AF65-F5344CB8AC3E}">
        <p14:creationId xmlns:p14="http://schemas.microsoft.com/office/powerpoint/2010/main" val="2862467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lvl="0"/>
            <a:r>
              <a:rPr lang="en-US" b="1" dirty="0"/>
              <a:t>2</a:t>
            </a:r>
            <a:r>
              <a:rPr lang="uk-UA" b="1" dirty="0"/>
              <a:t>. Організація закупівельної діяльності ООН</a:t>
            </a:r>
            <a:endParaRPr lang="en-US"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650429438"/>
              </p:ext>
            </p:extLst>
          </p:nvPr>
        </p:nvGraphicFramePr>
        <p:xfrm>
          <a:off x="633413" y="2175256"/>
          <a:ext cx="10310358" cy="40642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460144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1229" y="0"/>
            <a:ext cx="11608904" cy="1478570"/>
          </a:xfrm>
        </p:spPr>
        <p:txBody>
          <a:bodyPr>
            <a:normAutofit fontScale="90000"/>
          </a:bodyPr>
          <a:lstStyle/>
          <a:p>
            <a:r>
              <a:rPr lang="ru-RU" dirty="0" err="1"/>
              <a:t>Закупівельний</a:t>
            </a:r>
            <a:r>
              <a:rPr lang="ru-RU" dirty="0"/>
              <a:t> </a:t>
            </a:r>
            <a:r>
              <a:rPr lang="ru-RU" dirty="0" err="1"/>
              <a:t>майданчик</a:t>
            </a:r>
            <a:r>
              <a:rPr lang="en-US" dirty="0"/>
              <a:t> - UNITED NATIONS GLOBAL MARKETPLACE (UNGM</a:t>
            </a:r>
            <a:r>
              <a:rPr lang="uk-UA" dirty="0"/>
              <a:t>) - </a:t>
            </a:r>
            <a:r>
              <a:rPr lang="en-US" u="sng" dirty="0">
                <a:hlinkClick r:id="rId2"/>
              </a:rPr>
              <a:t> </a:t>
            </a:r>
            <a:r>
              <a:rPr lang="uk-UA" u="sng" dirty="0">
                <a:hlinkClick r:id="rId2"/>
              </a:rPr>
              <a:t>ttps://www.ungm.org</a:t>
            </a:r>
            <a:r>
              <a:rPr lang="uk-UA" dirty="0"/>
              <a:t> </a:t>
            </a:r>
            <a:br>
              <a:rPr lang="en-US" dirty="0"/>
            </a:br>
            <a:endParaRPr lang="en-US" dirty="0"/>
          </a:p>
        </p:txBody>
      </p:sp>
      <p:pic>
        <p:nvPicPr>
          <p:cNvPr id="4" name="Рисунок 3">
            <a:extLst>
              <a:ext uri="{FF2B5EF4-FFF2-40B4-BE49-F238E27FC236}">
                <a16:creationId xmlns:a16="http://schemas.microsoft.com/office/drawing/2014/main" id="{4366F99E-1852-42AB-83C4-A830D14075B8}"/>
              </a:ext>
            </a:extLst>
          </p:cNvPr>
          <p:cNvPicPr>
            <a:picLocks noChangeAspect="1"/>
          </p:cNvPicPr>
          <p:nvPr/>
        </p:nvPicPr>
        <p:blipFill>
          <a:blip r:embed="rId3"/>
          <a:stretch>
            <a:fillRect/>
          </a:stretch>
        </p:blipFill>
        <p:spPr>
          <a:xfrm>
            <a:off x="1479412" y="1037709"/>
            <a:ext cx="8470356" cy="4329290"/>
          </a:xfrm>
          <a:prstGeom prst="rect">
            <a:avLst/>
          </a:prstGeom>
        </p:spPr>
      </p:pic>
      <p:pic>
        <p:nvPicPr>
          <p:cNvPr id="5" name="Рисунок 4">
            <a:extLst>
              <a:ext uri="{FF2B5EF4-FFF2-40B4-BE49-F238E27FC236}">
                <a16:creationId xmlns:a16="http://schemas.microsoft.com/office/drawing/2014/main" id="{A293D333-C56A-5583-1678-29952D1F42D2}"/>
              </a:ext>
            </a:extLst>
          </p:cNvPr>
          <p:cNvPicPr>
            <a:picLocks noChangeAspect="1"/>
          </p:cNvPicPr>
          <p:nvPr/>
        </p:nvPicPr>
        <p:blipFill>
          <a:blip r:embed="rId4"/>
          <a:stretch>
            <a:fillRect/>
          </a:stretch>
        </p:blipFill>
        <p:spPr>
          <a:xfrm>
            <a:off x="3079187" y="5433253"/>
            <a:ext cx="6033626" cy="1424747"/>
          </a:xfrm>
          <a:prstGeom prst="rect">
            <a:avLst/>
          </a:prstGeom>
        </p:spPr>
      </p:pic>
    </p:spTree>
    <p:extLst>
      <p:ext uri="{BB962C8B-B14F-4D97-AF65-F5344CB8AC3E}">
        <p14:creationId xmlns:p14="http://schemas.microsoft.com/office/powerpoint/2010/main" val="3894125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2" y="141439"/>
            <a:ext cx="9905998" cy="1478570"/>
          </a:xfrm>
        </p:spPr>
        <p:txBody>
          <a:bodyPr>
            <a:normAutofit/>
          </a:bodyPr>
          <a:lstStyle/>
          <a:p>
            <a:r>
              <a:rPr lang="uk-UA" dirty="0"/>
              <a:t>Щоб зареєструватись на платформі потрібно підготувати наступні документи:</a:t>
            </a:r>
            <a:endParaRPr lang="en-US" dirty="0"/>
          </a:p>
        </p:txBody>
      </p:sp>
      <p:sp>
        <p:nvSpPr>
          <p:cNvPr id="3" name="Объект 2"/>
          <p:cNvSpPr>
            <a:spLocks noGrp="1"/>
          </p:cNvSpPr>
          <p:nvPr>
            <p:ph idx="1"/>
          </p:nvPr>
        </p:nvSpPr>
        <p:spPr>
          <a:xfrm>
            <a:off x="1141411" y="1620009"/>
            <a:ext cx="9905999" cy="5049078"/>
          </a:xfrm>
        </p:spPr>
        <p:txBody>
          <a:bodyPr>
            <a:normAutofit fontScale="92500" lnSpcReduction="10000"/>
          </a:bodyPr>
          <a:lstStyle/>
          <a:p>
            <a:pPr lvl="0"/>
            <a:r>
              <a:rPr lang="ru-RU" b="1" dirty="0" err="1"/>
              <a:t>Витяг</a:t>
            </a:r>
            <a:r>
              <a:rPr lang="ru-RU" b="1" dirty="0"/>
              <a:t> з ЄДР з</a:t>
            </a:r>
            <a:r>
              <a:rPr lang="en-US" b="1" dirty="0"/>
              <a:t>  </a:t>
            </a:r>
            <a:r>
              <a:rPr lang="ru-RU" b="1" dirty="0" err="1"/>
              <a:t>нотаріальним</a:t>
            </a:r>
            <a:r>
              <a:rPr lang="ru-RU" b="1" dirty="0"/>
              <a:t> перекладом</a:t>
            </a:r>
            <a:r>
              <a:rPr lang="en-US" b="1" dirty="0"/>
              <a:t> - Certificate of Incorporation </a:t>
            </a:r>
          </a:p>
          <a:p>
            <a:pPr lvl="0"/>
            <a:r>
              <a:rPr lang="uk-UA" b="1" dirty="0"/>
              <a:t>Діаграма зі структурою фірми – </a:t>
            </a:r>
            <a:r>
              <a:rPr lang="en-US" b="1" dirty="0"/>
              <a:t>Company</a:t>
            </a:r>
            <a:r>
              <a:rPr lang="uk-UA" b="1" dirty="0"/>
              <a:t>’</a:t>
            </a:r>
            <a:r>
              <a:rPr lang="en-US" b="1" dirty="0"/>
              <a:t>s Structure</a:t>
            </a:r>
          </a:p>
          <a:p>
            <a:pPr lvl="0"/>
            <a:r>
              <a:rPr lang="en-US" b="1" dirty="0"/>
              <a:t>Curriculum Vitae (</a:t>
            </a:r>
            <a:r>
              <a:rPr lang="en-US" b="1" dirty="0" err="1"/>
              <a:t>резюме</a:t>
            </a:r>
            <a:r>
              <a:rPr lang="en-US" b="1" dirty="0"/>
              <a:t>) </a:t>
            </a:r>
            <a:r>
              <a:rPr lang="en-US" b="1" dirty="0" err="1"/>
              <a:t>керівних</a:t>
            </a:r>
            <a:r>
              <a:rPr lang="en-US" b="1" dirty="0"/>
              <a:t> </a:t>
            </a:r>
            <a:r>
              <a:rPr lang="en-US" b="1" dirty="0" err="1"/>
              <a:t>осіб</a:t>
            </a:r>
            <a:endParaRPr lang="en-US" b="1" dirty="0"/>
          </a:p>
          <a:p>
            <a:pPr lvl="0"/>
            <a:r>
              <a:rPr lang="en-US" b="1" dirty="0" err="1"/>
              <a:t>Рекомендаційні</a:t>
            </a:r>
            <a:r>
              <a:rPr lang="en-US" b="1" dirty="0"/>
              <a:t> </a:t>
            </a:r>
            <a:r>
              <a:rPr lang="en-US" b="1" dirty="0" err="1"/>
              <a:t>листи</a:t>
            </a:r>
            <a:endParaRPr lang="en-US" b="1" dirty="0"/>
          </a:p>
          <a:p>
            <a:pPr lvl="0"/>
            <a:r>
              <a:rPr lang="en-US" b="1" dirty="0" err="1"/>
              <a:t>Додаткові</a:t>
            </a:r>
            <a:r>
              <a:rPr lang="en-US" b="1" dirty="0"/>
              <a:t> </a:t>
            </a:r>
            <a:r>
              <a:rPr lang="en-US" b="1" dirty="0" err="1"/>
              <a:t>документи</a:t>
            </a:r>
            <a:r>
              <a:rPr lang="uk-UA" b="1" dirty="0"/>
              <a:t>: </a:t>
            </a:r>
            <a:r>
              <a:rPr lang="en-US" b="1" dirty="0" err="1"/>
              <a:t>Сертифікати</a:t>
            </a:r>
            <a:r>
              <a:rPr lang="en-US" b="1" dirty="0"/>
              <a:t> </a:t>
            </a:r>
            <a:r>
              <a:rPr lang="uk-UA" b="1" dirty="0"/>
              <a:t>якості</a:t>
            </a:r>
            <a:r>
              <a:rPr lang="en-US" b="1" dirty="0"/>
              <a:t>, </a:t>
            </a:r>
            <a:r>
              <a:rPr lang="en-US" b="1" dirty="0" err="1"/>
              <a:t>Сертифікат</a:t>
            </a:r>
            <a:r>
              <a:rPr lang="en-US" b="1" dirty="0"/>
              <a:t> </a:t>
            </a:r>
            <a:r>
              <a:rPr lang="en-US" b="1" dirty="0" err="1"/>
              <a:t>відповідності</a:t>
            </a:r>
            <a:r>
              <a:rPr lang="en-US" b="1" dirty="0"/>
              <a:t>, </a:t>
            </a:r>
            <a:r>
              <a:rPr lang="en-US" b="1" dirty="0" err="1"/>
              <a:t>Сертифікати</a:t>
            </a:r>
            <a:r>
              <a:rPr lang="en-US" b="1" dirty="0"/>
              <a:t> </a:t>
            </a:r>
            <a:r>
              <a:rPr lang="en-US" b="1" dirty="0" err="1"/>
              <a:t>лабораторних</a:t>
            </a:r>
            <a:r>
              <a:rPr lang="en-US" b="1" dirty="0"/>
              <a:t> </a:t>
            </a:r>
            <a:r>
              <a:rPr lang="en-US" b="1" dirty="0" err="1"/>
              <a:t>досліджень</a:t>
            </a:r>
            <a:r>
              <a:rPr lang="en-US" b="1" dirty="0"/>
              <a:t>, </a:t>
            </a:r>
            <a:r>
              <a:rPr lang="en-US" b="1" dirty="0" err="1"/>
              <a:t>Менеджмент-план</a:t>
            </a:r>
            <a:r>
              <a:rPr lang="en-US" b="1" dirty="0"/>
              <a:t> </a:t>
            </a:r>
            <a:r>
              <a:rPr lang="en-US" b="1" dirty="0" err="1"/>
              <a:t>тощо</a:t>
            </a:r>
            <a:r>
              <a:rPr lang="en-US" b="1" dirty="0"/>
              <a:t>.</a:t>
            </a:r>
          </a:p>
          <a:p>
            <a:pPr lvl="0"/>
            <a:r>
              <a:rPr lang="ru-RU" b="1" dirty="0" err="1"/>
              <a:t>Фінансова</a:t>
            </a:r>
            <a:r>
              <a:rPr lang="ru-RU" b="1" dirty="0"/>
              <a:t> </a:t>
            </a:r>
            <a:r>
              <a:rPr lang="ru-RU" b="1" dirty="0" err="1"/>
              <a:t>звітність</a:t>
            </a:r>
            <a:r>
              <a:rPr lang="uk-UA" b="1" dirty="0"/>
              <a:t> (</a:t>
            </a:r>
            <a:r>
              <a:rPr lang="ru-RU" b="1" dirty="0" err="1"/>
              <a:t>Якщо</a:t>
            </a:r>
            <a:r>
              <a:rPr lang="ru-RU" b="1" dirty="0"/>
              <a:t> </a:t>
            </a:r>
            <a:r>
              <a:rPr lang="ru-RU" b="1" dirty="0" err="1"/>
              <a:t>постачальник</a:t>
            </a:r>
            <a:r>
              <a:rPr lang="ru-RU" b="1" dirty="0"/>
              <a:t> </a:t>
            </a:r>
            <a:r>
              <a:rPr lang="ru-RU" b="1" dirty="0" err="1"/>
              <a:t>зацікавлений</a:t>
            </a:r>
            <a:r>
              <a:rPr lang="ru-RU" b="1" dirty="0"/>
              <a:t> контрактами на суму </a:t>
            </a:r>
            <a:r>
              <a:rPr lang="ru-RU" b="1" dirty="0" err="1"/>
              <a:t>більше</a:t>
            </a:r>
            <a:r>
              <a:rPr lang="ru-RU" b="1" dirty="0"/>
              <a:t> </a:t>
            </a:r>
            <a:r>
              <a:rPr lang="ru-RU" b="1" dirty="0" err="1"/>
              <a:t>ніж</a:t>
            </a:r>
            <a:r>
              <a:rPr lang="ru-RU" b="1" dirty="0"/>
              <a:t> $</a:t>
            </a:r>
            <a:r>
              <a:rPr lang="en-US" b="1" dirty="0"/>
              <a:t> </a:t>
            </a:r>
            <a:r>
              <a:rPr lang="ru-RU" b="1" dirty="0"/>
              <a:t>500</a:t>
            </a:r>
            <a:r>
              <a:rPr lang="en-US" b="1" dirty="0"/>
              <a:t> </a:t>
            </a:r>
            <a:r>
              <a:rPr lang="ru-RU" b="1" dirty="0"/>
              <a:t>000, то одним </a:t>
            </a:r>
            <a:r>
              <a:rPr lang="ru-RU" b="1" dirty="0" err="1"/>
              <a:t>із</a:t>
            </a:r>
            <a:r>
              <a:rPr lang="ru-RU" b="1" dirty="0"/>
              <a:t> </a:t>
            </a:r>
            <a:r>
              <a:rPr lang="ru-RU" b="1" dirty="0" err="1"/>
              <a:t>найважливіших</a:t>
            </a:r>
            <a:r>
              <a:rPr lang="ru-RU" b="1" dirty="0"/>
              <a:t> </a:t>
            </a:r>
            <a:r>
              <a:rPr lang="ru-RU" b="1" dirty="0" err="1"/>
              <a:t>документів</a:t>
            </a:r>
            <a:r>
              <a:rPr lang="ru-RU" b="1" dirty="0"/>
              <a:t> буде </a:t>
            </a:r>
            <a:r>
              <a:rPr lang="ru-RU" b="1" dirty="0" err="1"/>
              <a:t>фінансова</a:t>
            </a:r>
            <a:r>
              <a:rPr lang="ru-RU" b="1" dirty="0"/>
              <a:t> </a:t>
            </a:r>
            <a:r>
              <a:rPr lang="ru-RU" b="1" dirty="0" err="1"/>
              <a:t>звітність</a:t>
            </a:r>
            <a:r>
              <a:rPr lang="ru-RU" b="1" dirty="0"/>
              <a:t> </a:t>
            </a:r>
            <a:r>
              <a:rPr lang="ru-RU" b="1" dirty="0" err="1"/>
              <a:t>підприємства</a:t>
            </a:r>
            <a:r>
              <a:rPr lang="ru-RU" b="1" dirty="0"/>
              <a:t> за </a:t>
            </a:r>
            <a:r>
              <a:rPr lang="ru-RU" b="1" dirty="0" err="1"/>
              <a:t>останні</a:t>
            </a:r>
            <a:r>
              <a:rPr lang="ru-RU" b="1" dirty="0"/>
              <a:t> 3 роки. Вона </a:t>
            </a:r>
            <a:r>
              <a:rPr lang="ru-RU" b="1" dirty="0" err="1"/>
              <a:t>має</a:t>
            </a:r>
            <a:r>
              <a:rPr lang="ru-RU" b="1" dirty="0"/>
              <a:t> </a:t>
            </a:r>
            <a:r>
              <a:rPr lang="ru-RU" b="1" dirty="0" err="1"/>
              <a:t>складатись</a:t>
            </a:r>
            <a:r>
              <a:rPr lang="ru-RU" b="1" dirty="0"/>
              <a:t> </a:t>
            </a:r>
            <a:r>
              <a:rPr lang="ru-RU" b="1" dirty="0" err="1"/>
              <a:t>із</a:t>
            </a:r>
            <a:r>
              <a:rPr lang="ru-RU" b="1" dirty="0"/>
              <a:t> балансу і </a:t>
            </a:r>
            <a:r>
              <a:rPr lang="ru-RU" b="1" dirty="0" err="1"/>
              <a:t>звітності</a:t>
            </a:r>
            <a:r>
              <a:rPr lang="ru-RU" b="1" dirty="0"/>
              <a:t> </a:t>
            </a:r>
            <a:r>
              <a:rPr lang="ru-RU" b="1" dirty="0" err="1"/>
              <a:t>прибутків</a:t>
            </a:r>
            <a:r>
              <a:rPr lang="ru-RU" b="1" dirty="0"/>
              <a:t> та </a:t>
            </a:r>
            <a:r>
              <a:rPr lang="ru-RU" b="1" dirty="0" err="1"/>
              <a:t>збитків</a:t>
            </a:r>
            <a:r>
              <a:rPr lang="ru-RU" b="1" dirty="0"/>
              <a:t>)</a:t>
            </a:r>
            <a:endParaRPr lang="en-US" b="1" dirty="0"/>
          </a:p>
          <a:p>
            <a:pPr lvl="0"/>
            <a:r>
              <a:rPr lang="en-US" b="1" dirty="0" err="1"/>
              <a:t>Каталог</a:t>
            </a:r>
            <a:r>
              <a:rPr lang="en-US" b="1" dirty="0"/>
              <a:t> </a:t>
            </a:r>
            <a:r>
              <a:rPr lang="en-US" b="1" dirty="0" err="1"/>
              <a:t>продуктів</a:t>
            </a:r>
            <a:r>
              <a:rPr lang="en-US" b="1" dirty="0"/>
              <a:t> </a:t>
            </a:r>
            <a:r>
              <a:rPr lang="en-US" b="1" dirty="0" err="1"/>
              <a:t>та</a:t>
            </a:r>
            <a:r>
              <a:rPr lang="en-US" b="1" dirty="0"/>
              <a:t> </a:t>
            </a:r>
            <a:r>
              <a:rPr lang="en-US" b="1" dirty="0" err="1"/>
              <a:t>послуг</a:t>
            </a:r>
            <a:endParaRPr lang="en-US" b="1" dirty="0"/>
          </a:p>
          <a:p>
            <a:endParaRPr lang="en-US" dirty="0"/>
          </a:p>
        </p:txBody>
      </p:sp>
    </p:spTree>
    <p:extLst>
      <p:ext uri="{BB962C8B-B14F-4D97-AF65-F5344CB8AC3E}">
        <p14:creationId xmlns:p14="http://schemas.microsoft.com/office/powerpoint/2010/main" val="725268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7930" y="399857"/>
            <a:ext cx="11854070" cy="1478570"/>
          </a:xfrm>
        </p:spPr>
        <p:txBody>
          <a:bodyPr>
            <a:normAutofit fontScale="90000"/>
          </a:bodyPr>
          <a:lstStyle/>
          <a:p>
            <a:r>
              <a:rPr lang="ru-RU" dirty="0" err="1"/>
              <a:t>Стандартизований</a:t>
            </a:r>
            <a:r>
              <a:rPr lang="ru-RU" dirty="0"/>
              <a:t> Код </a:t>
            </a:r>
            <a:r>
              <a:rPr lang="ru-RU" dirty="0" err="1"/>
              <a:t>класифікації</a:t>
            </a:r>
            <a:r>
              <a:rPr lang="ru-RU" dirty="0"/>
              <a:t> </a:t>
            </a:r>
            <a:r>
              <a:rPr lang="ru-RU" dirty="0" err="1"/>
              <a:t>товарів</a:t>
            </a:r>
            <a:r>
              <a:rPr lang="ru-RU" dirty="0"/>
              <a:t> та </a:t>
            </a:r>
            <a:r>
              <a:rPr lang="ru-RU" dirty="0" err="1"/>
              <a:t>послуг</a:t>
            </a:r>
            <a:r>
              <a:rPr lang="ru-RU" dirty="0"/>
              <a:t> ООН -</a:t>
            </a:r>
            <a:r>
              <a:rPr lang="en-US" dirty="0"/>
              <a:t>  UNSPSC</a:t>
            </a:r>
            <a:r>
              <a:rPr lang="uk-UA" dirty="0"/>
              <a:t> - </a:t>
            </a:r>
            <a:r>
              <a:rPr lang="en-US" u="sng" dirty="0">
                <a:hlinkClick r:id="rId2"/>
              </a:rPr>
              <a:t> </a:t>
            </a:r>
            <a:r>
              <a:rPr lang="uk-UA" u="sng" dirty="0">
                <a:hlinkClick r:id="rId2"/>
              </a:rPr>
              <a:t>ttps://www.unspsc.org</a:t>
            </a:r>
            <a:r>
              <a:rPr lang="uk-UA" dirty="0"/>
              <a:t> </a:t>
            </a:r>
            <a:br>
              <a:rPr lang="en-US" dirty="0"/>
            </a:br>
            <a:endParaRPr lang="en-US" dirty="0"/>
          </a:p>
        </p:txBody>
      </p:sp>
      <p:pic>
        <p:nvPicPr>
          <p:cNvPr id="4" name="Объект 3"/>
          <p:cNvPicPr>
            <a:picLocks noGrp="1"/>
          </p:cNvPicPr>
          <p:nvPr>
            <p:ph idx="1"/>
          </p:nvPr>
        </p:nvPicPr>
        <p:blipFill>
          <a:blip r:embed="rId3"/>
          <a:stretch>
            <a:fillRect/>
          </a:stretch>
        </p:blipFill>
        <p:spPr>
          <a:xfrm>
            <a:off x="337930" y="1692404"/>
            <a:ext cx="11390244" cy="3933144"/>
          </a:xfrm>
          <a:prstGeom prst="rect">
            <a:avLst/>
          </a:prstGeom>
        </p:spPr>
      </p:pic>
    </p:spTree>
    <p:extLst>
      <p:ext uri="{BB962C8B-B14F-4D97-AF65-F5344CB8AC3E}">
        <p14:creationId xmlns:p14="http://schemas.microsoft.com/office/powerpoint/2010/main" val="5284233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141410" y="679104"/>
            <a:ext cx="4649783" cy="823912"/>
          </a:xfrm>
        </p:spPr>
        <p:txBody>
          <a:bodyPr>
            <a:normAutofit/>
          </a:bodyPr>
          <a:lstStyle/>
          <a:p>
            <a:r>
              <a:rPr lang="ru-RU" sz="3200" b="1" dirty="0"/>
              <a:t>UNSPSC </a:t>
            </a:r>
            <a:r>
              <a:rPr lang="ru-RU" sz="3200" b="1" dirty="0" err="1"/>
              <a:t>це</a:t>
            </a:r>
            <a:r>
              <a:rPr lang="uk-UA" sz="3200" b="1" dirty="0"/>
              <a:t>:</a:t>
            </a:r>
            <a:endParaRPr lang="en-US" sz="3200" b="1" dirty="0"/>
          </a:p>
        </p:txBody>
      </p:sp>
      <p:sp>
        <p:nvSpPr>
          <p:cNvPr id="4" name="Объект 3"/>
          <p:cNvSpPr>
            <a:spLocks noGrp="1"/>
          </p:cNvSpPr>
          <p:nvPr>
            <p:ph sz="half" idx="2"/>
          </p:nvPr>
        </p:nvSpPr>
        <p:spPr>
          <a:xfrm>
            <a:off x="1141410" y="1503016"/>
            <a:ext cx="4878391" cy="5017053"/>
          </a:xfrm>
        </p:spPr>
        <p:txBody>
          <a:bodyPr>
            <a:normAutofit fontScale="70000" lnSpcReduction="20000"/>
          </a:bodyPr>
          <a:lstStyle/>
          <a:p>
            <a:r>
              <a:rPr lang="ru-RU" sz="2600" b="1" dirty="0" err="1">
                <a:latin typeface="Times New Roman" panose="02020603050405020304" pitchFamily="18" charset="0"/>
                <a:cs typeface="Times New Roman" panose="02020603050405020304" pitchFamily="18" charset="0"/>
              </a:rPr>
              <a:t>Інструмент</a:t>
            </a:r>
            <a:r>
              <a:rPr lang="ru-RU" sz="2600" b="1" dirty="0">
                <a:latin typeface="Times New Roman" panose="02020603050405020304" pitchFamily="18" charset="0"/>
                <a:cs typeface="Times New Roman" panose="02020603050405020304" pitchFamily="18" charset="0"/>
              </a:rPr>
              <a:t> для </a:t>
            </a:r>
            <a:r>
              <a:rPr lang="ru-RU" sz="2600" b="1" dirty="0" err="1">
                <a:latin typeface="Times New Roman" panose="02020603050405020304" pitchFamily="18" charset="0"/>
                <a:cs typeface="Times New Roman" panose="02020603050405020304" pitchFamily="18" charset="0"/>
              </a:rPr>
              <a:t>пошуку</a:t>
            </a:r>
            <a:r>
              <a:rPr lang="ru-RU"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товарів</a:t>
            </a:r>
            <a:r>
              <a:rPr lang="ru-RU" sz="2600" b="1" dirty="0">
                <a:latin typeface="Times New Roman" panose="02020603050405020304" pitchFamily="18" charset="0"/>
                <a:cs typeface="Times New Roman" panose="02020603050405020304" pitchFamily="18" charset="0"/>
              </a:rPr>
              <a:t> і </a:t>
            </a:r>
            <a:r>
              <a:rPr lang="ru-RU" sz="2600" b="1" dirty="0" err="1">
                <a:latin typeface="Times New Roman" panose="02020603050405020304" pitchFamily="18" charset="0"/>
                <a:cs typeface="Times New Roman" panose="02020603050405020304" pitchFamily="18" charset="0"/>
              </a:rPr>
              <a:t>послуг</a:t>
            </a:r>
            <a:endParaRPr lang="en-US" sz="2600" b="1" dirty="0">
              <a:latin typeface="Times New Roman" panose="02020603050405020304" pitchFamily="18" charset="0"/>
              <a:cs typeface="Times New Roman" panose="02020603050405020304" pitchFamily="18" charset="0"/>
            </a:endParaRPr>
          </a:p>
          <a:p>
            <a:r>
              <a:rPr lang="ru-RU" sz="2600" b="1" dirty="0" err="1">
                <a:latin typeface="Times New Roman" panose="02020603050405020304" pitchFamily="18" charset="0"/>
                <a:cs typeface="Times New Roman" panose="02020603050405020304" pitchFamily="18" charset="0"/>
              </a:rPr>
              <a:t>Інструмент</a:t>
            </a:r>
            <a:r>
              <a:rPr lang="ru-RU" sz="2600" b="1" dirty="0">
                <a:latin typeface="Times New Roman" panose="02020603050405020304" pitchFamily="18" charset="0"/>
                <a:cs typeface="Times New Roman" panose="02020603050405020304" pitchFamily="18" charset="0"/>
              </a:rPr>
              <a:t> для </a:t>
            </a:r>
            <a:r>
              <a:rPr lang="ru-RU" sz="2600" b="1" dirty="0" err="1">
                <a:latin typeface="Times New Roman" panose="02020603050405020304" pitchFamily="18" charset="0"/>
                <a:cs typeface="Times New Roman" panose="02020603050405020304" pitchFamily="18" charset="0"/>
              </a:rPr>
              <a:t>аналізу</a:t>
            </a:r>
            <a:r>
              <a:rPr lang="ru-RU"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витрат</a:t>
            </a:r>
            <a:r>
              <a:rPr lang="ru-RU"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продажів</a:t>
            </a:r>
            <a:r>
              <a:rPr lang="ru-RU"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або</a:t>
            </a:r>
            <a:r>
              <a:rPr lang="ru-RU"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частки</a:t>
            </a:r>
            <a:r>
              <a:rPr lang="ru-RU" sz="2600" b="1" dirty="0">
                <a:latin typeface="Times New Roman" panose="02020603050405020304" pitchFamily="18" charset="0"/>
                <a:cs typeface="Times New Roman" panose="02020603050405020304" pitchFamily="18" charset="0"/>
              </a:rPr>
              <a:t> ринки</a:t>
            </a:r>
            <a:endParaRPr lang="en-US" sz="2600" b="1" dirty="0">
              <a:latin typeface="Times New Roman" panose="02020603050405020304" pitchFamily="18" charset="0"/>
              <a:cs typeface="Times New Roman" panose="02020603050405020304" pitchFamily="18" charset="0"/>
            </a:endParaRPr>
          </a:p>
          <a:p>
            <a:r>
              <a:rPr lang="ru-RU" sz="2600" b="1" dirty="0" err="1">
                <a:latin typeface="Times New Roman" panose="02020603050405020304" pitchFamily="18" charset="0"/>
                <a:cs typeface="Times New Roman" panose="02020603050405020304" pitchFamily="18" charset="0"/>
              </a:rPr>
              <a:t>Комунікаційний</a:t>
            </a:r>
            <a:r>
              <a:rPr lang="ru-RU"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інструмент</a:t>
            </a:r>
            <a:r>
              <a:rPr lang="ru-RU" sz="2600" b="1" dirty="0">
                <a:latin typeface="Times New Roman" panose="02020603050405020304" pitchFamily="18" charset="0"/>
                <a:cs typeface="Times New Roman" panose="02020603050405020304" pitchFamily="18" charset="0"/>
              </a:rPr>
              <a:t> для </a:t>
            </a:r>
            <a:r>
              <a:rPr lang="ru-RU" sz="2600" b="1" dirty="0" err="1">
                <a:latin typeface="Times New Roman" panose="02020603050405020304" pitchFamily="18" charset="0"/>
                <a:cs typeface="Times New Roman" panose="02020603050405020304" pitchFamily="18" charset="0"/>
              </a:rPr>
              <a:t>автоматизації</a:t>
            </a:r>
            <a:r>
              <a:rPr lang="ru-RU"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закупівель</a:t>
            </a:r>
            <a:endParaRPr lang="en-US" sz="2600" b="1" dirty="0">
              <a:latin typeface="Times New Roman" panose="02020603050405020304" pitchFamily="18" charset="0"/>
              <a:cs typeface="Times New Roman" panose="02020603050405020304" pitchFamily="18" charset="0"/>
            </a:endParaRPr>
          </a:p>
          <a:p>
            <a:r>
              <a:rPr lang="ru-RU" sz="2600" b="1" dirty="0" err="1">
                <a:latin typeface="Times New Roman" panose="02020603050405020304" pitchFamily="18" charset="0"/>
                <a:cs typeface="Times New Roman" panose="02020603050405020304" pitchFamily="18" charset="0"/>
              </a:rPr>
              <a:t>Інструмент</a:t>
            </a:r>
            <a:r>
              <a:rPr lang="ru-RU"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систематизації</a:t>
            </a:r>
            <a:r>
              <a:rPr lang="ru-RU" sz="2600" b="1" dirty="0">
                <a:latin typeface="Times New Roman" panose="02020603050405020304" pitchFamily="18" charset="0"/>
                <a:cs typeface="Times New Roman" panose="02020603050405020304" pitchFamily="18" charset="0"/>
              </a:rPr>
              <a:t> для </a:t>
            </a:r>
            <a:r>
              <a:rPr lang="ru-RU" sz="2600" b="1" dirty="0" err="1">
                <a:latin typeface="Times New Roman" panose="02020603050405020304" pitchFamily="18" charset="0"/>
                <a:cs typeface="Times New Roman" panose="02020603050405020304" pitchFamily="18" charset="0"/>
              </a:rPr>
              <a:t>створення</a:t>
            </a:r>
            <a:r>
              <a:rPr lang="ru-RU"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каталогів</a:t>
            </a:r>
            <a:r>
              <a:rPr lang="ru-RU"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словників</a:t>
            </a:r>
            <a:r>
              <a:rPr lang="ru-RU" sz="2600" b="1" dirty="0">
                <a:latin typeface="Times New Roman" panose="02020603050405020304" pitchFamily="18" charset="0"/>
                <a:cs typeface="Times New Roman" panose="02020603050405020304" pitchFamily="18" charset="0"/>
              </a:rPr>
              <a:t> і схем</a:t>
            </a:r>
            <a:endParaRPr lang="en-US" sz="2600" b="1" dirty="0">
              <a:latin typeface="Times New Roman" panose="02020603050405020304" pitchFamily="18" charset="0"/>
              <a:cs typeface="Times New Roman" panose="02020603050405020304" pitchFamily="18" charset="0"/>
            </a:endParaRPr>
          </a:p>
          <a:p>
            <a:r>
              <a:rPr lang="ru-RU" sz="2600" b="1" dirty="0" err="1">
                <a:latin typeface="Times New Roman" panose="02020603050405020304" pitchFamily="18" charset="0"/>
                <a:cs typeface="Times New Roman" panose="02020603050405020304" pitchFamily="18" charset="0"/>
              </a:rPr>
              <a:t>Інструмент</a:t>
            </a:r>
            <a:r>
              <a:rPr lang="ru-RU"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стандартизації</a:t>
            </a:r>
            <a:r>
              <a:rPr lang="ru-RU" sz="2600" b="1" dirty="0">
                <a:latin typeface="Times New Roman" panose="02020603050405020304" pitchFamily="18" charset="0"/>
                <a:cs typeface="Times New Roman" panose="02020603050405020304" pitchFamily="18" charset="0"/>
              </a:rPr>
              <a:t> для </a:t>
            </a:r>
            <a:r>
              <a:rPr lang="ru-RU" sz="2600" b="1" dirty="0" err="1">
                <a:latin typeface="Times New Roman" panose="02020603050405020304" pitchFamily="18" charset="0"/>
                <a:cs typeface="Times New Roman" panose="02020603050405020304" pitchFamily="18" charset="0"/>
              </a:rPr>
              <a:t>забезпечення</a:t>
            </a:r>
            <a:r>
              <a:rPr lang="ru-RU"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узгодженого</a:t>
            </a:r>
            <a:r>
              <a:rPr lang="ru-RU"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найменування</a:t>
            </a:r>
            <a:r>
              <a:rPr lang="ru-RU" sz="2600" b="1" dirty="0">
                <a:latin typeface="Times New Roman" panose="02020603050405020304" pitchFamily="18" charset="0"/>
                <a:cs typeface="Times New Roman" panose="02020603050405020304" pitchFamily="18" charset="0"/>
              </a:rPr>
              <a:t> та </a:t>
            </a:r>
            <a:r>
              <a:rPr lang="ru-RU" sz="2600" b="1" dirty="0" err="1">
                <a:latin typeface="Times New Roman" panose="02020603050405020304" pitchFamily="18" charset="0"/>
                <a:cs typeface="Times New Roman" panose="02020603050405020304" pitchFamily="18" charset="0"/>
              </a:rPr>
              <a:t>кодування</a:t>
            </a:r>
            <a:endParaRPr lang="en-US" sz="2600" b="1" dirty="0">
              <a:latin typeface="Times New Roman" panose="02020603050405020304" pitchFamily="18" charset="0"/>
              <a:cs typeface="Times New Roman" panose="02020603050405020304" pitchFamily="18" charset="0"/>
            </a:endParaRPr>
          </a:p>
          <a:p>
            <a:r>
              <a:rPr lang="ru-RU" sz="2600" b="1" dirty="0">
                <a:latin typeface="Times New Roman" panose="02020603050405020304" pitchFamily="18" charset="0"/>
                <a:cs typeface="Times New Roman" panose="02020603050405020304" pitchFamily="18" charset="0"/>
              </a:rPr>
              <a:t>Головна структура для </a:t>
            </a:r>
            <a:r>
              <a:rPr lang="ru-RU" sz="2600" b="1" dirty="0" err="1">
                <a:latin typeface="Times New Roman" panose="02020603050405020304" pitchFamily="18" charset="0"/>
                <a:cs typeface="Times New Roman" panose="02020603050405020304" pitchFamily="18" charset="0"/>
              </a:rPr>
              <a:t>управління</a:t>
            </a:r>
            <a:r>
              <a:rPr lang="ru-RU"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вмістом</a:t>
            </a:r>
            <a:r>
              <a:rPr lang="ru-RU"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електронної</a:t>
            </a:r>
            <a:r>
              <a:rPr lang="ru-RU"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комерції</a:t>
            </a:r>
            <a:r>
              <a:rPr lang="ru-RU"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всередині</a:t>
            </a:r>
            <a:r>
              <a:rPr lang="ru-RU"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компаній</a:t>
            </a:r>
            <a:r>
              <a:rPr lang="ru-RU" sz="2600" b="1" dirty="0">
                <a:latin typeface="Times New Roman" panose="02020603050405020304" pitchFamily="18" charset="0"/>
                <a:cs typeface="Times New Roman" panose="02020603050405020304" pitchFamily="18" charset="0"/>
              </a:rPr>
              <a:t> і</a:t>
            </a:r>
            <a:r>
              <a:rPr lang="uk-UA"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між</a:t>
            </a:r>
            <a:r>
              <a:rPr lang="ru-RU" sz="2600" b="1" dirty="0">
                <a:latin typeface="Times New Roman" panose="02020603050405020304" pitchFamily="18" charset="0"/>
                <a:cs typeface="Times New Roman" panose="02020603050405020304" pitchFamily="18" charset="0"/>
              </a:rPr>
              <a:t> ними</a:t>
            </a:r>
            <a:endParaRPr lang="en-US" sz="2600" b="1" dirty="0">
              <a:latin typeface="Times New Roman" panose="02020603050405020304" pitchFamily="18" charset="0"/>
              <a:cs typeface="Times New Roman" panose="02020603050405020304" pitchFamily="18" charset="0"/>
            </a:endParaRPr>
          </a:p>
          <a:p>
            <a:r>
              <a:rPr lang="ru-RU" sz="2600" b="1" dirty="0">
                <a:latin typeface="Times New Roman" panose="02020603050405020304" pitchFamily="18" charset="0"/>
                <a:cs typeface="Times New Roman" panose="02020603050405020304" pitchFamily="18" charset="0"/>
              </a:rPr>
              <a:t>“</a:t>
            </a:r>
            <a:r>
              <a:rPr lang="ru-RU" sz="2600" b="1" dirty="0" err="1">
                <a:latin typeface="Times New Roman" panose="02020603050405020304" pitchFamily="18" charset="0"/>
                <a:cs typeface="Times New Roman" panose="02020603050405020304" pitchFamily="18" charset="0"/>
              </a:rPr>
              <a:t>Міст</a:t>
            </a:r>
            <a:r>
              <a:rPr lang="ru-RU" sz="2600" b="1" dirty="0">
                <a:latin typeface="Times New Roman" panose="02020603050405020304" pitchFamily="18" charset="0"/>
                <a:cs typeface="Times New Roman" panose="02020603050405020304" pitchFamily="18" charset="0"/>
              </a:rPr>
              <a:t>” і “</a:t>
            </a:r>
            <a:r>
              <a:rPr lang="ru-RU" sz="2600" b="1" dirty="0" err="1">
                <a:latin typeface="Times New Roman" panose="02020603050405020304" pitchFamily="18" charset="0"/>
                <a:cs typeface="Times New Roman" panose="02020603050405020304" pitchFamily="18" charset="0"/>
              </a:rPr>
              <a:t>центральне</a:t>
            </a:r>
            <a:r>
              <a:rPr lang="ru-RU"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переpхестя</a:t>
            </a:r>
            <a:r>
              <a:rPr lang="ru-RU"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що</a:t>
            </a:r>
            <a:r>
              <a:rPr lang="ru-RU"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з’єднує</a:t>
            </a:r>
            <a:r>
              <a:rPr lang="ru-RU"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гравців</a:t>
            </a:r>
            <a:r>
              <a:rPr lang="ru-RU" sz="2600" b="1" dirty="0">
                <a:latin typeface="Times New Roman" panose="02020603050405020304" pitchFamily="18" charset="0"/>
                <a:cs typeface="Times New Roman" panose="02020603050405020304" pitchFamily="18" charset="0"/>
              </a:rPr>
              <a:t> на </a:t>
            </a:r>
            <a:r>
              <a:rPr lang="ru-RU" sz="2600" b="1" dirty="0" err="1">
                <a:latin typeface="Times New Roman" panose="02020603050405020304" pitchFamily="18" charset="0"/>
                <a:cs typeface="Times New Roman" panose="02020603050405020304" pitchFamily="18" charset="0"/>
              </a:rPr>
              <a:t>світовому</a:t>
            </a:r>
            <a:r>
              <a:rPr lang="ru-RU" sz="2600" b="1" dirty="0">
                <a:latin typeface="Times New Roman" panose="02020603050405020304" pitchFamily="18" charset="0"/>
                <a:cs typeface="Times New Roman" panose="02020603050405020304" pitchFamily="18" charset="0"/>
              </a:rPr>
              <a:t> ринку</a:t>
            </a:r>
            <a:endParaRPr lang="en-US" sz="2600" b="1" dirty="0">
              <a:latin typeface="Times New Roman" panose="02020603050405020304" pitchFamily="18" charset="0"/>
              <a:cs typeface="Times New Roman" panose="02020603050405020304" pitchFamily="18" charset="0"/>
            </a:endParaRPr>
          </a:p>
          <a:p>
            <a:endParaRPr lang="en-US" dirty="0"/>
          </a:p>
        </p:txBody>
      </p:sp>
      <p:sp>
        <p:nvSpPr>
          <p:cNvPr id="5" name="Текст 4"/>
          <p:cNvSpPr>
            <a:spLocks noGrp="1"/>
          </p:cNvSpPr>
          <p:nvPr>
            <p:ph type="body" sz="quarter" idx="3"/>
          </p:nvPr>
        </p:nvSpPr>
        <p:spPr>
          <a:xfrm>
            <a:off x="6172200" y="679104"/>
            <a:ext cx="4646602" cy="823912"/>
          </a:xfrm>
        </p:spPr>
        <p:txBody>
          <a:bodyPr>
            <a:normAutofit/>
          </a:bodyPr>
          <a:lstStyle/>
          <a:p>
            <a:r>
              <a:rPr lang="ru-RU" sz="3200" b="1" dirty="0"/>
              <a:t>UNSPSC </a:t>
            </a:r>
            <a:r>
              <a:rPr lang="ru-RU" sz="3200" b="1" dirty="0" err="1"/>
              <a:t>це</a:t>
            </a:r>
            <a:r>
              <a:rPr lang="ru-RU" sz="3200" b="1" dirty="0"/>
              <a:t> НЕ є:</a:t>
            </a:r>
            <a:endParaRPr lang="en-US" sz="3200" b="1" dirty="0"/>
          </a:p>
        </p:txBody>
      </p:sp>
      <p:sp>
        <p:nvSpPr>
          <p:cNvPr id="6" name="Объект 5"/>
          <p:cNvSpPr>
            <a:spLocks noGrp="1"/>
          </p:cNvSpPr>
          <p:nvPr>
            <p:ph sz="quarter" idx="4"/>
          </p:nvPr>
        </p:nvSpPr>
        <p:spPr>
          <a:xfrm>
            <a:off x="6172200" y="1503017"/>
            <a:ext cx="4875210" cy="4288182"/>
          </a:xfrm>
        </p:spPr>
        <p:txBody>
          <a:bodyPr>
            <a:normAutofit lnSpcReduction="10000"/>
          </a:bodyPr>
          <a:lstStyle/>
          <a:p>
            <a:r>
              <a:rPr lang="ru-RU" b="1" dirty="0">
                <a:latin typeface="Times New Roman" panose="02020603050405020304" pitchFamily="18" charset="0"/>
                <a:cs typeface="Times New Roman" panose="02020603050405020304" pitchFamily="18" charset="0"/>
              </a:rPr>
              <a:t>Словник </a:t>
            </a:r>
            <a:r>
              <a:rPr lang="ru-RU" b="1" dirty="0" err="1">
                <a:latin typeface="Times New Roman" panose="02020603050405020304" pitchFamily="18" charset="0"/>
                <a:cs typeface="Times New Roman" panose="02020603050405020304" pitchFamily="18" charset="0"/>
              </a:rPr>
              <a:t>або</a:t>
            </a:r>
            <a:r>
              <a:rPr lang="ru-RU" b="1" dirty="0">
                <a:latin typeface="Times New Roman" panose="02020603050405020304" pitchFamily="18" charset="0"/>
                <a:cs typeface="Times New Roman" panose="02020603050405020304" pitchFamily="18" charset="0"/>
              </a:rPr>
              <a:t> каталог </a:t>
            </a:r>
            <a:r>
              <a:rPr lang="ru-RU" b="1" dirty="0" err="1">
                <a:latin typeface="Times New Roman" panose="02020603050405020304" pitchFamily="18" charset="0"/>
                <a:cs typeface="Times New Roman" panose="02020603050405020304" pitchFamily="18" charset="0"/>
              </a:rPr>
              <a:t>продуктів</a:t>
            </a:r>
            <a:endParaRPr lang="en-US" b="1" dirty="0">
              <a:latin typeface="Times New Roman" panose="02020603050405020304" pitchFamily="18" charset="0"/>
              <a:cs typeface="Times New Roman" panose="02020603050405020304" pitchFamily="18" charset="0"/>
            </a:endParaRPr>
          </a:p>
          <a:p>
            <a:r>
              <a:rPr lang="ru-RU" b="1" dirty="0" err="1">
                <a:latin typeface="Times New Roman" panose="02020603050405020304" pitchFamily="18" charset="0"/>
                <a:cs typeface="Times New Roman" panose="02020603050405020304" pitchFamily="18" charset="0"/>
              </a:rPr>
              <a:t>Заміна</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матеріалів</a:t>
            </a:r>
            <a:r>
              <a:rPr lang="ru-RU" b="1" dirty="0">
                <a:latin typeface="Times New Roman" panose="02020603050405020304" pitchFamily="18" charset="0"/>
                <a:cs typeface="Times New Roman" panose="02020603050405020304" pitchFamily="18" charset="0"/>
              </a:rPr>
              <a:t> і </a:t>
            </a:r>
            <a:r>
              <a:rPr lang="ru-RU" b="1" dirty="0" err="1">
                <a:latin typeface="Times New Roman" panose="02020603050405020304" pitchFamily="18" charset="0"/>
                <a:cs typeface="Times New Roman" panose="02020603050405020304" pitchFamily="18" charset="0"/>
              </a:rPr>
              <a:t>каталогів</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закупівель</a:t>
            </a:r>
            <a:endParaRPr lang="en-US" b="1" dirty="0">
              <a:latin typeface="Times New Roman" panose="02020603050405020304" pitchFamily="18" charset="0"/>
              <a:cs typeface="Times New Roman" panose="02020603050405020304" pitchFamily="18" charset="0"/>
            </a:endParaRPr>
          </a:p>
          <a:p>
            <a:r>
              <a:rPr lang="ru-RU" b="1" dirty="0" err="1">
                <a:latin typeface="Times New Roman" panose="02020603050405020304" pitchFamily="18" charset="0"/>
                <a:cs typeface="Times New Roman" panose="02020603050405020304" pitchFamily="18" charset="0"/>
              </a:rPr>
              <a:t>Заміна</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каталогів</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постачальників</a:t>
            </a:r>
            <a:endParaRPr lang="en-US" b="1" dirty="0">
              <a:latin typeface="Times New Roman" panose="02020603050405020304" pitchFamily="18" charset="0"/>
              <a:cs typeface="Times New Roman" panose="02020603050405020304" pitchFamily="18" charset="0"/>
            </a:endParaRPr>
          </a:p>
          <a:p>
            <a:r>
              <a:rPr lang="ru-RU" b="1" dirty="0" err="1">
                <a:latin typeface="Times New Roman" panose="02020603050405020304" pitchFamily="18" charset="0"/>
                <a:cs typeface="Times New Roman" panose="02020603050405020304" pitchFamily="18" charset="0"/>
              </a:rPr>
              <a:t>Коплексне</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рішення</a:t>
            </a:r>
            <a:r>
              <a:rPr lang="ru-RU" b="1" dirty="0">
                <a:latin typeface="Times New Roman" panose="02020603050405020304" pitchFamily="18" charset="0"/>
                <a:cs typeface="Times New Roman" panose="02020603050405020304" pitchFamily="18" charset="0"/>
              </a:rPr>
              <a:t> для </a:t>
            </a:r>
            <a:r>
              <a:rPr lang="ru-RU" b="1" dirty="0" err="1">
                <a:latin typeface="Times New Roman" panose="02020603050405020304" pitchFamily="18" charset="0"/>
                <a:cs typeface="Times New Roman" panose="02020603050405020304" pitchFamily="18" charset="0"/>
              </a:rPr>
              <a:t>керування</a:t>
            </a:r>
            <a:r>
              <a:rPr lang="ru-RU" b="1" dirty="0">
                <a:latin typeface="Times New Roman" panose="02020603050405020304" pitchFamily="18" charset="0"/>
                <a:cs typeface="Times New Roman" panose="02020603050405020304" pitchFamily="18" charset="0"/>
              </a:rPr>
              <a:t> контентом</a:t>
            </a:r>
            <a:endParaRPr lang="en-US" b="1" dirty="0">
              <a:latin typeface="Times New Roman" panose="02020603050405020304" pitchFamily="18" charset="0"/>
              <a:cs typeface="Times New Roman" panose="02020603050405020304" pitchFamily="18" charset="0"/>
            </a:endParaRPr>
          </a:p>
          <a:p>
            <a:r>
              <a:rPr lang="ru-RU" b="1" dirty="0" err="1">
                <a:latin typeface="Times New Roman" panose="02020603050405020304" pitchFamily="18" charset="0"/>
                <a:cs typeface="Times New Roman" panose="02020603050405020304" pitchFamily="18" charset="0"/>
              </a:rPr>
              <a:t>Джерело</a:t>
            </a:r>
            <a:r>
              <a:rPr lang="ru-RU" b="1" dirty="0">
                <a:latin typeface="Times New Roman" panose="02020603050405020304" pitchFamily="18" charset="0"/>
                <a:cs typeface="Times New Roman" panose="02020603050405020304" pitchFamily="18" charset="0"/>
              </a:rPr>
              <a:t> для </a:t>
            </a:r>
            <a:r>
              <a:rPr lang="ru-RU" b="1" dirty="0" err="1">
                <a:latin typeface="Times New Roman" panose="02020603050405020304" pitchFamily="18" charset="0"/>
                <a:cs typeface="Times New Roman" panose="02020603050405020304" pitchFamily="18" charset="0"/>
              </a:rPr>
              <a:t>унікальної</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ідентифікації</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продуктів</a:t>
            </a:r>
            <a:r>
              <a:rPr lang="ru-RU" b="1" dirty="0">
                <a:latin typeface="Times New Roman" panose="02020603050405020304" pitchFamily="18" charset="0"/>
                <a:cs typeface="Times New Roman" panose="02020603050405020304" pitchFamily="18" charset="0"/>
              </a:rPr>
              <a:t> і </a:t>
            </a:r>
            <a:r>
              <a:rPr lang="ru-RU" b="1" dirty="0" err="1">
                <a:latin typeface="Times New Roman" panose="02020603050405020304" pitchFamily="18" charset="0"/>
                <a:cs typeface="Times New Roman" panose="02020603050405020304" pitchFamily="18" charset="0"/>
              </a:rPr>
              <a:t>послуг</a:t>
            </a:r>
            <a:endParaRPr lang="en-US"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33079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err="1">
                <a:latin typeface="Times New Roman" panose="02020603050405020304" pitchFamily="18" charset="0"/>
                <a:cs typeface="Times New Roman" panose="02020603050405020304" pitchFamily="18" charset="0"/>
              </a:rPr>
              <a:t>наприклад</a:t>
            </a:r>
            <a:r>
              <a:rPr lang="ru-RU" b="1" dirty="0">
                <a:latin typeface="Times New Roman" panose="02020603050405020304" pitchFamily="18" charset="0"/>
                <a:cs typeface="Times New Roman" panose="02020603050405020304" pitchFamily="18" charset="0"/>
              </a:rPr>
              <a:t>, як </a:t>
            </a:r>
            <a:r>
              <a:rPr lang="ru-RU" b="1" dirty="0" err="1">
                <a:latin typeface="Times New Roman" panose="02020603050405020304" pitchFamily="18" charset="0"/>
                <a:cs typeface="Times New Roman" panose="02020603050405020304" pitchFamily="18" charset="0"/>
              </a:rPr>
              <a:t>має</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читатися</a:t>
            </a:r>
            <a:r>
              <a:rPr lang="ru-RU" b="1" dirty="0">
                <a:latin typeface="Times New Roman" panose="02020603050405020304" pitchFamily="18" charset="0"/>
                <a:cs typeface="Times New Roman" panose="02020603050405020304" pitchFamily="18" charset="0"/>
              </a:rPr>
              <a:t> код 43211602</a:t>
            </a:r>
            <a:r>
              <a:rPr lang="ru-RU" dirty="0"/>
              <a:t>:</a:t>
            </a:r>
            <a:br>
              <a:rPr lang="en-US" dirty="0"/>
            </a:br>
            <a:endParaRPr lang="en-US" dirty="0"/>
          </a:p>
        </p:txBody>
      </p:sp>
      <p:sp>
        <p:nvSpPr>
          <p:cNvPr id="3" name="Объект 2"/>
          <p:cNvSpPr>
            <a:spLocks noGrp="1"/>
          </p:cNvSpPr>
          <p:nvPr>
            <p:ph idx="1"/>
          </p:nvPr>
        </p:nvSpPr>
        <p:spPr/>
        <p:txBody>
          <a:bodyPr/>
          <a:lstStyle/>
          <a:p>
            <a:r>
              <a:rPr lang="ru-RU" b="1" dirty="0">
                <a:latin typeface="Times New Roman" panose="02020603050405020304" pitchFamily="18" charset="0"/>
                <a:cs typeface="Times New Roman" panose="02020603050405020304" pitchFamily="18" charset="0"/>
              </a:rPr>
              <a:t>43000000 - Сегмент «</a:t>
            </a:r>
            <a:r>
              <a:rPr lang="ru-RU" b="1" dirty="0" err="1">
                <a:latin typeface="Times New Roman" panose="02020603050405020304" pitchFamily="18" charset="0"/>
                <a:cs typeface="Times New Roman" panose="02020603050405020304" pitchFamily="18" charset="0"/>
              </a:rPr>
              <a:t>Інформаційні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теpмінолоії</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радіомовлення</a:t>
            </a:r>
            <a:r>
              <a:rPr lang="ru-RU" b="1" dirty="0">
                <a:latin typeface="Times New Roman" panose="02020603050405020304" pitchFamily="18" charset="0"/>
                <a:cs typeface="Times New Roman" panose="02020603050405020304" pitchFamily="18" charset="0"/>
              </a:rPr>
              <a:t> та </a:t>
            </a:r>
            <a:r>
              <a:rPr lang="ru-RU" b="1" dirty="0" err="1">
                <a:latin typeface="Times New Roman" panose="02020603050405020304" pitchFamily="18" charset="0"/>
                <a:cs typeface="Times New Roman" panose="02020603050405020304" pitchFamily="18" charset="0"/>
              </a:rPr>
              <a:t>телекомунікації</a:t>
            </a:r>
            <a:r>
              <a:rPr lang="ru-RU" b="1" dirty="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a:p>
            <a:r>
              <a:rPr lang="ru-RU" b="1" dirty="0">
                <a:latin typeface="Times New Roman" panose="02020603050405020304" pitchFamily="18" charset="0"/>
                <a:cs typeface="Times New Roman" panose="02020603050405020304" pitchFamily="18" charset="0"/>
              </a:rPr>
              <a:t>43210000 - </a:t>
            </a:r>
            <a:r>
              <a:rPr lang="ru-RU" b="1" dirty="0" err="1">
                <a:latin typeface="Times New Roman" panose="02020603050405020304" pitchFamily="18" charset="0"/>
                <a:cs typeface="Times New Roman" panose="02020603050405020304" pitchFamily="18" charset="0"/>
              </a:rPr>
              <a:t>Секція</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коп'ютерне</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обладнання</a:t>
            </a:r>
            <a:r>
              <a:rPr lang="ru-RU" b="1" dirty="0">
                <a:latin typeface="Times New Roman" panose="02020603050405020304" pitchFamily="18" charset="0"/>
                <a:cs typeface="Times New Roman" panose="02020603050405020304" pitchFamily="18" charset="0"/>
              </a:rPr>
              <a:t> та </a:t>
            </a:r>
            <a:r>
              <a:rPr lang="ru-RU" b="1" dirty="0" err="1">
                <a:latin typeface="Times New Roman" panose="02020603050405020304" pitchFamily="18" charset="0"/>
                <a:cs typeface="Times New Roman" panose="02020603050405020304" pitchFamily="18" charset="0"/>
              </a:rPr>
              <a:t>аксесуари</a:t>
            </a:r>
            <a:r>
              <a:rPr lang="ru-RU" b="1" dirty="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a:p>
            <a:r>
              <a:rPr lang="ru-RU" b="1" dirty="0">
                <a:latin typeface="Times New Roman" panose="02020603050405020304" pitchFamily="18" charset="0"/>
                <a:cs typeface="Times New Roman" panose="02020603050405020304" pitchFamily="18" charset="0"/>
              </a:rPr>
              <a:t>43211600 – Клас «</a:t>
            </a:r>
            <a:r>
              <a:rPr lang="ru-RU" b="1" dirty="0" err="1">
                <a:latin typeface="Times New Roman" panose="02020603050405020304" pitchFamily="18" charset="0"/>
                <a:cs typeface="Times New Roman" panose="02020603050405020304" pitchFamily="18" charset="0"/>
              </a:rPr>
              <a:t>Комп'ютерні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аксесуари</a:t>
            </a:r>
            <a:r>
              <a:rPr lang="ru-RU" b="1" dirty="0">
                <a:latin typeface="Times New Roman" panose="02020603050405020304" pitchFamily="18" charset="0"/>
                <a:cs typeface="Times New Roman" panose="02020603050405020304" pitchFamily="18" charset="0"/>
              </a:rPr>
              <a:t>» </a:t>
            </a:r>
            <a:endParaRPr lang="en-US" b="1" dirty="0">
              <a:latin typeface="Times New Roman" panose="02020603050405020304" pitchFamily="18" charset="0"/>
              <a:cs typeface="Times New Roman" panose="02020603050405020304" pitchFamily="18" charset="0"/>
            </a:endParaRPr>
          </a:p>
          <a:p>
            <a:r>
              <a:rPr lang="ru-RU" b="1" dirty="0">
                <a:latin typeface="Times New Roman" panose="02020603050405020304" pitchFamily="18" charset="0"/>
                <a:cs typeface="Times New Roman" panose="02020603050405020304" pitchFamily="18" charset="0"/>
              </a:rPr>
              <a:t>43211602 – Товар «Док-</a:t>
            </a:r>
            <a:r>
              <a:rPr lang="ru-RU" b="1" dirty="0" err="1">
                <a:latin typeface="Times New Roman" panose="02020603050405020304" pitchFamily="18" charset="0"/>
                <a:cs typeface="Times New Roman" panose="02020603050405020304" pitchFamily="18" charset="0"/>
              </a:rPr>
              <a:t>станції</a:t>
            </a:r>
            <a:r>
              <a:rPr lang="ru-RU" b="1" dirty="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6707109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39001" y="574088"/>
            <a:ext cx="9905998" cy="1478570"/>
          </a:xfrm>
        </p:spPr>
        <p:txBody>
          <a:bodyPr/>
          <a:lstStyle/>
          <a:p>
            <a:r>
              <a:rPr lang="en-US" b="1" dirty="0"/>
              <a:t>Register – Suppliers</a:t>
            </a:r>
          </a:p>
        </p:txBody>
      </p:sp>
      <p:pic>
        <p:nvPicPr>
          <p:cNvPr id="4" name="Рисунок 3">
            <a:extLst>
              <a:ext uri="{FF2B5EF4-FFF2-40B4-BE49-F238E27FC236}">
                <a16:creationId xmlns:a16="http://schemas.microsoft.com/office/drawing/2014/main" id="{9BC437BA-F379-E380-2604-453255B90ACB}"/>
              </a:ext>
            </a:extLst>
          </p:cNvPr>
          <p:cNvPicPr>
            <a:picLocks noChangeAspect="1"/>
          </p:cNvPicPr>
          <p:nvPr/>
        </p:nvPicPr>
        <p:blipFill>
          <a:blip r:embed="rId2"/>
          <a:stretch>
            <a:fillRect/>
          </a:stretch>
        </p:blipFill>
        <p:spPr>
          <a:xfrm>
            <a:off x="0" y="287841"/>
            <a:ext cx="7012182" cy="3737326"/>
          </a:xfrm>
          <a:prstGeom prst="rect">
            <a:avLst/>
          </a:prstGeom>
        </p:spPr>
      </p:pic>
      <p:pic>
        <p:nvPicPr>
          <p:cNvPr id="8" name="Рисунок 7">
            <a:extLst>
              <a:ext uri="{FF2B5EF4-FFF2-40B4-BE49-F238E27FC236}">
                <a16:creationId xmlns:a16="http://schemas.microsoft.com/office/drawing/2014/main" id="{8E82AE4B-D01E-2BA8-C48F-79BB42085C53}"/>
              </a:ext>
            </a:extLst>
          </p:cNvPr>
          <p:cNvPicPr>
            <a:picLocks noChangeAspect="1"/>
          </p:cNvPicPr>
          <p:nvPr/>
        </p:nvPicPr>
        <p:blipFill>
          <a:blip r:embed="rId3"/>
          <a:stretch>
            <a:fillRect/>
          </a:stretch>
        </p:blipFill>
        <p:spPr>
          <a:xfrm>
            <a:off x="4820707" y="2902226"/>
            <a:ext cx="7252023" cy="3853266"/>
          </a:xfrm>
          <a:prstGeom prst="rect">
            <a:avLst/>
          </a:prstGeom>
        </p:spPr>
      </p:pic>
    </p:spTree>
    <p:extLst>
      <p:ext uri="{BB962C8B-B14F-4D97-AF65-F5344CB8AC3E}">
        <p14:creationId xmlns:p14="http://schemas.microsoft.com/office/powerpoint/2010/main" val="29431018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783" y="161318"/>
            <a:ext cx="11489634" cy="1110891"/>
          </a:xfrm>
        </p:spPr>
        <p:txBody>
          <a:bodyPr>
            <a:normAutofit fontScale="90000"/>
          </a:bodyPr>
          <a:lstStyle/>
          <a:p>
            <a:r>
              <a:rPr lang="ru-RU" sz="3100" b="1" cap="none" dirty="0">
                <a:latin typeface="Times New Roman" panose="02020603050405020304" pitchFamily="18" charset="0"/>
                <a:cs typeface="Times New Roman" panose="02020603050405020304" pitchFamily="18" charset="0"/>
              </a:rPr>
              <a:t>Для </a:t>
            </a:r>
            <a:r>
              <a:rPr lang="ru-RU" sz="3100" b="1" cap="none" dirty="0" err="1">
                <a:latin typeface="Times New Roman" panose="02020603050405020304" pitchFamily="18" charset="0"/>
                <a:cs typeface="Times New Roman" panose="02020603050405020304" pitchFamily="18" charset="0"/>
              </a:rPr>
              <a:t>участі</a:t>
            </a:r>
            <a:r>
              <a:rPr lang="ru-RU" sz="3100" b="1" cap="none" dirty="0">
                <a:latin typeface="Times New Roman" panose="02020603050405020304" pitchFamily="18" charset="0"/>
                <a:cs typeface="Times New Roman" panose="02020603050405020304" pitchFamily="18" charset="0"/>
              </a:rPr>
              <a:t> у </a:t>
            </a:r>
            <a:r>
              <a:rPr lang="ru-RU" sz="3100" b="1" cap="none" dirty="0" err="1">
                <a:latin typeface="Times New Roman" panose="02020603050405020304" pitchFamily="18" charset="0"/>
                <a:cs typeface="Times New Roman" panose="02020603050405020304" pitchFamily="18" charset="0"/>
              </a:rPr>
              <a:t>закупівлях</a:t>
            </a:r>
            <a:r>
              <a:rPr lang="ru-RU" sz="3100" b="1" cap="none" dirty="0">
                <a:latin typeface="Times New Roman" panose="02020603050405020304" pitchFamily="18" charset="0"/>
                <a:cs typeface="Times New Roman" panose="02020603050405020304" pitchFamily="18" charset="0"/>
              </a:rPr>
              <a:t> з </a:t>
            </a:r>
            <a:r>
              <a:rPr lang="ru-RU" sz="3100" b="1" cap="none" dirty="0" err="1">
                <a:latin typeface="Times New Roman" panose="02020603050405020304" pitchFamily="18" charset="0"/>
                <a:cs typeface="Times New Roman" panose="02020603050405020304" pitchFamily="18" charset="0"/>
              </a:rPr>
              <a:t>вартістю</a:t>
            </a:r>
            <a:r>
              <a:rPr lang="ru-RU" sz="3100" b="1" cap="none" dirty="0">
                <a:latin typeface="Times New Roman" panose="02020603050405020304" pitchFamily="18" charset="0"/>
                <a:cs typeface="Times New Roman" panose="02020603050405020304" pitchFamily="18" charset="0"/>
              </a:rPr>
              <a:t> </a:t>
            </a:r>
            <a:r>
              <a:rPr lang="ru-RU" sz="3100" b="1" cap="none" dirty="0" err="1">
                <a:latin typeface="Times New Roman" panose="02020603050405020304" pitchFamily="18" charset="0"/>
                <a:cs typeface="Times New Roman" panose="02020603050405020304" pitchFamily="18" charset="0"/>
              </a:rPr>
              <a:t>понад</a:t>
            </a:r>
            <a:r>
              <a:rPr lang="ru-RU" sz="3100" b="1" cap="none" dirty="0">
                <a:latin typeface="Times New Roman" panose="02020603050405020304" pitchFamily="18" charset="0"/>
                <a:cs typeface="Times New Roman" panose="02020603050405020304" pitchFamily="18" charset="0"/>
              </a:rPr>
              <a:t> 500</a:t>
            </a:r>
            <a:r>
              <a:rPr lang="en-US" sz="3100" b="1" cap="none" dirty="0">
                <a:latin typeface="Times New Roman" panose="02020603050405020304" pitchFamily="18" charset="0"/>
                <a:cs typeface="Times New Roman" panose="02020603050405020304" pitchFamily="18" charset="0"/>
              </a:rPr>
              <a:t> </a:t>
            </a:r>
            <a:r>
              <a:rPr lang="ru-RU" sz="3100" b="1" cap="none" dirty="0">
                <a:latin typeface="Times New Roman" panose="02020603050405020304" pitchFamily="18" charset="0"/>
                <a:cs typeface="Times New Roman" panose="02020603050405020304" pitchFamily="18" charset="0"/>
              </a:rPr>
              <a:t>000 $ ООН </a:t>
            </a:r>
            <a:r>
              <a:rPr lang="ru-RU" sz="3100" b="1" cap="none" dirty="0" err="1">
                <a:latin typeface="Times New Roman" panose="02020603050405020304" pitchFamily="18" charset="0"/>
                <a:cs typeface="Times New Roman" panose="02020603050405020304" pitchFamily="18" charset="0"/>
              </a:rPr>
              <a:t>вимагає</a:t>
            </a:r>
            <a:r>
              <a:rPr lang="ru-RU" sz="3100" b="1" cap="none" dirty="0">
                <a:latin typeface="Times New Roman" panose="02020603050405020304" pitchFamily="18" charset="0"/>
                <a:cs typeface="Times New Roman" panose="02020603050405020304" pitchFamily="18" charset="0"/>
              </a:rPr>
              <a:t> </a:t>
            </a:r>
            <a:r>
              <a:rPr lang="ru-RU" sz="3100" b="1" cap="none" dirty="0" err="1">
                <a:latin typeface="Times New Roman" panose="02020603050405020304" pitchFamily="18" charset="0"/>
                <a:cs typeface="Times New Roman" panose="02020603050405020304" pitchFamily="18" charset="0"/>
              </a:rPr>
              <a:t>реєстрацію</a:t>
            </a:r>
            <a:r>
              <a:rPr lang="ru-RU" sz="3100" b="1" cap="none" dirty="0">
                <a:latin typeface="Times New Roman" panose="02020603050405020304" pitchFamily="18" charset="0"/>
                <a:cs typeface="Times New Roman" panose="02020603050405020304" pitchFamily="18" charset="0"/>
              </a:rPr>
              <a:t> на </a:t>
            </a:r>
            <a:r>
              <a:rPr lang="ru-RU" sz="3100" b="1" cap="none" dirty="0" err="1">
                <a:latin typeface="Times New Roman" panose="02020603050405020304" pitchFamily="18" charset="0"/>
                <a:cs typeface="Times New Roman" panose="02020603050405020304" pitchFamily="18" charset="0"/>
              </a:rPr>
              <a:t>останньому</a:t>
            </a:r>
            <a:r>
              <a:rPr lang="ru-RU" sz="3100" b="1" cap="none" dirty="0">
                <a:latin typeface="Times New Roman" panose="02020603050405020304" pitchFamily="18" charset="0"/>
                <a:cs typeface="Times New Roman" panose="02020603050405020304" pitchFamily="18" charset="0"/>
              </a:rPr>
              <a:t> (2-му) </a:t>
            </a:r>
            <a:r>
              <a:rPr lang="ru-RU" sz="3100" b="1" cap="none" dirty="0" err="1">
                <a:latin typeface="Times New Roman" panose="02020603050405020304" pitchFamily="18" charset="0"/>
                <a:cs typeface="Times New Roman" panose="02020603050405020304" pitchFamily="18" charset="0"/>
              </a:rPr>
              <a:t>рівні</a:t>
            </a:r>
            <a:r>
              <a:rPr lang="ru-RU" sz="3100" b="1" cap="none" dirty="0">
                <a:latin typeface="Times New Roman" panose="02020603050405020304" pitchFamily="18" charset="0"/>
                <a:cs typeface="Times New Roman" panose="02020603050405020304" pitchFamily="18" charset="0"/>
              </a:rPr>
              <a:t>. Для </a:t>
            </a:r>
            <a:r>
              <a:rPr lang="ru-RU" sz="3100" b="1" cap="none" dirty="0" err="1">
                <a:latin typeface="Times New Roman" panose="02020603050405020304" pitchFamily="18" charset="0"/>
                <a:cs typeface="Times New Roman" panose="02020603050405020304" pitchFamily="18" charset="0"/>
              </a:rPr>
              <a:t>цього</a:t>
            </a:r>
            <a:r>
              <a:rPr lang="ru-RU" sz="3100" b="1" cap="none" dirty="0">
                <a:latin typeface="Times New Roman" panose="02020603050405020304" pitchFamily="18" charset="0"/>
                <a:cs typeface="Times New Roman" panose="02020603050405020304" pitchFamily="18" charset="0"/>
              </a:rPr>
              <a:t> </a:t>
            </a:r>
            <a:r>
              <a:rPr lang="ru-RU" sz="3100" b="1" cap="none" dirty="0" err="1">
                <a:latin typeface="Times New Roman" panose="02020603050405020304" pitchFamily="18" charset="0"/>
                <a:cs typeface="Times New Roman" panose="02020603050405020304" pitchFamily="18" charset="0"/>
              </a:rPr>
              <a:t>потрібні</a:t>
            </a:r>
            <a:r>
              <a:rPr lang="ru-RU" sz="3100" b="1" cap="none" dirty="0">
                <a:latin typeface="Times New Roman" panose="02020603050405020304" pitchFamily="18" charset="0"/>
                <a:cs typeface="Times New Roman" panose="02020603050405020304" pitchFamily="18" charset="0"/>
              </a:rPr>
              <a:t> </a:t>
            </a:r>
            <a:r>
              <a:rPr lang="ru-RU" sz="3100" b="1" cap="none" dirty="0" err="1">
                <a:latin typeface="Times New Roman" panose="02020603050405020304" pitchFamily="18" charset="0"/>
                <a:cs typeface="Times New Roman" panose="02020603050405020304" pitchFamily="18" charset="0"/>
              </a:rPr>
              <a:t>будуть</a:t>
            </a:r>
            <a:r>
              <a:rPr lang="uk-UA" sz="3100" b="1" cap="none" dirty="0">
                <a:latin typeface="Times New Roman" panose="02020603050405020304" pitchFamily="18" charset="0"/>
                <a:cs typeface="Times New Roman" panose="02020603050405020304" pitchFamily="18" charset="0"/>
              </a:rPr>
              <a:t>:</a:t>
            </a:r>
            <a:br>
              <a:rPr lang="en-US" dirty="0"/>
            </a:br>
            <a:endParaRPr lang="en-US" dirty="0"/>
          </a:p>
        </p:txBody>
      </p:sp>
      <p:sp>
        <p:nvSpPr>
          <p:cNvPr id="3" name="Объект 2"/>
          <p:cNvSpPr>
            <a:spLocks noGrp="1"/>
          </p:cNvSpPr>
          <p:nvPr>
            <p:ph idx="1"/>
          </p:nvPr>
        </p:nvSpPr>
        <p:spPr>
          <a:xfrm>
            <a:off x="655984" y="954157"/>
            <a:ext cx="11536016" cy="5546034"/>
          </a:xfrm>
        </p:spPr>
        <p:txBody>
          <a:bodyPr>
            <a:normAutofit fontScale="85000" lnSpcReduction="10000"/>
          </a:bodyPr>
          <a:lstStyle/>
          <a:p>
            <a:pPr lvl="0"/>
            <a:r>
              <a:rPr lang="ru-RU" dirty="0" err="1">
                <a:latin typeface="Times New Roman" panose="02020603050405020304" pitchFamily="18" charset="0"/>
                <a:cs typeface="Times New Roman" panose="02020603050405020304" pitchFamily="18" charset="0"/>
              </a:rPr>
              <a:t>Основні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критерії</a:t>
            </a:r>
            <a:r>
              <a:rPr lang="ru-RU" dirty="0">
                <a:latin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cs typeface="Times New Roman" panose="02020603050405020304" pitchFamily="18" charset="0"/>
              </a:rPr>
              <a:t>реєстрації</a:t>
            </a:r>
            <a:r>
              <a:rPr lang="ru-RU" dirty="0">
                <a:latin typeface="Times New Roman" panose="02020603050405020304" pitchFamily="18" charset="0"/>
                <a:cs typeface="Times New Roman" panose="02020603050405020304" pitchFamily="18" charset="0"/>
              </a:rPr>
              <a:t> Базового </a:t>
            </a:r>
            <a:r>
              <a:rPr lang="ru-RU" dirty="0" err="1">
                <a:latin typeface="Times New Roman" panose="02020603050405020304" pitchFamily="18" charset="0"/>
                <a:cs typeface="Times New Roman" panose="02020603050405020304" pitchFamily="18" charset="0"/>
              </a:rPr>
              <a:t>Рівня</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Рівня</a:t>
            </a:r>
            <a:r>
              <a:rPr lang="ru-RU" dirty="0">
                <a:latin typeface="Times New Roman" panose="02020603050405020304" pitchFamily="18" charset="0"/>
                <a:cs typeface="Times New Roman" panose="02020603050405020304" pitchFamily="18" charset="0"/>
              </a:rPr>
              <a:t> 1</a:t>
            </a:r>
            <a:endParaRPr lang="en-US" dirty="0">
              <a:latin typeface="Times New Roman" panose="02020603050405020304" pitchFamily="18" charset="0"/>
              <a:cs typeface="Times New Roman" panose="02020603050405020304" pitchFamily="18" charset="0"/>
            </a:endParaRPr>
          </a:p>
          <a:p>
            <a:pPr lvl="0"/>
            <a:r>
              <a:rPr lang="ru-RU" dirty="0" err="1">
                <a:latin typeface="Times New Roman" panose="02020603050405020304" pitchFamily="18" charset="0"/>
                <a:cs typeface="Times New Roman" panose="02020603050405020304" pitchFamily="18" charset="0"/>
              </a:rPr>
              <a:t>Перевірені</a:t>
            </a:r>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C</a:t>
            </a:r>
            <a:r>
              <a:rPr lang="ru-RU" dirty="0" err="1">
                <a:latin typeface="Times New Roman" panose="02020603050405020304" pitchFamily="18" charset="0"/>
                <a:cs typeface="Times New Roman" panose="02020603050405020304" pitchFamily="18" charset="0"/>
              </a:rPr>
              <a:t>ертифіковані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фінансові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звіти</a:t>
            </a:r>
            <a:r>
              <a:rPr lang="ru-RU" dirty="0">
                <a:latin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cs typeface="Times New Roman" panose="02020603050405020304" pitchFamily="18" charset="0"/>
              </a:rPr>
              <a:t>попередні</a:t>
            </a:r>
            <a:r>
              <a:rPr lang="ru-RU" dirty="0">
                <a:latin typeface="Times New Roman" panose="02020603050405020304" pitchFamily="18" charset="0"/>
                <a:cs typeface="Times New Roman" panose="02020603050405020304" pitchFamily="18" charset="0"/>
              </a:rPr>
              <a:t> три роки,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складаються</a:t>
            </a:r>
            <a:r>
              <a:rPr lang="ru-RU" dirty="0">
                <a:latin typeface="Times New Roman" panose="02020603050405020304" pitchFamily="18" charset="0"/>
                <a:cs typeface="Times New Roman" panose="02020603050405020304" pitchFamily="18" charset="0"/>
              </a:rPr>
              <a:t> з </a:t>
            </a:r>
            <a:r>
              <a:rPr lang="en-US" dirty="0">
                <a:latin typeface="Times New Roman" panose="02020603050405020304" pitchFamily="18" charset="0"/>
                <a:cs typeface="Times New Roman" panose="02020603050405020304" pitchFamily="18" charset="0"/>
              </a:rPr>
              <a:t>a</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Аудиторського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звіту</a:t>
            </a:r>
            <a:r>
              <a:rPr lang="ru-RU" dirty="0">
                <a:latin typeface="Times New Roman" panose="02020603050405020304" pitchFamily="18" charset="0"/>
                <a:cs typeface="Times New Roman" panose="02020603050405020304" pitchFamily="18" charset="0"/>
              </a:rPr>
              <a:t>/</a:t>
            </a:r>
            <a:r>
              <a:rPr lang="ru-RU" dirty="0" err="1">
                <a:latin typeface="Times New Roman" panose="02020603050405020304" pitchFamily="18" charset="0"/>
                <a:cs typeface="Times New Roman" panose="02020603050405020304" pitchFamily="18" charset="0"/>
              </a:rPr>
              <a:t>Оглядового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звіту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Висновок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незалежної</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акредитованої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аудиторської</a:t>
            </a:r>
            <a:r>
              <a:rPr lang="ru-RU" dirty="0">
                <a:latin typeface="Times New Roman" panose="02020603050405020304" pitchFamily="18" charset="0"/>
                <a:cs typeface="Times New Roman" panose="02020603050405020304" pitchFamily="18" charset="0"/>
              </a:rPr>
              <a:t>/</a:t>
            </a:r>
            <a:r>
              <a:rPr lang="ru-RU" dirty="0" err="1">
                <a:latin typeface="Times New Roman" panose="02020603050405020304" pitchFamily="18" charset="0"/>
                <a:cs typeface="Times New Roman" panose="02020603050405020304" pitchFamily="18" charset="0"/>
              </a:rPr>
              <a:t>бухгалтерської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фірми</a:t>
            </a:r>
            <a:r>
              <a:rPr lang="ru-RU" dirty="0">
                <a:latin typeface="Times New Roman" panose="02020603050405020304" pitchFamily="18" charset="0"/>
                <a:cs typeface="Times New Roman" panose="02020603050405020304" pitchFamily="18" charset="0"/>
              </a:rPr>
              <a:t>, б) </a:t>
            </a:r>
            <a:r>
              <a:rPr lang="ru-RU" dirty="0" err="1">
                <a:latin typeface="Times New Roman" panose="02020603050405020304" pitchFamily="18" charset="0"/>
                <a:cs typeface="Times New Roman" panose="02020603050405020304" pitchFamily="18" charset="0"/>
              </a:rPr>
              <a:t>Звіту</a:t>
            </a:r>
            <a:r>
              <a:rPr lang="ru-RU" dirty="0">
                <a:latin typeface="Times New Roman" panose="02020603050405020304" pitchFamily="18" charset="0"/>
                <a:cs typeface="Times New Roman" panose="02020603050405020304" pitchFamily="18" charset="0"/>
              </a:rPr>
              <a:t> про </a:t>
            </a:r>
            <a:r>
              <a:rPr lang="ru-RU" dirty="0" err="1">
                <a:latin typeface="Times New Roman" panose="02020603050405020304" pitchFamily="18" charset="0"/>
                <a:cs typeface="Times New Roman" panose="02020603050405020304" pitchFamily="18" charset="0"/>
              </a:rPr>
              <a:t>прибутки</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збитки</a:t>
            </a:r>
            <a:r>
              <a:rPr lang="ru-RU" dirty="0">
                <a:latin typeface="Times New Roman" panose="02020603050405020304" pitchFamily="18" charset="0"/>
                <a:cs typeface="Times New Roman" panose="02020603050405020304" pitchFamily="18" charset="0"/>
              </a:rPr>
              <a:t> та Балансу. Для </a:t>
            </a:r>
            <a:r>
              <a:rPr lang="ru-RU" dirty="0" err="1">
                <a:latin typeface="Times New Roman" panose="02020603050405020304" pitchFamily="18" charset="0"/>
                <a:cs typeface="Times New Roman" panose="02020603050405020304" pitchFamily="18" charset="0"/>
              </a:rPr>
              <a:t>приватних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компаній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які</a:t>
            </a:r>
            <a:r>
              <a:rPr lang="ru-RU" dirty="0">
                <a:latin typeface="Times New Roman" panose="02020603050405020304" pitchFamily="18" charset="0"/>
                <a:cs typeface="Times New Roman" panose="02020603050405020304" pitchFamily="18" charset="0"/>
              </a:rPr>
              <a:t> не </a:t>
            </a:r>
            <a:r>
              <a:rPr lang="ru-RU" dirty="0" err="1">
                <a:latin typeface="Times New Roman" panose="02020603050405020304" pitchFamily="18" charset="0"/>
                <a:cs typeface="Times New Roman" panose="02020603050405020304" pitchFamily="18" charset="0"/>
              </a:rPr>
              <a:t>мають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перевірену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фінансову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звітність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вимагатиме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сертифіковану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фінансову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звітність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складається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звіту</a:t>
            </a:r>
            <a:r>
              <a:rPr lang="ru-RU" dirty="0">
                <a:latin typeface="Times New Roman" panose="02020603050405020304" pitchFamily="18" charset="0"/>
                <a:cs typeface="Times New Roman" panose="02020603050405020304" pitchFamily="18" charset="0"/>
              </a:rPr>
              <a:t> про </a:t>
            </a:r>
            <a:r>
              <a:rPr lang="ru-RU" dirty="0" err="1">
                <a:latin typeface="Times New Roman" panose="02020603050405020304" pitchFamily="18" charset="0"/>
                <a:cs typeface="Times New Roman" panose="02020603050405020304" pitchFamily="18" charset="0"/>
              </a:rPr>
              <a:t>прибутки</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збитки</a:t>
            </a:r>
            <a:r>
              <a:rPr lang="ru-RU" dirty="0">
                <a:latin typeface="Times New Roman" panose="02020603050405020304" pitchFamily="18" charset="0"/>
                <a:cs typeface="Times New Roman" panose="02020603050405020304" pitchFamily="18" charset="0"/>
              </a:rPr>
              <a:t> та балансу,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супроводжується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звітом</a:t>
            </a:r>
            <a:r>
              <a:rPr lang="ru-RU" dirty="0">
                <a:latin typeface="Times New Roman" panose="02020603050405020304" pitchFamily="18" charset="0"/>
                <a:cs typeface="Times New Roman" panose="02020603050405020304" pitchFamily="18" charset="0"/>
              </a:rPr>
              <a:t> про перегляд </a:t>
            </a:r>
            <a:r>
              <a:rPr lang="ru-RU" dirty="0" err="1">
                <a:latin typeface="Times New Roman" panose="02020603050405020304" pitchFamily="18" charset="0"/>
                <a:cs typeface="Times New Roman" panose="02020603050405020304" pitchFamily="18" charset="0"/>
              </a:rPr>
              <a:t>незалежної</a:t>
            </a:r>
            <a:r>
              <a:rPr lang="ru-RU" dirty="0">
                <a:latin typeface="Times New Roman" panose="02020603050405020304" pitchFamily="18" charset="0"/>
                <a:cs typeface="Times New Roman" panose="02020603050405020304" pitchFamily="18" charset="0"/>
              </a:rPr>
              <a:t>/</a:t>
            </a:r>
            <a:r>
              <a:rPr lang="ru-RU" dirty="0" err="1">
                <a:latin typeface="Times New Roman" panose="02020603050405020304" pitchFamily="18" charset="0"/>
                <a:cs typeface="Times New Roman" panose="02020603050405020304" pitchFamily="18" charset="0"/>
              </a:rPr>
              <a:t>акредитованої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бухгалтерської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фірми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висновком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компіляційним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звітом</a:t>
            </a:r>
            <a:endParaRPr lang="en-US" dirty="0">
              <a:latin typeface="Times New Roman" panose="02020603050405020304" pitchFamily="18" charset="0"/>
              <a:cs typeface="Times New Roman" panose="02020603050405020304" pitchFamily="18" charset="0"/>
            </a:endParaRPr>
          </a:p>
          <a:p>
            <a:pPr lvl="0"/>
            <a:r>
              <a:rPr lang="ru-RU" dirty="0" err="1">
                <a:latin typeface="Times New Roman" panose="02020603050405020304" pitchFamily="18" charset="0"/>
                <a:cs typeface="Times New Roman" panose="02020603050405020304" pitchFamily="18" charset="0"/>
              </a:rPr>
              <a:t>Мінімум</a:t>
            </a:r>
            <a:r>
              <a:rPr lang="ru-RU" dirty="0">
                <a:latin typeface="Times New Roman" panose="02020603050405020304" pitchFamily="18" charset="0"/>
                <a:cs typeface="Times New Roman" panose="02020603050405020304" pitchFamily="18" charset="0"/>
              </a:rPr>
              <a:t> три </a:t>
            </a:r>
            <a:r>
              <a:rPr lang="ru-RU" dirty="0" err="1">
                <a:latin typeface="Times New Roman" panose="02020603050405020304" pitchFamily="18" charset="0"/>
                <a:cs typeface="Times New Roman" panose="02020603050405020304" pitchFamily="18" charset="0"/>
              </a:rPr>
              <a:t>рекомендаційні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листи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клієнтів</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проекти</a:t>
            </a:r>
            <a:r>
              <a:rPr lang="ru-RU" dirty="0">
                <a:latin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cs typeface="Times New Roman" panose="02020603050405020304" pitchFamily="18" charset="0"/>
              </a:rPr>
              <a:t>останні</a:t>
            </a:r>
            <a:r>
              <a:rPr lang="ru-RU" dirty="0">
                <a:latin typeface="Times New Roman" panose="02020603050405020304" pitchFamily="18" charset="0"/>
                <a:cs typeface="Times New Roman" panose="02020603050405020304" pitchFamily="18" charset="0"/>
              </a:rPr>
              <a:t> 12 </a:t>
            </a:r>
            <a:r>
              <a:rPr lang="ru-RU" dirty="0" err="1">
                <a:latin typeface="Times New Roman" panose="02020603050405020304" pitchFamily="18" charset="0"/>
                <a:cs typeface="Times New Roman" panose="02020603050405020304" pitchFamily="18" charset="0"/>
              </a:rPr>
              <a:t>місяців</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їх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деталі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опис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обсягу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робіт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термін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їх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виконання</a:t>
            </a:r>
            <a:r>
              <a:rPr lang="ru-RU" dirty="0">
                <a:latin typeface="Times New Roman" panose="02020603050405020304" pitchFamily="18" charset="0"/>
                <a:cs typeface="Times New Roman" panose="02020603050405020304" pitchFamily="18" charset="0"/>
              </a:rPr>
              <a:t>, по </a:t>
            </a:r>
            <a:r>
              <a:rPr lang="ru-RU" dirty="0" err="1">
                <a:latin typeface="Times New Roman" panose="02020603050405020304" pitchFamily="18" charset="0"/>
                <a:cs typeface="Times New Roman" panose="02020603050405020304" pitchFamily="18" charset="0"/>
              </a:rPr>
              <a:t>можливості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загальну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вартість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варто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брати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листи</a:t>
            </a:r>
            <a:r>
              <a:rPr lang="ru-RU" dirty="0">
                <a:latin typeface="Times New Roman" panose="02020603050405020304" pitchFamily="18" charset="0"/>
                <a:cs typeface="Times New Roman" panose="02020603050405020304" pitchFamily="18" charset="0"/>
              </a:rPr>
              <a:t> з </a:t>
            </a:r>
            <a:r>
              <a:rPr lang="ru-RU" dirty="0" err="1">
                <a:latin typeface="Times New Roman" panose="02020603050405020304" pitchFamily="18" charset="0"/>
                <a:cs typeface="Times New Roman" panose="02020603050405020304" pitchFamily="18" charset="0"/>
              </a:rPr>
              <a:t>найбільших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проектів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оцінку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робіт</a:t>
            </a:r>
            <a:r>
              <a:rPr lang="ru-RU" dirty="0">
                <a:latin typeface="Times New Roman" panose="02020603050405020304" pitchFamily="18" charset="0"/>
                <a:cs typeface="Times New Roman" panose="02020603050405020304" pitchFamily="18" charset="0"/>
              </a:rPr>
              <a:t>, а </a:t>
            </a:r>
            <a:r>
              <a:rPr lang="ru-RU" dirty="0" err="1">
                <a:latin typeface="Times New Roman" panose="02020603050405020304" pitchFamily="18" charset="0"/>
                <a:cs typeface="Times New Roman" panose="02020603050405020304" pitchFamily="18" charset="0"/>
              </a:rPr>
              <a:t>також</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підпис</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дані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авторизованої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контактної</a:t>
            </a:r>
            <a:r>
              <a:rPr lang="ru-RU" dirty="0">
                <a:latin typeface="Times New Roman" panose="02020603050405020304" pitchFamily="18" charset="0"/>
                <a:cs typeface="Times New Roman" panose="02020603050405020304" pitchFamily="18" charset="0"/>
              </a:rPr>
              <a:t> особи </a:t>
            </a:r>
            <a:r>
              <a:rPr lang="ru-RU" dirty="0" err="1">
                <a:latin typeface="Times New Roman" panose="02020603050405020304" pitchFamily="18" charset="0"/>
                <a:cs typeface="Times New Roman" panose="02020603050405020304" pitchFamily="18" charset="0"/>
              </a:rPr>
              <a:t>клієнта</a:t>
            </a:r>
            <a:r>
              <a:rPr lang="ru-RU" dirty="0">
                <a:latin typeface="Times New Roman" panose="02020603050405020304" pitchFamily="18" charset="0"/>
                <a:cs typeface="Times New Roman" panose="02020603050405020304" pitchFamily="18" charset="0"/>
              </a:rPr>
              <a:t> – П.І.Б, посаду, номер телефону та </a:t>
            </a:r>
            <a:r>
              <a:rPr lang="ru-RU" dirty="0" err="1">
                <a:latin typeface="Times New Roman" panose="02020603050405020304" pitchFamily="18" charset="0"/>
                <a:cs typeface="Times New Roman" panose="02020603050405020304" pitchFamily="18" charset="0"/>
              </a:rPr>
              <a:t>електронну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пошту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Листи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повинні</a:t>
            </a:r>
            <a:r>
              <a:rPr lang="ru-RU" dirty="0">
                <a:latin typeface="Times New Roman" panose="02020603050405020304" pitchFamily="18" charset="0"/>
                <a:cs typeface="Times New Roman" panose="02020603050405020304" pitchFamily="18" charset="0"/>
              </a:rPr>
              <a:t> бути </a:t>
            </a:r>
            <a:r>
              <a:rPr lang="ru-RU" dirty="0" err="1">
                <a:latin typeface="Times New Roman" panose="02020603050405020304" pitchFamily="18" charset="0"/>
                <a:cs typeface="Times New Roman" panose="02020603050405020304" pitchFamily="18" charset="0"/>
              </a:rPr>
              <a:t>написані</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фірмовому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папері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рефернтованої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компанії</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посвідчені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підписом</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печаткою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уповноваженої</a:t>
            </a:r>
            <a:r>
              <a:rPr lang="ru-RU" dirty="0">
                <a:latin typeface="Times New Roman" panose="02020603050405020304" pitchFamily="18" charset="0"/>
                <a:cs typeface="Times New Roman" panose="02020603050405020304" pitchFamily="18" charset="0"/>
              </a:rPr>
              <a:t> особи. При </a:t>
            </a:r>
            <a:r>
              <a:rPr lang="ru-RU" dirty="0" err="1">
                <a:latin typeface="Times New Roman" panose="02020603050405020304" pitchFamily="18" charset="0"/>
                <a:cs typeface="Times New Roman" panose="02020603050405020304" pitchFamily="18" charset="0"/>
              </a:rPr>
              <a:t>цьому</a:t>
            </a:r>
            <a:r>
              <a:rPr lang="ru-RU" dirty="0">
                <a:latin typeface="Times New Roman" panose="02020603050405020304" pitchFamily="18" charset="0"/>
                <a:cs typeface="Times New Roman" panose="02020603050405020304" pitchFamily="18" charset="0"/>
              </a:rPr>
              <a:t> система </a:t>
            </a:r>
            <a:r>
              <a:rPr lang="ru-RU" dirty="0" err="1">
                <a:latin typeface="Times New Roman" panose="02020603050405020304" pitchFamily="18" charset="0"/>
                <a:cs typeface="Times New Roman" panose="02020603050405020304" pitchFamily="18" charset="0"/>
              </a:rPr>
              <a:t>дозволяє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використовувати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самі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рекомендаційні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листи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і при </a:t>
            </a:r>
            <a:r>
              <a:rPr lang="ru-RU" dirty="0" err="1">
                <a:latin typeface="Times New Roman" panose="02020603050405020304" pitchFamily="18" charset="0"/>
                <a:cs typeface="Times New Roman" panose="02020603050405020304" pitchFamily="18" charset="0"/>
              </a:rPr>
              <a:t>реєстрації</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Рівень</a:t>
            </a:r>
            <a:r>
              <a:rPr lang="ru-RU" dirty="0">
                <a:latin typeface="Times New Roman" panose="02020603050405020304" pitchFamily="18" charset="0"/>
                <a:cs typeface="Times New Roman" panose="02020603050405020304" pitchFamily="18" charset="0"/>
              </a:rPr>
              <a:t> 1. </a:t>
            </a:r>
            <a:r>
              <a:rPr lang="ru-RU" dirty="0" err="1">
                <a:latin typeface="Times New Roman" panose="02020603050405020304" pitchFamily="18" charset="0"/>
                <a:cs typeface="Times New Roman" panose="02020603050405020304" pitchFamily="18" charset="0"/>
              </a:rPr>
              <a:t>Реєстрація</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цьому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рівні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складається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всього</a:t>
            </a:r>
            <a:r>
              <a:rPr lang="ru-RU" dirty="0">
                <a:latin typeface="Times New Roman" panose="02020603050405020304" pitchFamily="18" charset="0"/>
                <a:cs typeface="Times New Roman" panose="02020603050405020304" pitchFamily="18" charset="0"/>
              </a:rPr>
              <a:t> з 2 </a:t>
            </a:r>
            <a:r>
              <a:rPr lang="ru-RU" dirty="0" err="1">
                <a:latin typeface="Times New Roman" panose="02020603050405020304" pitchFamily="18" charset="0"/>
                <a:cs typeface="Times New Roman" panose="02020603050405020304" pitchFamily="18" charset="0"/>
              </a:rPr>
              <a:t>кроків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оскільки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знову</a:t>
            </a:r>
            <a:r>
              <a:rPr lang="ru-RU" dirty="0">
                <a:latin typeface="Times New Roman" panose="02020603050405020304" pitchFamily="18" charset="0"/>
                <a:cs typeface="Times New Roman" panose="02020603050405020304" pitchFamily="18" charset="0"/>
              </a:rPr>
              <a:t> система </a:t>
            </a:r>
            <a:r>
              <a:rPr lang="ru-RU" dirty="0" err="1">
                <a:latin typeface="Times New Roman" panose="02020603050405020304" pitchFamily="18" charset="0"/>
                <a:cs typeface="Times New Roman" panose="02020603050405020304" pitchFamily="18" charset="0"/>
              </a:rPr>
              <a:t>заповнює</a:t>
            </a:r>
            <a:r>
              <a:rPr lang="ru-RU" dirty="0">
                <a:latin typeface="Times New Roman" panose="02020603050405020304" pitchFamily="18" charset="0"/>
                <a:cs typeface="Times New Roman" panose="02020603050405020304" pitchFamily="18" charset="0"/>
              </a:rPr>
              <a:t> автоматично </a:t>
            </a:r>
            <a:r>
              <a:rPr lang="ru-RU" dirty="0" err="1">
                <a:latin typeface="Times New Roman" panose="02020603050405020304" pitchFamily="18" charset="0"/>
                <a:cs typeface="Times New Roman" panose="02020603050405020304" pitchFamily="18" charset="0"/>
              </a:rPr>
              <a:t>потрібну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інформацію</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підставі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реєстрацій</a:t>
            </a:r>
            <a:r>
              <a:rPr lang="ru-RU" dirty="0">
                <a:latin typeface="Times New Roman" panose="02020603050405020304" pitchFamily="18" charset="0"/>
                <a:cs typeface="Times New Roman" panose="02020603050405020304" pitchFamily="18" charset="0"/>
              </a:rPr>
              <a:t> на Базовому та 1 </a:t>
            </a:r>
            <a:r>
              <a:rPr lang="ru-RU" dirty="0" err="1">
                <a:latin typeface="Times New Roman" panose="02020603050405020304" pitchFamily="18" charset="0"/>
                <a:cs typeface="Times New Roman" panose="02020603050405020304" pitchFamily="18" charset="0"/>
              </a:rPr>
              <a:t>Рівнях</a:t>
            </a:r>
            <a:r>
              <a:rPr lang="ru-RU"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011257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5066" y="0"/>
            <a:ext cx="9905998" cy="1478570"/>
          </a:xfrm>
        </p:spPr>
        <p:txBody>
          <a:bodyPr/>
          <a:lstStyle/>
          <a:p>
            <a:r>
              <a:rPr lang="uk-UA" b="1" dirty="0"/>
              <a:t>Як знайти тендер?</a:t>
            </a:r>
            <a:endParaRPr lang="en-US" b="1" dirty="0"/>
          </a:p>
        </p:txBody>
      </p:sp>
      <p:sp>
        <p:nvSpPr>
          <p:cNvPr id="3" name="Объект 2"/>
          <p:cNvSpPr>
            <a:spLocks noGrp="1"/>
          </p:cNvSpPr>
          <p:nvPr>
            <p:ph idx="1"/>
          </p:nvPr>
        </p:nvSpPr>
        <p:spPr>
          <a:xfrm>
            <a:off x="246890" y="1063419"/>
            <a:ext cx="9905999" cy="3541714"/>
          </a:xfrm>
        </p:spPr>
        <p:txBody>
          <a:bodyPr/>
          <a:lstStyle/>
          <a:p>
            <a:pPr marL="457200" indent="-457200">
              <a:buAutoNum type="arabicPeriod"/>
            </a:pPr>
            <a:r>
              <a:rPr lang="en-US" b="1" dirty="0">
                <a:latin typeface="Times New Roman" panose="02020603050405020304" pitchFamily="18" charset="0"/>
                <a:cs typeface="Times New Roman" panose="02020603050405020304" pitchFamily="18" charset="0"/>
              </a:rPr>
              <a:t>Tender Alert Service </a:t>
            </a:r>
            <a:r>
              <a:rPr lang="uk-UA" b="1" dirty="0">
                <a:latin typeface="Times New Roman" panose="02020603050405020304" pitchFamily="18" charset="0"/>
                <a:cs typeface="Times New Roman" panose="02020603050405020304" pitchFamily="18" charset="0"/>
              </a:rPr>
              <a:t>- платна автоматизована пошукова система </a:t>
            </a:r>
          </a:p>
          <a:p>
            <a:pPr marL="0" indent="0">
              <a:buNone/>
            </a:pPr>
            <a:endParaRPr lang="uk-UA" dirty="0"/>
          </a:p>
          <a:p>
            <a:pPr marL="457200" indent="-457200">
              <a:buAutoNum type="arabicPeriod"/>
            </a:pPr>
            <a:endParaRPr lang="en-US" dirty="0"/>
          </a:p>
        </p:txBody>
      </p:sp>
      <p:pic>
        <p:nvPicPr>
          <p:cNvPr id="4" name="Рисунок 3"/>
          <p:cNvPicPr/>
          <p:nvPr/>
        </p:nvPicPr>
        <p:blipFill>
          <a:blip r:embed="rId2"/>
          <a:stretch>
            <a:fillRect/>
          </a:stretch>
        </p:blipFill>
        <p:spPr>
          <a:xfrm>
            <a:off x="246890" y="1538728"/>
            <a:ext cx="6367699" cy="3248473"/>
          </a:xfrm>
          <a:prstGeom prst="rect">
            <a:avLst/>
          </a:prstGeom>
        </p:spPr>
      </p:pic>
      <p:pic>
        <p:nvPicPr>
          <p:cNvPr id="5" name="Рисунок 4"/>
          <p:cNvPicPr>
            <a:picLocks noChangeAspect="1"/>
          </p:cNvPicPr>
          <p:nvPr/>
        </p:nvPicPr>
        <p:blipFill>
          <a:blip r:embed="rId3"/>
          <a:stretch>
            <a:fillRect/>
          </a:stretch>
        </p:blipFill>
        <p:spPr>
          <a:xfrm>
            <a:off x="4827021" y="3429000"/>
            <a:ext cx="7095018" cy="3117508"/>
          </a:xfrm>
          <a:prstGeom prst="rect">
            <a:avLst/>
          </a:prstGeom>
        </p:spPr>
      </p:pic>
    </p:spTree>
    <p:extLst>
      <p:ext uri="{BB962C8B-B14F-4D97-AF65-F5344CB8AC3E}">
        <p14:creationId xmlns:p14="http://schemas.microsoft.com/office/powerpoint/2010/main" val="29650621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776B79-0B07-96D4-E4F8-BE3D0A52C4DE}"/>
              </a:ext>
            </a:extLst>
          </p:cNvPr>
          <p:cNvSpPr txBox="1"/>
          <p:nvPr/>
        </p:nvSpPr>
        <p:spPr>
          <a:xfrm>
            <a:off x="515815" y="187497"/>
            <a:ext cx="4798647" cy="4524315"/>
          </a:xfrm>
          <a:prstGeom prst="rect">
            <a:avLst/>
          </a:prstGeom>
          <a:noFill/>
        </p:spPr>
        <p:txBody>
          <a:bodyPr wrap="square">
            <a:spAutoFit/>
          </a:bodyPr>
          <a:lstStyle/>
          <a:p>
            <a:r>
              <a:rPr lang="uk-UA" dirty="0"/>
              <a:t>Служба сповіщень про тендерні пропозиції (</a:t>
            </a:r>
            <a:r>
              <a:rPr lang="en-US" dirty="0"/>
              <a:t>TAS) </a:t>
            </a:r>
            <a:r>
              <a:rPr lang="uk-UA" dirty="0"/>
              <a:t>надсилає сповіщення про відповідні можливості </a:t>
            </a:r>
            <a:r>
              <a:rPr lang="uk-UA" dirty="0" err="1"/>
              <a:t>закупівель</a:t>
            </a:r>
            <a:r>
              <a:rPr lang="uk-UA" dirty="0"/>
              <a:t> постачальникам, які підписалися на послугу.</a:t>
            </a:r>
          </a:p>
          <a:p>
            <a:endParaRPr lang="uk-UA" dirty="0"/>
          </a:p>
          <a:p>
            <a:r>
              <a:rPr lang="en-US" dirty="0"/>
              <a:t>TAS </a:t>
            </a:r>
            <a:r>
              <a:rPr lang="uk-UA" dirty="0"/>
              <a:t>активується шляхом вибору кодів </a:t>
            </a:r>
            <a:r>
              <a:rPr lang="en-US" dirty="0"/>
              <a:t>UNSPSC. </a:t>
            </a:r>
            <a:r>
              <a:rPr lang="uk-UA" dirty="0"/>
              <a:t>Це гарантує, що сповіщення надсилаються на основі ваших бажаних продуктів і послуг.</a:t>
            </a:r>
          </a:p>
          <a:p>
            <a:endParaRPr lang="uk-UA" dirty="0"/>
          </a:p>
          <a:p>
            <a:r>
              <a:rPr lang="uk-UA" dirty="0"/>
              <a:t>Як працює </a:t>
            </a:r>
            <a:r>
              <a:rPr lang="en-US" dirty="0"/>
              <a:t>TAS? </a:t>
            </a:r>
            <a:r>
              <a:rPr lang="uk-UA" dirty="0"/>
              <a:t>Сповіщення </a:t>
            </a:r>
            <a:r>
              <a:rPr lang="en-US" dirty="0"/>
              <a:t>TAS </a:t>
            </a:r>
            <a:r>
              <a:rPr lang="uk-UA" dirty="0"/>
              <a:t>надсилаються, коли є збіг між: кодами </a:t>
            </a:r>
            <a:r>
              <a:rPr lang="en-US" dirty="0"/>
              <a:t>UNSPSC </a:t>
            </a:r>
            <a:r>
              <a:rPr lang="uk-UA" dirty="0"/>
              <a:t>постачальника, вибраними в налаштуваннях </a:t>
            </a:r>
            <a:r>
              <a:rPr lang="en-US" dirty="0"/>
              <a:t>TAS, </a:t>
            </a:r>
            <a:r>
              <a:rPr lang="uk-UA" dirty="0"/>
              <a:t>та кодами </a:t>
            </a:r>
            <a:r>
              <a:rPr lang="en-US" dirty="0"/>
              <a:t>UNSPSC </a:t>
            </a:r>
            <a:r>
              <a:rPr lang="uk-UA" dirty="0"/>
              <a:t>можливості </a:t>
            </a:r>
            <a:r>
              <a:rPr lang="uk-UA" dirty="0" err="1"/>
              <a:t>закупівель</a:t>
            </a:r>
            <a:r>
              <a:rPr lang="uk-UA" dirty="0"/>
              <a:t>, вибраними співробітниками ООН.</a:t>
            </a:r>
          </a:p>
          <a:p>
            <a:endParaRPr lang="uk-UA" dirty="0"/>
          </a:p>
        </p:txBody>
      </p:sp>
      <p:pic>
        <p:nvPicPr>
          <p:cNvPr id="1026" name="Picture 2">
            <a:extLst>
              <a:ext uri="{FF2B5EF4-FFF2-40B4-BE49-F238E27FC236}">
                <a16:creationId xmlns:a16="http://schemas.microsoft.com/office/drawing/2014/main" id="{ACAC37A4-C1AB-7618-7A87-E449314893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7662" y="385274"/>
            <a:ext cx="6394572" cy="574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92619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C315961-0638-1DBC-868E-41593545AC50}"/>
              </a:ext>
            </a:extLst>
          </p:cNvPr>
          <p:cNvSpPr txBox="1"/>
          <p:nvPr/>
        </p:nvSpPr>
        <p:spPr>
          <a:xfrm>
            <a:off x="617416" y="0"/>
            <a:ext cx="10753725" cy="3693319"/>
          </a:xfrm>
          <a:prstGeom prst="rect">
            <a:avLst/>
          </a:prstGeom>
          <a:noFill/>
        </p:spPr>
        <p:txBody>
          <a:bodyPr wrap="square">
            <a:spAutoFit/>
          </a:bodyPr>
          <a:lstStyle/>
          <a:p>
            <a:r>
              <a:rPr lang="uk-UA" dirty="0"/>
              <a:t>Постачальники отримуватимуть сповіщення для вибраних кодів </a:t>
            </a:r>
            <a:r>
              <a:rPr lang="en-US" dirty="0"/>
              <a:t>UNSPSC </a:t>
            </a:r>
            <a:r>
              <a:rPr lang="uk-UA" dirty="0"/>
              <a:t>та нещодавно доданого фільтра для країн і територій. Наприклад, якщо в налаштуваннях </a:t>
            </a:r>
            <a:r>
              <a:rPr lang="en-US" dirty="0"/>
              <a:t>TAS </a:t>
            </a:r>
            <a:r>
              <a:rPr lang="uk-UA" dirty="0"/>
              <a:t>вибрано Бенін, користувачі отримуватимуть усі можливості </a:t>
            </a:r>
            <a:r>
              <a:rPr lang="uk-UA" dirty="0" err="1"/>
              <a:t>закупівель</a:t>
            </a:r>
            <a:r>
              <a:rPr lang="uk-UA" dirty="0"/>
              <a:t>, де Бенін вказаний як країна-</a:t>
            </a:r>
            <a:r>
              <a:rPr lang="uk-UA" dirty="0" err="1"/>
              <a:t>бенефіціар</a:t>
            </a:r>
            <a:r>
              <a:rPr lang="uk-UA" dirty="0"/>
              <a:t>.</a:t>
            </a:r>
          </a:p>
          <a:p>
            <a:r>
              <a:rPr lang="uk-UA" dirty="0"/>
              <a:t>Якщо не вибрано жодної країни або території, будуть розглянуті всі.</a:t>
            </a:r>
          </a:p>
          <a:p>
            <a:endParaRPr lang="uk-UA" dirty="0"/>
          </a:p>
          <a:p>
            <a:r>
              <a:rPr lang="uk-UA" dirty="0"/>
              <a:t>Як часто передплатники отримують сповіщення?</a:t>
            </a:r>
          </a:p>
          <a:p>
            <a:r>
              <a:rPr lang="en-US" dirty="0"/>
              <a:t>TAS </a:t>
            </a:r>
            <a:r>
              <a:rPr lang="uk-UA" dirty="0"/>
              <a:t>щодня перевіряє можливості </a:t>
            </a:r>
            <a:r>
              <a:rPr lang="uk-UA" dirty="0" err="1"/>
              <a:t>закупівель</a:t>
            </a:r>
            <a:r>
              <a:rPr lang="uk-UA" dirty="0"/>
              <a:t>, які були нещодавно опубліковані або нещодавно переглянуті, та порівнює їх з вибраним кодом </a:t>
            </a:r>
            <a:r>
              <a:rPr lang="en-US" dirty="0"/>
              <a:t>UNSPSC </a:t>
            </a:r>
            <a:r>
              <a:rPr lang="uk-UA" dirty="0"/>
              <a:t>постачальника. Таким чином:</a:t>
            </a:r>
          </a:p>
          <a:p>
            <a:endParaRPr lang="uk-UA" dirty="0"/>
          </a:p>
          <a:p>
            <a:r>
              <a:rPr lang="uk-UA" dirty="0"/>
              <a:t>Якщо одна або декілька можливостей </a:t>
            </a:r>
            <a:r>
              <a:rPr lang="uk-UA" dirty="0" err="1"/>
              <a:t>закупівель</a:t>
            </a:r>
            <a:r>
              <a:rPr lang="uk-UA" dirty="0"/>
              <a:t> відповідають вибраному коду </a:t>
            </a:r>
            <a:r>
              <a:rPr lang="en-US" dirty="0"/>
              <a:t>UNSPSC </a:t>
            </a:r>
            <a:r>
              <a:rPr lang="uk-UA" dirty="0"/>
              <a:t>постачальника, контактам постачальника буде надіслано електронний лист.</a:t>
            </a:r>
          </a:p>
          <a:p>
            <a:r>
              <a:rPr lang="uk-UA" dirty="0"/>
              <a:t>Якщо не було опубліковано жодної можливості закупівлі, що відповідає обраному постачальником коду </a:t>
            </a:r>
            <a:r>
              <a:rPr lang="en-US" dirty="0"/>
              <a:t>UNSPSC, </a:t>
            </a:r>
            <a:r>
              <a:rPr lang="uk-UA" dirty="0"/>
              <a:t>електронний лист не буде надіслано контактним особам постачальника.</a:t>
            </a:r>
          </a:p>
        </p:txBody>
      </p:sp>
      <p:pic>
        <p:nvPicPr>
          <p:cNvPr id="2050" name="Picture 2">
            <a:extLst>
              <a:ext uri="{FF2B5EF4-FFF2-40B4-BE49-F238E27FC236}">
                <a16:creationId xmlns:a16="http://schemas.microsoft.com/office/drawing/2014/main" id="{F46E16B3-6511-5D30-D794-1199AFE440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8769" y="3900033"/>
            <a:ext cx="9565908" cy="2957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76727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5795" y="0"/>
            <a:ext cx="9905998" cy="1478570"/>
          </a:xfrm>
        </p:spPr>
        <p:txBody>
          <a:bodyPr>
            <a:normAutofit/>
          </a:bodyPr>
          <a:lstStyle/>
          <a:p>
            <a:r>
              <a:rPr lang="ru-RU" dirty="0"/>
              <a:t>2. </a:t>
            </a:r>
            <a:r>
              <a:rPr lang="ru-RU" dirty="0" err="1"/>
              <a:t>Пошук</a:t>
            </a:r>
            <a:r>
              <a:rPr lang="ru-RU" dirty="0"/>
              <a:t> на </a:t>
            </a:r>
            <a:r>
              <a:rPr lang="ru-RU" dirty="0" err="1"/>
              <a:t>сайті</a:t>
            </a:r>
            <a:r>
              <a:rPr lang="ru-RU" dirty="0"/>
              <a:t> </a:t>
            </a:r>
            <a:r>
              <a:rPr lang="ru-RU" dirty="0" err="1"/>
              <a:t>тендерних</a:t>
            </a:r>
            <a:r>
              <a:rPr lang="ru-RU" dirty="0"/>
              <a:t> </a:t>
            </a:r>
            <a:r>
              <a:rPr lang="ru-RU" dirty="0" err="1"/>
              <a:t>пропозицій</a:t>
            </a:r>
            <a:r>
              <a:rPr lang="ru-RU" dirty="0"/>
              <a:t>:  </a:t>
            </a:r>
            <a:r>
              <a:rPr lang="en-US" u="sng" dirty="0">
                <a:hlinkClick r:id="rId2"/>
              </a:rPr>
              <a:t> </a:t>
            </a:r>
            <a:r>
              <a:rPr lang="ru-RU" u="sng" dirty="0">
                <a:hlinkClick r:id="rId2"/>
              </a:rPr>
              <a:t>ttps://www.ungm.org/Public/Notice</a:t>
            </a:r>
            <a:r>
              <a:rPr lang="ru-RU" dirty="0"/>
              <a:t> </a:t>
            </a:r>
            <a:endParaRPr lang="en-US" dirty="0"/>
          </a:p>
        </p:txBody>
      </p:sp>
      <p:pic>
        <p:nvPicPr>
          <p:cNvPr id="7" name="Рисунок 6">
            <a:extLst>
              <a:ext uri="{FF2B5EF4-FFF2-40B4-BE49-F238E27FC236}">
                <a16:creationId xmlns:a16="http://schemas.microsoft.com/office/drawing/2014/main" id="{706FE5AE-A2FF-B5DC-4BAA-B44B717769CA}"/>
              </a:ext>
            </a:extLst>
          </p:cNvPr>
          <p:cNvPicPr>
            <a:picLocks noChangeAspect="1"/>
          </p:cNvPicPr>
          <p:nvPr/>
        </p:nvPicPr>
        <p:blipFill>
          <a:blip r:embed="rId3"/>
          <a:stretch>
            <a:fillRect/>
          </a:stretch>
        </p:blipFill>
        <p:spPr>
          <a:xfrm>
            <a:off x="156308" y="1211380"/>
            <a:ext cx="6235112" cy="4435240"/>
          </a:xfrm>
          <a:prstGeom prst="rect">
            <a:avLst/>
          </a:prstGeom>
        </p:spPr>
      </p:pic>
      <p:pic>
        <p:nvPicPr>
          <p:cNvPr id="11" name="Місце для вмісту 10">
            <a:extLst>
              <a:ext uri="{FF2B5EF4-FFF2-40B4-BE49-F238E27FC236}">
                <a16:creationId xmlns:a16="http://schemas.microsoft.com/office/drawing/2014/main" id="{9CDCB30D-3ED7-1086-5645-2B08148F0BA1}"/>
              </a:ext>
            </a:extLst>
          </p:cNvPr>
          <p:cNvPicPr>
            <a:picLocks noGrp="1" noChangeAspect="1"/>
          </p:cNvPicPr>
          <p:nvPr>
            <p:ph idx="1"/>
          </p:nvPr>
        </p:nvPicPr>
        <p:blipFill>
          <a:blip r:embed="rId4"/>
          <a:stretch>
            <a:fillRect/>
          </a:stretch>
        </p:blipFill>
        <p:spPr>
          <a:xfrm>
            <a:off x="4322115" y="2689950"/>
            <a:ext cx="7713577" cy="4132881"/>
          </a:xfrm>
          <a:prstGeom prst="rect">
            <a:avLst/>
          </a:prstGeom>
        </p:spPr>
      </p:pic>
      <p:cxnSp>
        <p:nvCxnSpPr>
          <p:cNvPr id="9" name="Пряма зі стрілкою 8">
            <a:extLst>
              <a:ext uri="{FF2B5EF4-FFF2-40B4-BE49-F238E27FC236}">
                <a16:creationId xmlns:a16="http://schemas.microsoft.com/office/drawing/2014/main" id="{3A9B0180-F274-3DFA-F440-3623EE9880B4}"/>
              </a:ext>
            </a:extLst>
          </p:cNvPr>
          <p:cNvCxnSpPr/>
          <p:nvPr/>
        </p:nvCxnSpPr>
        <p:spPr>
          <a:xfrm flipV="1">
            <a:off x="711200" y="1641231"/>
            <a:ext cx="430212" cy="719015"/>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21163359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3726" y="-83964"/>
            <a:ext cx="9905998" cy="1478570"/>
          </a:xfrm>
        </p:spPr>
        <p:txBody>
          <a:bodyPr/>
          <a:lstStyle/>
          <a:p>
            <a:r>
              <a:rPr lang="ru-RU" dirty="0" err="1"/>
              <a:t>Види</a:t>
            </a:r>
            <a:r>
              <a:rPr lang="ru-RU" dirty="0"/>
              <a:t> </a:t>
            </a:r>
            <a:r>
              <a:rPr lang="ru-RU" dirty="0" err="1"/>
              <a:t>тендерних</a:t>
            </a:r>
            <a:r>
              <a:rPr lang="ru-RU" dirty="0"/>
              <a:t> заявок</a:t>
            </a:r>
            <a:endParaRPr lang="en-US" dirty="0"/>
          </a:p>
        </p:txBody>
      </p:sp>
      <p:sp>
        <p:nvSpPr>
          <p:cNvPr id="3" name="Объект 2"/>
          <p:cNvSpPr>
            <a:spLocks noGrp="1"/>
          </p:cNvSpPr>
          <p:nvPr>
            <p:ph idx="1"/>
          </p:nvPr>
        </p:nvSpPr>
        <p:spPr/>
        <p:txBody>
          <a:bodyPr/>
          <a:lstStyle/>
          <a:p>
            <a:endParaRPr lang="en-US" dirty="0"/>
          </a:p>
        </p:txBody>
      </p:sp>
      <p:graphicFrame>
        <p:nvGraphicFramePr>
          <p:cNvPr id="4" name="Таблица 3"/>
          <p:cNvGraphicFramePr>
            <a:graphicFrameLocks noGrp="1"/>
          </p:cNvGraphicFramePr>
          <p:nvPr>
            <p:extLst>
              <p:ext uri="{D42A27DB-BD31-4B8C-83A1-F6EECF244321}">
                <p14:modId xmlns:p14="http://schemas.microsoft.com/office/powerpoint/2010/main" val="9784827"/>
              </p:ext>
            </p:extLst>
          </p:nvPr>
        </p:nvGraphicFramePr>
        <p:xfrm>
          <a:off x="299897" y="1000284"/>
          <a:ext cx="11589028" cy="5113133"/>
        </p:xfrm>
        <a:graphic>
          <a:graphicData uri="http://schemas.openxmlformats.org/drawingml/2006/table">
            <a:tbl>
              <a:tblPr firstRow="1" bandRow="1">
                <a:tableStyleId>{D7AC3CCA-C797-4891-BE02-D94E43425B78}</a:tableStyleId>
              </a:tblPr>
              <a:tblGrid>
                <a:gridCol w="4371494">
                  <a:extLst>
                    <a:ext uri="{9D8B030D-6E8A-4147-A177-3AD203B41FA5}">
                      <a16:colId xmlns:a16="http://schemas.microsoft.com/office/drawing/2014/main" val="3680857867"/>
                    </a:ext>
                  </a:extLst>
                </a:gridCol>
                <a:gridCol w="7217534">
                  <a:extLst>
                    <a:ext uri="{9D8B030D-6E8A-4147-A177-3AD203B41FA5}">
                      <a16:colId xmlns:a16="http://schemas.microsoft.com/office/drawing/2014/main" val="1778826876"/>
                    </a:ext>
                  </a:extLst>
                </a:gridCol>
              </a:tblGrid>
              <a:tr h="370840">
                <a:tc>
                  <a:txBody>
                    <a:bodyPr/>
                    <a:lstStyle/>
                    <a:p>
                      <a:r>
                        <a:rPr lang="uk-UA" sz="1600" dirty="0">
                          <a:latin typeface="Times New Roman" panose="02020603050405020304" pitchFamily="18" charset="0"/>
                          <a:cs typeface="Times New Roman" panose="02020603050405020304" pitchFamily="18" charset="0"/>
                        </a:rPr>
                        <a:t>Вид заявки</a:t>
                      </a:r>
                      <a:endParaRPr lang="en-US" sz="1600" dirty="0">
                        <a:latin typeface="Times New Roman" panose="02020603050405020304" pitchFamily="18" charset="0"/>
                        <a:cs typeface="Times New Roman" panose="02020603050405020304" pitchFamily="18" charset="0"/>
                      </a:endParaRPr>
                    </a:p>
                  </a:txBody>
                  <a:tcPr/>
                </a:tc>
                <a:tc>
                  <a:txBody>
                    <a:bodyPr/>
                    <a:lstStyle/>
                    <a:p>
                      <a:r>
                        <a:rPr lang="uk-UA" sz="1600" dirty="0">
                          <a:latin typeface="Times New Roman" panose="02020603050405020304" pitchFamily="18" charset="0"/>
                          <a:cs typeface="Times New Roman" panose="02020603050405020304" pitchFamily="18" charset="0"/>
                        </a:rPr>
                        <a:t>Сума</a:t>
                      </a:r>
                      <a:endParaRPr lang="en-US"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3232481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Times New Roman" panose="02020603050405020304" pitchFamily="18" charset="0"/>
                          <a:cs typeface="Times New Roman" panose="02020603050405020304" pitchFamily="18" charset="0"/>
                        </a:rPr>
                        <a:t>Invitation to Bid</a:t>
                      </a:r>
                      <a:r>
                        <a:rPr lang="ru-RU" sz="16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ITB</a:t>
                      </a:r>
                      <a:r>
                        <a:rPr lang="ru-RU" sz="1600" dirty="0">
                          <a:latin typeface="Times New Roman" panose="02020603050405020304" pitchFamily="18" charset="0"/>
                          <a:cs typeface="Times New Roman" panose="02020603050405020304" pitchFamily="18" charset="0"/>
                        </a:rPr>
                        <a:t>) – </a:t>
                      </a:r>
                      <a:r>
                        <a:rPr lang="ru-RU" sz="1600" dirty="0" err="1">
                          <a:latin typeface="Times New Roman" panose="02020603050405020304" pitchFamily="18" charset="0"/>
                          <a:cs typeface="Times New Roman" panose="02020603050405020304" pitchFamily="18" charset="0"/>
                        </a:rPr>
                        <a:t>Запрошення</a:t>
                      </a:r>
                      <a:r>
                        <a:rPr lang="ru-RU" sz="1600" dirty="0">
                          <a:latin typeface="Times New Roman" panose="02020603050405020304" pitchFamily="18" charset="0"/>
                          <a:cs typeface="Times New Roman" panose="02020603050405020304" pitchFamily="18" charset="0"/>
                        </a:rPr>
                        <a:t> до </a:t>
                      </a:r>
                      <a:r>
                        <a:rPr lang="ru-RU" sz="1600" dirty="0" err="1">
                          <a:latin typeface="Times New Roman" panose="02020603050405020304" pitchFamily="18" charset="0"/>
                          <a:cs typeface="Times New Roman" panose="02020603050405020304" pitchFamily="18" charset="0"/>
                        </a:rPr>
                        <a:t>участі</a:t>
                      </a:r>
                      <a:r>
                        <a:rPr lang="ru-RU" sz="1600" dirty="0">
                          <a:latin typeface="Times New Roman" panose="02020603050405020304" pitchFamily="18" charset="0"/>
                          <a:cs typeface="Times New Roman" panose="02020603050405020304" pitchFamily="18" charset="0"/>
                        </a:rPr>
                        <a:t> в торгах / </a:t>
                      </a:r>
                      <a:r>
                        <a:rPr lang="ru-RU" sz="1600" dirty="0" err="1">
                          <a:latin typeface="Times New Roman" panose="02020603050405020304" pitchFamily="18" charset="0"/>
                          <a:cs typeface="Times New Roman" panose="02020603050405020304" pitchFamily="18" charset="0"/>
                        </a:rPr>
                        <a:t>тендері</a:t>
                      </a:r>
                      <a:endParaRPr lang="en-US" sz="1600" dirty="0">
                        <a:latin typeface="Times New Roman" panose="02020603050405020304" pitchFamily="18" charset="0"/>
                        <a:cs typeface="Times New Roman" panose="02020603050405020304" pitchFamily="18" charset="0"/>
                      </a:endParaRPr>
                    </a:p>
                  </a:txBody>
                  <a:tcPr/>
                </a:tc>
                <a:tc>
                  <a:txBody>
                    <a:bodyPr/>
                    <a:lstStyle/>
                    <a:p>
                      <a:pPr marL="285750" indent="-285750">
                        <a:buFont typeface="Arial" panose="020B0604020202020204" pitchFamily="34" charset="0"/>
                        <a:buChar char="•"/>
                      </a:pPr>
                      <a:r>
                        <a:rPr lang="ru-RU" sz="1600" kern="1200" dirty="0" err="1">
                          <a:effectLst/>
                          <a:latin typeface="Times New Roman" panose="02020603050405020304" pitchFamily="18" charset="0"/>
                          <a:cs typeface="Times New Roman" panose="02020603050405020304" pitchFamily="18" charset="0"/>
                        </a:rPr>
                        <a:t>вимоги</a:t>
                      </a:r>
                      <a:r>
                        <a:rPr lang="ru-RU" sz="1600" kern="1200" dirty="0">
                          <a:effectLst/>
                          <a:latin typeface="Times New Roman" panose="02020603050405020304" pitchFamily="18" charset="0"/>
                          <a:cs typeface="Times New Roman" panose="02020603050405020304" pitchFamily="18" charset="0"/>
                        </a:rPr>
                        <a:t> до </a:t>
                      </a:r>
                      <a:r>
                        <a:rPr lang="ru-RU" sz="1600" kern="1200" dirty="0" err="1">
                          <a:effectLst/>
                          <a:latin typeface="Times New Roman" panose="02020603050405020304" pitchFamily="18" charset="0"/>
                          <a:cs typeface="Times New Roman" panose="02020603050405020304" pitchFamily="18" charset="0"/>
                        </a:rPr>
                        <a:t>товарів</a:t>
                      </a:r>
                      <a:r>
                        <a:rPr lang="ru-RU" sz="1600" kern="1200" dirty="0">
                          <a:effectLst/>
                          <a:latin typeface="Times New Roman" panose="02020603050405020304" pitchFamily="18" charset="0"/>
                          <a:cs typeface="Times New Roman" panose="02020603050405020304" pitchFamily="18" charset="0"/>
                        </a:rPr>
                        <a:t>/</a:t>
                      </a:r>
                      <a:r>
                        <a:rPr lang="ru-RU" sz="1600" kern="1200" dirty="0" err="1">
                          <a:effectLst/>
                          <a:latin typeface="Times New Roman" panose="02020603050405020304" pitchFamily="18" charset="0"/>
                          <a:cs typeface="Times New Roman" panose="02020603050405020304" pitchFamily="18" charset="0"/>
                        </a:rPr>
                        <a:t>послуг</a:t>
                      </a:r>
                      <a:r>
                        <a:rPr lang="ru-RU" sz="1600" kern="1200" dirty="0">
                          <a:effectLst/>
                          <a:latin typeface="Times New Roman" panose="02020603050405020304" pitchFamily="18" charset="0"/>
                          <a:cs typeface="Times New Roman" panose="02020603050405020304" pitchFamily="18" charset="0"/>
                        </a:rPr>
                        <a:t> 1) </a:t>
                      </a:r>
                      <a:r>
                        <a:rPr lang="ru-RU" sz="1600" kern="1200" dirty="0" err="1">
                          <a:effectLst/>
                          <a:latin typeface="Times New Roman" panose="02020603050405020304" pitchFamily="18" charset="0"/>
                          <a:cs typeface="Times New Roman" panose="02020603050405020304" pitchFamily="18" charset="0"/>
                        </a:rPr>
                        <a:t>прості</a:t>
                      </a:r>
                      <a:r>
                        <a:rPr lang="ru-RU" sz="1600" kern="1200" dirty="0">
                          <a:effectLst/>
                          <a:latin typeface="Times New Roman" panose="02020603050405020304" pitchFamily="18" charset="0"/>
                          <a:cs typeface="Times New Roman" panose="02020603050405020304" pitchFamily="18" charset="0"/>
                        </a:rPr>
                        <a:t> та </a:t>
                      </a:r>
                      <a:r>
                        <a:rPr lang="ru-RU" sz="1600" kern="1200" dirty="0" err="1">
                          <a:effectLst/>
                          <a:latin typeface="Times New Roman" panose="02020603050405020304" pitchFamily="18" charset="0"/>
                          <a:cs typeface="Times New Roman" panose="02020603050405020304" pitchFamily="18" charset="0"/>
                        </a:rPr>
                        <a:t>зрозумілі</a:t>
                      </a:r>
                      <a:r>
                        <a:rPr lang="ru-RU" sz="1600" kern="1200" dirty="0">
                          <a:effectLst/>
                          <a:latin typeface="Times New Roman" panose="02020603050405020304" pitchFamily="18" charset="0"/>
                          <a:cs typeface="Times New Roman" panose="02020603050405020304" pitchFamily="18" charset="0"/>
                        </a:rPr>
                        <a:t>, 2) </a:t>
                      </a:r>
                      <a:r>
                        <a:rPr lang="ru-RU" sz="1600" kern="1200" dirty="0" err="1">
                          <a:effectLst/>
                          <a:latin typeface="Times New Roman" panose="02020603050405020304" pitchFamily="18" charset="0"/>
                          <a:cs typeface="Times New Roman" panose="02020603050405020304" pitchFamily="18" charset="0"/>
                        </a:rPr>
                        <a:t>можуть</a:t>
                      </a:r>
                      <a:r>
                        <a:rPr lang="ru-RU" sz="1600" kern="1200" dirty="0">
                          <a:effectLst/>
                          <a:latin typeface="Times New Roman" panose="02020603050405020304" pitchFamily="18" charset="0"/>
                          <a:cs typeface="Times New Roman" panose="02020603050405020304" pitchFamily="18" charset="0"/>
                        </a:rPr>
                        <a:t> бути добре </a:t>
                      </a:r>
                      <a:r>
                        <a:rPr lang="ru-RU" sz="1600" kern="1200" dirty="0" err="1">
                          <a:effectLst/>
                          <a:latin typeface="Times New Roman" panose="02020603050405020304" pitchFamily="18" charset="0"/>
                          <a:cs typeface="Times New Roman" panose="02020603050405020304" pitchFamily="18" charset="0"/>
                        </a:rPr>
                        <a:t>виражені</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кількісно</a:t>
                      </a:r>
                      <a:r>
                        <a:rPr lang="ru-RU" sz="1600" kern="1200" dirty="0">
                          <a:effectLst/>
                          <a:latin typeface="Times New Roman" panose="02020603050405020304" pitchFamily="18" charset="0"/>
                          <a:cs typeface="Times New Roman" panose="02020603050405020304" pitchFamily="18" charset="0"/>
                        </a:rPr>
                        <a:t> та </a:t>
                      </a:r>
                      <a:r>
                        <a:rPr lang="ru-RU" sz="1600" kern="1200" dirty="0" err="1">
                          <a:effectLst/>
                          <a:latin typeface="Times New Roman" panose="02020603050405020304" pitchFamily="18" charset="0"/>
                          <a:cs typeface="Times New Roman" panose="02020603050405020304" pitchFamily="18" charset="0"/>
                        </a:rPr>
                        <a:t>якісно</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під</a:t>
                      </a:r>
                      <a:r>
                        <a:rPr lang="ru-RU" sz="1600" kern="1200" dirty="0">
                          <a:effectLst/>
                          <a:latin typeface="Times New Roman" panose="02020603050405020304" pitchFamily="18" charset="0"/>
                          <a:cs typeface="Times New Roman" panose="02020603050405020304" pitchFamily="18" charset="0"/>
                        </a:rPr>
                        <a:t> час </a:t>
                      </a:r>
                      <a:r>
                        <a:rPr lang="ru-RU" sz="1600" kern="1200" dirty="0" err="1">
                          <a:effectLst/>
                          <a:latin typeface="Times New Roman" panose="02020603050405020304" pitchFamily="18" charset="0"/>
                          <a:cs typeface="Times New Roman" panose="02020603050405020304" pitchFamily="18" charset="0"/>
                        </a:rPr>
                        <a:t>формулювання</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запиту</a:t>
                      </a:r>
                      <a:r>
                        <a:rPr lang="ru-RU" sz="1600" kern="1200" dirty="0">
                          <a:effectLst/>
                          <a:latin typeface="Times New Roman" panose="02020603050405020304" pitchFamily="18" charset="0"/>
                          <a:cs typeface="Times New Roman" panose="02020603050405020304" pitchFamily="18" charset="0"/>
                        </a:rPr>
                        <a:t>, 3) </a:t>
                      </a:r>
                      <a:r>
                        <a:rPr lang="ru-RU" sz="1600" kern="1200" dirty="0" err="1">
                          <a:effectLst/>
                          <a:latin typeface="Times New Roman" panose="02020603050405020304" pitchFamily="18" charset="0"/>
                          <a:cs typeface="Times New Roman" panose="02020603050405020304" pitchFamily="18" charset="0"/>
                        </a:rPr>
                        <a:t>можуть</a:t>
                      </a:r>
                      <a:r>
                        <a:rPr lang="ru-RU" sz="1600" kern="1200" dirty="0">
                          <a:effectLst/>
                          <a:latin typeface="Times New Roman" panose="02020603050405020304" pitchFamily="18" charset="0"/>
                          <a:cs typeface="Times New Roman" panose="02020603050405020304" pitchFamily="18" charset="0"/>
                        </a:rPr>
                        <a:t> бути </a:t>
                      </a:r>
                      <a:r>
                        <a:rPr lang="ru-RU" sz="1600" kern="1200" dirty="0" err="1">
                          <a:effectLst/>
                          <a:latin typeface="Times New Roman" panose="02020603050405020304" pitchFamily="18" charset="0"/>
                          <a:cs typeface="Times New Roman" panose="02020603050405020304" pitchFamily="18" charset="0"/>
                        </a:rPr>
                        <a:t>надані</a:t>
                      </a:r>
                      <a:r>
                        <a:rPr lang="ru-RU" sz="1600" kern="1200" dirty="0">
                          <a:effectLst/>
                          <a:latin typeface="Times New Roman" panose="02020603050405020304" pitchFamily="18" charset="0"/>
                          <a:cs typeface="Times New Roman" panose="02020603050405020304" pitchFamily="18" charset="0"/>
                        </a:rPr>
                        <a:t> простим способом</a:t>
                      </a:r>
                    </a:p>
                    <a:p>
                      <a:pPr marL="285750" indent="-285750">
                        <a:buFont typeface="Arial" panose="020B0604020202020204" pitchFamily="34" charset="0"/>
                        <a:buChar char="•"/>
                      </a:pPr>
                      <a:r>
                        <a:rPr lang="ru-RU" sz="1600" kern="1200" dirty="0" err="1">
                          <a:effectLst/>
                          <a:latin typeface="Times New Roman" panose="02020603050405020304" pitchFamily="18" charset="0"/>
                          <a:cs typeface="Times New Roman" panose="02020603050405020304" pitchFamily="18" charset="0"/>
                        </a:rPr>
                        <a:t>понад</a:t>
                      </a:r>
                      <a:r>
                        <a:rPr lang="ru-RU" sz="1600" kern="1200" dirty="0">
                          <a:effectLst/>
                          <a:latin typeface="Times New Roman" panose="02020603050405020304" pitchFamily="18" charset="0"/>
                          <a:cs typeface="Times New Roman" panose="02020603050405020304" pitchFamily="18" charset="0"/>
                        </a:rPr>
                        <a:t> $ 150 000 </a:t>
                      </a:r>
                    </a:p>
                    <a:p>
                      <a:pPr marL="285750" indent="-285750">
                        <a:buFont typeface="Arial" panose="020B0604020202020204" pitchFamily="34" charset="0"/>
                        <a:buChar char="•"/>
                      </a:pPr>
                      <a:r>
                        <a:rPr lang="ru-RU" sz="1600" kern="1200" dirty="0" err="1">
                          <a:effectLst/>
                          <a:latin typeface="Times New Roman" panose="02020603050405020304" pitchFamily="18" charset="0"/>
                          <a:cs typeface="Times New Roman" panose="02020603050405020304" pitchFamily="18" charset="0"/>
                        </a:rPr>
                        <a:t>дорівнює</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або</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менше</a:t>
                      </a:r>
                      <a:r>
                        <a:rPr lang="ru-RU" sz="1600" kern="1200" dirty="0">
                          <a:effectLst/>
                          <a:latin typeface="Times New Roman" panose="02020603050405020304" pitchFamily="18" charset="0"/>
                          <a:cs typeface="Times New Roman" panose="02020603050405020304" pitchFamily="18" charset="0"/>
                        </a:rPr>
                        <a:t> $ 150 000, </a:t>
                      </a:r>
                      <a:r>
                        <a:rPr lang="ru-RU" sz="1600" kern="1200" dirty="0" err="1">
                          <a:effectLst/>
                          <a:latin typeface="Times New Roman" panose="02020603050405020304" pitchFamily="18" charset="0"/>
                          <a:cs typeface="Times New Roman" panose="02020603050405020304" pitchFamily="18" charset="0"/>
                        </a:rPr>
                        <a:t>якщо</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посадова</a:t>
                      </a:r>
                      <a:r>
                        <a:rPr lang="ru-RU" sz="1600" kern="1200" dirty="0">
                          <a:effectLst/>
                          <a:latin typeface="Times New Roman" panose="02020603050405020304" pitchFamily="18" charset="0"/>
                          <a:cs typeface="Times New Roman" panose="02020603050405020304" pitchFamily="18" charset="0"/>
                        </a:rPr>
                        <a:t> особа </a:t>
                      </a:r>
                      <a:r>
                        <a:rPr lang="ru-RU" sz="1600" kern="1200" dirty="0" err="1">
                          <a:effectLst/>
                          <a:latin typeface="Times New Roman" panose="02020603050405020304" pitchFamily="18" charset="0"/>
                          <a:cs typeface="Times New Roman" panose="02020603050405020304" pitchFamily="18" charset="0"/>
                        </a:rPr>
                        <a:t>із</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закупівель</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визнає</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що</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це</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відповідає</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особливостям</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запиту</a:t>
                      </a:r>
                      <a:endParaRPr lang="en-US" sz="1600" b="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4920673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effectLst/>
                          <a:latin typeface="Times New Roman" panose="02020603050405020304" pitchFamily="18" charset="0"/>
                          <a:cs typeface="Times New Roman" panose="02020603050405020304" pitchFamily="18" charset="0"/>
                        </a:rPr>
                        <a:t>Request for Proposals (RFP) – </a:t>
                      </a:r>
                      <a:r>
                        <a:rPr lang="en-US" sz="1600" kern="1200" dirty="0" err="1">
                          <a:effectLst/>
                          <a:latin typeface="Times New Roman" panose="02020603050405020304" pitchFamily="18" charset="0"/>
                          <a:cs typeface="Times New Roman" panose="02020603050405020304" pitchFamily="18" charset="0"/>
                        </a:rPr>
                        <a:t>Запит</a:t>
                      </a:r>
                      <a:r>
                        <a:rPr lang="en-US" sz="1600" kern="1200" dirty="0">
                          <a:effectLst/>
                          <a:latin typeface="Times New Roman" panose="02020603050405020304" pitchFamily="18" charset="0"/>
                          <a:cs typeface="Times New Roman" panose="02020603050405020304" pitchFamily="18" charset="0"/>
                        </a:rPr>
                        <a:t> </a:t>
                      </a:r>
                      <a:r>
                        <a:rPr lang="en-US" sz="1600" kern="1200" dirty="0" err="1">
                          <a:effectLst/>
                          <a:latin typeface="Times New Roman" panose="02020603050405020304" pitchFamily="18" charset="0"/>
                          <a:cs typeface="Times New Roman" panose="02020603050405020304" pitchFamily="18" charset="0"/>
                        </a:rPr>
                        <a:t>Пропозиції</a:t>
                      </a:r>
                      <a:endParaRPr lang="en-US"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a:tc>
                <a:tc>
                  <a:txBody>
                    <a:bodyPr/>
                    <a:lstStyle/>
                    <a:p>
                      <a:pPr marL="285750" indent="-285750">
                        <a:buFont typeface="Arial" panose="020B0604020202020204" pitchFamily="34" charset="0"/>
                        <a:buChar char="•"/>
                      </a:pPr>
                      <a:r>
                        <a:rPr lang="ru-RU" sz="1600" kern="1200" dirty="0" err="1">
                          <a:effectLst/>
                          <a:latin typeface="Times New Roman" panose="02020603050405020304" pitchFamily="18" charset="0"/>
                          <a:cs typeface="Times New Roman" panose="02020603050405020304" pitchFamily="18" charset="0"/>
                        </a:rPr>
                        <a:t>вимоги</a:t>
                      </a:r>
                      <a:r>
                        <a:rPr lang="ru-RU" sz="1600" kern="1200" dirty="0">
                          <a:effectLst/>
                          <a:latin typeface="Times New Roman" panose="02020603050405020304" pitchFamily="18" charset="0"/>
                          <a:cs typeface="Times New Roman" panose="02020603050405020304" pitchFamily="18" charset="0"/>
                        </a:rPr>
                        <a:t> не </a:t>
                      </a:r>
                      <a:r>
                        <a:rPr lang="ru-RU" sz="1600" kern="1200" dirty="0" err="1">
                          <a:effectLst/>
                          <a:latin typeface="Times New Roman" panose="02020603050405020304" pitchFamily="18" charset="0"/>
                          <a:cs typeface="Times New Roman" panose="02020603050405020304" pitchFamily="18" charset="0"/>
                        </a:rPr>
                        <a:t>можуть</a:t>
                      </a:r>
                      <a:r>
                        <a:rPr lang="ru-RU" sz="1600" kern="1200" dirty="0">
                          <a:effectLst/>
                          <a:latin typeface="Times New Roman" panose="02020603050405020304" pitchFamily="18" charset="0"/>
                          <a:cs typeface="Times New Roman" panose="02020603050405020304" pitchFamily="18" charset="0"/>
                        </a:rPr>
                        <a:t> бути </a:t>
                      </a:r>
                      <a:r>
                        <a:rPr lang="ru-RU" sz="1600" kern="1200" dirty="0" err="1">
                          <a:effectLst/>
                          <a:latin typeface="Times New Roman" panose="02020603050405020304" pitchFamily="18" charset="0"/>
                          <a:cs typeface="Times New Roman" panose="02020603050405020304" pitchFamily="18" charset="0"/>
                        </a:rPr>
                        <a:t>виражені</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кількісно</a:t>
                      </a:r>
                      <a:r>
                        <a:rPr lang="ru-RU" sz="1600" kern="1200" dirty="0">
                          <a:effectLst/>
                          <a:latin typeface="Times New Roman" panose="02020603050405020304" pitchFamily="18" charset="0"/>
                          <a:cs typeface="Times New Roman" panose="02020603050405020304" pitchFamily="18" charset="0"/>
                        </a:rPr>
                        <a:t> та </a:t>
                      </a:r>
                      <a:r>
                        <a:rPr lang="ru-RU" sz="1600" kern="1200" dirty="0" err="1">
                          <a:effectLst/>
                          <a:latin typeface="Times New Roman" panose="02020603050405020304" pitchFamily="18" charset="0"/>
                          <a:cs typeface="Times New Roman" panose="02020603050405020304" pitchFamily="18" charset="0"/>
                        </a:rPr>
                        <a:t>якісно</a:t>
                      </a:r>
                      <a:r>
                        <a:rPr lang="ru-RU" sz="1600" kern="1200" dirty="0">
                          <a:effectLst/>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ru-RU" sz="1600" kern="1200" dirty="0" err="1">
                          <a:effectLst/>
                          <a:latin typeface="Times New Roman" panose="02020603050405020304" pitchFamily="18" charset="0"/>
                          <a:cs typeface="Times New Roman" panose="02020603050405020304" pitchFamily="18" charset="0"/>
                        </a:rPr>
                        <a:t>понад</a:t>
                      </a:r>
                      <a:r>
                        <a:rPr lang="ru-RU" sz="1600" kern="1200" dirty="0">
                          <a:effectLst/>
                          <a:latin typeface="Times New Roman" panose="02020603050405020304" pitchFamily="18" charset="0"/>
                          <a:cs typeface="Times New Roman" panose="02020603050405020304" pitchFamily="18" charset="0"/>
                        </a:rPr>
                        <a:t> $ 150 000 </a:t>
                      </a:r>
                    </a:p>
                    <a:p>
                      <a:pPr marL="285750" indent="-285750">
                        <a:buFont typeface="Arial" panose="020B0604020202020204" pitchFamily="34" charset="0"/>
                        <a:buChar char="•"/>
                      </a:pPr>
                      <a:r>
                        <a:rPr lang="ru-RU" sz="1600" kern="1200" dirty="0" err="1">
                          <a:effectLst/>
                          <a:latin typeface="Times New Roman" panose="02020603050405020304" pitchFamily="18" charset="0"/>
                          <a:cs typeface="Times New Roman" panose="02020603050405020304" pitchFamily="18" charset="0"/>
                        </a:rPr>
                        <a:t>дорівнює</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або</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менше</a:t>
                      </a:r>
                      <a:r>
                        <a:rPr lang="ru-RU" sz="1600" kern="1200" dirty="0">
                          <a:effectLst/>
                          <a:latin typeface="Times New Roman" panose="02020603050405020304" pitchFamily="18" charset="0"/>
                          <a:cs typeface="Times New Roman" panose="02020603050405020304" pitchFamily="18" charset="0"/>
                        </a:rPr>
                        <a:t> $ 150 000, </a:t>
                      </a:r>
                      <a:r>
                        <a:rPr lang="ru-RU" sz="1600" kern="1200" dirty="0" err="1">
                          <a:effectLst/>
                          <a:latin typeface="Times New Roman" panose="02020603050405020304" pitchFamily="18" charset="0"/>
                          <a:cs typeface="Times New Roman" panose="02020603050405020304" pitchFamily="18" charset="0"/>
                        </a:rPr>
                        <a:t>якщо</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вимоги</a:t>
                      </a:r>
                      <a:r>
                        <a:rPr lang="ru-RU" sz="1600" kern="1200" dirty="0">
                          <a:effectLst/>
                          <a:latin typeface="Times New Roman" panose="02020603050405020304" pitchFamily="18" charset="0"/>
                          <a:cs typeface="Times New Roman" panose="02020603050405020304" pitchFamily="18" charset="0"/>
                        </a:rPr>
                        <a:t> є </a:t>
                      </a:r>
                      <a:r>
                        <a:rPr lang="ru-RU" sz="1600" kern="1200" dirty="0" err="1">
                          <a:effectLst/>
                          <a:latin typeface="Times New Roman" panose="02020603050405020304" pitchFamily="18" charset="0"/>
                          <a:cs typeface="Times New Roman" panose="02020603050405020304" pitchFamily="18" charset="0"/>
                        </a:rPr>
                        <a:t>складними</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або</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якщо</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посадовець</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із</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закупівель</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вважає</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це</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доцільним</a:t>
                      </a:r>
                      <a:endParaRPr lang="en-US" sz="1600" b="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58670392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effectLst/>
                          <a:latin typeface="Times New Roman" panose="02020603050405020304" pitchFamily="18" charset="0"/>
                          <a:cs typeface="Times New Roman" panose="02020603050405020304" pitchFamily="18" charset="0"/>
                        </a:rPr>
                        <a:t>Request for Quotation (RFQ) – </a:t>
                      </a:r>
                      <a:r>
                        <a:rPr lang="en-US" sz="1600" kern="1200" dirty="0" err="1">
                          <a:effectLst/>
                          <a:latin typeface="Times New Roman" panose="02020603050405020304" pitchFamily="18" charset="0"/>
                          <a:cs typeface="Times New Roman" panose="02020603050405020304" pitchFamily="18" charset="0"/>
                        </a:rPr>
                        <a:t>Запит</a:t>
                      </a:r>
                      <a:r>
                        <a:rPr lang="en-US" sz="1600" kern="1200" dirty="0">
                          <a:effectLst/>
                          <a:latin typeface="Times New Roman" panose="02020603050405020304" pitchFamily="18" charset="0"/>
                          <a:cs typeface="Times New Roman" panose="02020603050405020304" pitchFamily="18" charset="0"/>
                        </a:rPr>
                        <a:t> </a:t>
                      </a:r>
                      <a:r>
                        <a:rPr lang="en-US" sz="1600" kern="1200" dirty="0" err="1">
                          <a:effectLst/>
                          <a:latin typeface="Times New Roman" panose="02020603050405020304" pitchFamily="18" charset="0"/>
                          <a:cs typeface="Times New Roman" panose="02020603050405020304" pitchFamily="18" charset="0"/>
                        </a:rPr>
                        <a:t>на</a:t>
                      </a:r>
                      <a:r>
                        <a:rPr lang="en-US" sz="1600" kern="1200" dirty="0">
                          <a:effectLst/>
                          <a:latin typeface="Times New Roman" panose="02020603050405020304" pitchFamily="18" charset="0"/>
                          <a:cs typeface="Times New Roman" panose="02020603050405020304" pitchFamily="18" charset="0"/>
                        </a:rPr>
                        <a:t> </a:t>
                      </a:r>
                      <a:r>
                        <a:rPr lang="en-US" sz="1600" kern="1200" dirty="0" err="1">
                          <a:effectLst/>
                          <a:latin typeface="Times New Roman" panose="02020603050405020304" pitchFamily="18" charset="0"/>
                          <a:cs typeface="Times New Roman" panose="02020603050405020304" pitchFamily="18" charset="0"/>
                        </a:rPr>
                        <a:t>цінову</a:t>
                      </a:r>
                      <a:r>
                        <a:rPr lang="en-US" sz="1600" kern="1200" dirty="0">
                          <a:effectLst/>
                          <a:latin typeface="Times New Roman" panose="02020603050405020304" pitchFamily="18" charset="0"/>
                          <a:cs typeface="Times New Roman" panose="02020603050405020304" pitchFamily="18" charset="0"/>
                        </a:rPr>
                        <a:t> </a:t>
                      </a:r>
                      <a:r>
                        <a:rPr lang="en-US" sz="1600" kern="1200" dirty="0" err="1">
                          <a:effectLst/>
                          <a:latin typeface="Times New Roman" panose="02020603050405020304" pitchFamily="18" charset="0"/>
                          <a:cs typeface="Times New Roman" panose="02020603050405020304" pitchFamily="18" charset="0"/>
                        </a:rPr>
                        <a:t>пропозицію</a:t>
                      </a:r>
                      <a:endParaRPr lang="en-US"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a:tc>
                <a:tc>
                  <a:txBody>
                    <a:bodyPr/>
                    <a:lstStyle/>
                    <a:p>
                      <a:pPr marL="285750" indent="-285750">
                        <a:buFont typeface="Arial" panose="020B0604020202020204" pitchFamily="34" charset="0"/>
                        <a:buChar char="•"/>
                      </a:pPr>
                      <a:r>
                        <a:rPr lang="ru-RU" sz="1600" kern="1200" dirty="0" err="1">
                          <a:effectLst/>
                          <a:latin typeface="Times New Roman" panose="02020603050405020304" pitchFamily="18" charset="0"/>
                          <a:cs typeface="Times New Roman" panose="02020603050405020304" pitchFamily="18" charset="0"/>
                        </a:rPr>
                        <a:t>вимога</a:t>
                      </a:r>
                      <a:r>
                        <a:rPr lang="ru-RU" sz="1600" kern="1200" dirty="0">
                          <a:effectLst/>
                          <a:latin typeface="Times New Roman" panose="02020603050405020304" pitchFamily="18" charset="0"/>
                          <a:cs typeface="Times New Roman" panose="02020603050405020304" pitchFamily="18" charset="0"/>
                        </a:rPr>
                        <a:t> до </a:t>
                      </a:r>
                      <a:r>
                        <a:rPr lang="ru-RU" sz="1600" kern="1200" dirty="0" err="1">
                          <a:effectLst/>
                          <a:latin typeface="Times New Roman" panose="02020603050405020304" pitchFamily="18" charset="0"/>
                          <a:cs typeface="Times New Roman" panose="02020603050405020304" pitchFamily="18" charset="0"/>
                        </a:rPr>
                        <a:t>товарів</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або</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послуг</a:t>
                      </a:r>
                      <a:r>
                        <a:rPr lang="ru-RU" sz="1600" kern="1200" dirty="0">
                          <a:effectLst/>
                          <a:latin typeface="Times New Roman" panose="02020603050405020304" pitchFamily="18" charset="0"/>
                          <a:cs typeface="Times New Roman" panose="02020603050405020304" pitchFamily="18" charset="0"/>
                        </a:rPr>
                        <a:t> є </a:t>
                      </a:r>
                      <a:r>
                        <a:rPr lang="ru-RU" sz="1600" kern="1200" dirty="0" err="1">
                          <a:effectLst/>
                          <a:latin typeface="Times New Roman" panose="02020603050405020304" pitchFamily="18" charset="0"/>
                          <a:cs typeface="Times New Roman" panose="02020603050405020304" pitchFamily="18" charset="0"/>
                        </a:rPr>
                        <a:t>чіткою</a:t>
                      </a:r>
                      <a:r>
                        <a:rPr lang="ru-RU" sz="1600" kern="1200" dirty="0">
                          <a:effectLst/>
                          <a:latin typeface="Times New Roman" panose="02020603050405020304" pitchFamily="18" charset="0"/>
                          <a:cs typeface="Times New Roman" panose="02020603050405020304" pitchFamily="18" charset="0"/>
                        </a:rPr>
                        <a:t> та конкретною, а </a:t>
                      </a:r>
                      <a:r>
                        <a:rPr lang="ru-RU" sz="1600" kern="1200" dirty="0" err="1">
                          <a:effectLst/>
                          <a:latin typeface="Times New Roman" panose="02020603050405020304" pitchFamily="18" charset="0"/>
                          <a:cs typeface="Times New Roman" panose="02020603050405020304" pitchFamily="18" charset="0"/>
                        </a:rPr>
                        <a:t>оціночна</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вартість</a:t>
                      </a:r>
                      <a:r>
                        <a:rPr lang="ru-RU" sz="1600" kern="1200" dirty="0">
                          <a:effectLst/>
                          <a:latin typeface="Times New Roman" panose="02020603050405020304" pitchFamily="18" charset="0"/>
                          <a:cs typeface="Times New Roman" panose="02020603050405020304" pitchFamily="18" charset="0"/>
                        </a:rPr>
                        <a:t> становить до $ 150 000</a:t>
                      </a:r>
                      <a:endParaRPr lang="en-US"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280465419"/>
                  </a:ext>
                </a:extLst>
              </a:tr>
              <a:tr h="7189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effectLst/>
                          <a:latin typeface="Times New Roman" panose="02020603050405020304" pitchFamily="18" charset="0"/>
                          <a:cs typeface="Times New Roman" panose="02020603050405020304" pitchFamily="18" charset="0"/>
                        </a:rPr>
                        <a:t>Low Value Acquisition</a:t>
                      </a:r>
                      <a:r>
                        <a:rPr lang="ru-RU" sz="1600" kern="1200" dirty="0">
                          <a:effectLst/>
                          <a:latin typeface="Times New Roman" panose="02020603050405020304" pitchFamily="18" charset="0"/>
                          <a:cs typeface="Times New Roman" panose="02020603050405020304" pitchFamily="18" charset="0"/>
                        </a:rPr>
                        <a:t> (</a:t>
                      </a:r>
                      <a:r>
                        <a:rPr lang="en-US" sz="1600" kern="1200" dirty="0">
                          <a:effectLst/>
                          <a:latin typeface="Times New Roman" panose="02020603050405020304" pitchFamily="18" charset="0"/>
                          <a:cs typeface="Times New Roman" panose="02020603050405020304" pitchFamily="18" charset="0"/>
                        </a:rPr>
                        <a:t>LVA</a:t>
                      </a:r>
                      <a:r>
                        <a:rPr lang="ru-RU" sz="1600" kern="1200" dirty="0">
                          <a:effectLst/>
                          <a:latin typeface="Times New Roman" panose="02020603050405020304" pitchFamily="18" charset="0"/>
                          <a:cs typeface="Times New Roman" panose="02020603050405020304" pitchFamily="18" charset="0"/>
                        </a:rPr>
                        <a:t>) – Закуп за </a:t>
                      </a:r>
                      <a:r>
                        <a:rPr lang="ru-RU" sz="1600" kern="1200" dirty="0" err="1">
                          <a:effectLst/>
                          <a:latin typeface="Times New Roman" panose="02020603050405020304" pitchFamily="18" charset="0"/>
                          <a:cs typeface="Times New Roman" panose="02020603050405020304" pitchFamily="18" charset="0"/>
                        </a:rPr>
                        <a:t>найнижчою</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вартістю</a:t>
                      </a:r>
                      <a:endParaRPr lang="en-US" sz="1600" kern="1200" dirty="0">
                        <a:effectLst/>
                        <a:latin typeface="Times New Roman" panose="02020603050405020304" pitchFamily="18" charset="0"/>
                        <a:cs typeface="Times New Roman" panose="02020603050405020304" pitchFamily="18" charset="0"/>
                      </a:endParaRPr>
                    </a:p>
                  </a:txBody>
                  <a:tcPr/>
                </a:tc>
                <a:tc>
                  <a:txBody>
                    <a:bodyPr/>
                    <a:lstStyle/>
                    <a:p>
                      <a:pPr marL="285750" indent="-285750">
                        <a:buFont typeface="Arial" panose="020B0604020202020204" pitchFamily="34" charset="0"/>
                        <a:buChar char="•"/>
                      </a:pPr>
                      <a:r>
                        <a:rPr lang="ru-RU" sz="1600" kern="1200" dirty="0">
                          <a:effectLst/>
                          <a:latin typeface="Times New Roman" panose="02020603050405020304" pitchFamily="18" charset="0"/>
                          <a:cs typeface="Times New Roman" panose="02020603050405020304" pitchFamily="18" charset="0"/>
                        </a:rPr>
                        <a:t>для </a:t>
                      </a:r>
                      <a:r>
                        <a:rPr lang="ru-RU" sz="1600" kern="1200" dirty="0" err="1">
                          <a:effectLst/>
                          <a:latin typeface="Times New Roman" panose="02020603050405020304" pitchFamily="18" charset="0"/>
                          <a:cs typeface="Times New Roman" panose="02020603050405020304" pitchFamily="18" charset="0"/>
                        </a:rPr>
                        <a:t>закупівлі</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готових</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або</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стандартних</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товарів</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чи</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послуг</a:t>
                      </a:r>
                      <a:r>
                        <a:rPr lang="ru-RU" sz="1600" kern="1200" dirty="0">
                          <a:effectLst/>
                          <a:latin typeface="Times New Roman" panose="02020603050405020304" pitchFamily="18" charset="0"/>
                          <a:cs typeface="Times New Roman" panose="02020603050405020304" pitchFamily="18" charset="0"/>
                        </a:rPr>
                        <a:t> на суму до $ 10</a:t>
                      </a:r>
                      <a:r>
                        <a:rPr lang="en-US" sz="1600" kern="1200" dirty="0">
                          <a:effectLst/>
                          <a:latin typeface="Times New Roman" panose="02020603050405020304" pitchFamily="18" charset="0"/>
                          <a:cs typeface="Times New Roman" panose="02020603050405020304" pitchFamily="18" charset="0"/>
                        </a:rPr>
                        <a:t> </a:t>
                      </a:r>
                      <a:r>
                        <a:rPr lang="ru-RU" sz="1600" kern="1200" dirty="0">
                          <a:effectLst/>
                          <a:latin typeface="Times New Roman" panose="02020603050405020304" pitchFamily="18" charset="0"/>
                          <a:cs typeface="Times New Roman" panose="02020603050405020304" pitchFamily="18" charset="0"/>
                        </a:rPr>
                        <a:t>000 </a:t>
                      </a:r>
                      <a:r>
                        <a:rPr lang="ru-RU" sz="1600" kern="1200" dirty="0" err="1">
                          <a:effectLst/>
                          <a:latin typeface="Times New Roman" panose="02020603050405020304" pitchFamily="18" charset="0"/>
                          <a:cs typeface="Times New Roman" panose="02020603050405020304" pitchFamily="18" charset="0"/>
                        </a:rPr>
                        <a:t>або</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простих</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робіт</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чи</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послуг</a:t>
                      </a:r>
                      <a:r>
                        <a:rPr lang="ru-RU" sz="1600" kern="1200" dirty="0">
                          <a:effectLst/>
                          <a:latin typeface="Times New Roman" panose="02020603050405020304" pitchFamily="18" charset="0"/>
                          <a:cs typeface="Times New Roman" panose="02020603050405020304" pitchFamily="18" charset="0"/>
                        </a:rPr>
                        <a:t> на суму до $ 10</a:t>
                      </a:r>
                      <a:r>
                        <a:rPr lang="en-US" sz="1600" kern="1200" dirty="0">
                          <a:effectLst/>
                          <a:latin typeface="Times New Roman" panose="02020603050405020304" pitchFamily="18" charset="0"/>
                          <a:cs typeface="Times New Roman" panose="02020603050405020304" pitchFamily="18" charset="0"/>
                        </a:rPr>
                        <a:t> </a:t>
                      </a:r>
                      <a:r>
                        <a:rPr lang="ru-RU" sz="1600" kern="1200" dirty="0">
                          <a:effectLst/>
                          <a:latin typeface="Times New Roman" panose="02020603050405020304" pitchFamily="18" charset="0"/>
                          <a:cs typeface="Times New Roman" panose="02020603050405020304" pitchFamily="18" charset="0"/>
                        </a:rPr>
                        <a:t>000</a:t>
                      </a:r>
                      <a:endParaRPr lang="en-US" sz="1600" b="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198716052"/>
                  </a:ext>
                </a:extLst>
              </a:tr>
              <a:tr h="4572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effectLst/>
                          <a:latin typeface="Times New Roman" panose="02020603050405020304" pitchFamily="18" charset="0"/>
                          <a:cs typeface="Times New Roman" panose="02020603050405020304" pitchFamily="18" charset="0"/>
                        </a:rPr>
                        <a:t>Individual Consultant</a:t>
                      </a:r>
                      <a:r>
                        <a:rPr lang="ru-RU" sz="1600" kern="1200" dirty="0">
                          <a:effectLst/>
                          <a:latin typeface="Times New Roman" panose="02020603050405020304" pitchFamily="18" charset="0"/>
                          <a:cs typeface="Times New Roman" panose="02020603050405020304" pitchFamily="18" charset="0"/>
                        </a:rPr>
                        <a:t> (</a:t>
                      </a:r>
                      <a:r>
                        <a:rPr lang="en-US" sz="1600" kern="1200" dirty="0">
                          <a:effectLst/>
                          <a:latin typeface="Times New Roman" panose="02020603050405020304" pitchFamily="18" charset="0"/>
                          <a:cs typeface="Times New Roman" panose="02020603050405020304" pitchFamily="18" charset="0"/>
                        </a:rPr>
                        <a:t>IC</a:t>
                      </a:r>
                      <a:r>
                        <a:rPr lang="ru-RU" sz="1600" kern="1200" dirty="0">
                          <a:effectLst/>
                          <a:latin typeface="Times New Roman" panose="02020603050405020304" pitchFamily="18" charset="0"/>
                          <a:cs typeface="Times New Roman" panose="02020603050405020304" pitchFamily="18" charset="0"/>
                        </a:rPr>
                        <a:t>) – Запит на </a:t>
                      </a:r>
                      <a:r>
                        <a:rPr lang="ru-RU" sz="1600" kern="1200" dirty="0" err="1">
                          <a:effectLst/>
                          <a:latin typeface="Times New Roman" panose="02020603050405020304" pitchFamily="18" charset="0"/>
                          <a:cs typeface="Times New Roman" panose="02020603050405020304" pitchFamily="18" charset="0"/>
                        </a:rPr>
                        <a:t>послуги</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індивідуального</a:t>
                      </a:r>
                      <a:r>
                        <a:rPr lang="ru-RU" sz="1600" kern="1200" dirty="0">
                          <a:effectLst/>
                          <a:latin typeface="Times New Roman" panose="02020603050405020304" pitchFamily="18" charset="0"/>
                          <a:cs typeface="Times New Roman" panose="02020603050405020304" pitchFamily="18" charset="0"/>
                        </a:rPr>
                        <a:t> консультанта</a:t>
                      </a:r>
                      <a:endParaRPr lang="en-US" sz="1600" kern="1200" dirty="0">
                        <a:effectLst/>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txBody>
                  <a:tcPr/>
                </a:tc>
                <a:tc>
                  <a:txBody>
                    <a:bodyPr/>
                    <a:lstStyle/>
                    <a:p>
                      <a:pPr marL="285750" indent="-285750">
                        <a:buFont typeface="Arial" panose="020B0604020202020204" pitchFamily="34" charset="0"/>
                        <a:buChar char="•"/>
                      </a:pPr>
                      <a:r>
                        <a:rPr lang="ru-RU" sz="1600" kern="1200" dirty="0" err="1">
                          <a:effectLst/>
                          <a:latin typeface="Times New Roman" panose="02020603050405020304" pitchFamily="18" charset="0"/>
                          <a:cs typeface="Times New Roman" panose="02020603050405020304" pitchFamily="18" charset="0"/>
                        </a:rPr>
                        <a:t>ця</a:t>
                      </a:r>
                      <a:r>
                        <a:rPr lang="ru-RU" sz="1600" kern="1200" dirty="0">
                          <a:effectLst/>
                          <a:latin typeface="Times New Roman" panose="02020603050405020304" pitchFamily="18" charset="0"/>
                          <a:cs typeface="Times New Roman" panose="02020603050405020304" pitchFamily="18" charset="0"/>
                        </a:rPr>
                        <a:t> форма </a:t>
                      </a:r>
                      <a:r>
                        <a:rPr lang="ru-RU" sz="1600" kern="1200" dirty="0" err="1">
                          <a:effectLst/>
                          <a:latin typeface="Times New Roman" panose="02020603050405020304" pitchFamily="18" charset="0"/>
                          <a:cs typeface="Times New Roman" panose="02020603050405020304" pitchFamily="18" charset="0"/>
                        </a:rPr>
                        <a:t>закупівлі</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послуг</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полягає</a:t>
                      </a:r>
                      <a:r>
                        <a:rPr lang="ru-RU" sz="1600" kern="1200" dirty="0">
                          <a:effectLst/>
                          <a:latin typeface="Times New Roman" panose="02020603050405020304" pitchFamily="18" charset="0"/>
                          <a:cs typeface="Times New Roman" panose="02020603050405020304" pitchFamily="18" charset="0"/>
                        </a:rPr>
                        <a:t> у </a:t>
                      </a:r>
                      <a:r>
                        <a:rPr lang="ru-RU" sz="1600" kern="1200" dirty="0" err="1">
                          <a:effectLst/>
                          <a:latin typeface="Times New Roman" panose="02020603050405020304" pitchFamily="18" charset="0"/>
                          <a:cs typeface="Times New Roman" panose="02020603050405020304" pitchFamily="18" charset="0"/>
                        </a:rPr>
                        <a:t>виборі</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спеціаліста</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або</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експерта</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який</a:t>
                      </a:r>
                      <a:r>
                        <a:rPr lang="en-US" sz="1600" kern="1200" dirty="0">
                          <a:effectLst/>
                          <a:latin typeface="Times New Roman" panose="02020603050405020304" pitchFamily="18" charset="0"/>
                          <a:cs typeface="Times New Roman" panose="02020603050405020304" pitchFamily="18" charset="0"/>
                        </a:rPr>
                        <a:t> </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виконає</a:t>
                      </a:r>
                      <a:r>
                        <a:rPr lang="ru-RU" sz="1600" kern="1200" dirty="0">
                          <a:effectLst/>
                          <a:latin typeface="Times New Roman" panose="02020603050405020304" pitchFamily="18" charset="0"/>
                          <a:cs typeface="Times New Roman" panose="02020603050405020304" pitchFamily="18" charset="0"/>
                        </a:rPr>
                        <a:t> для ООН </a:t>
                      </a:r>
                      <a:r>
                        <a:rPr lang="ru-RU" sz="1600" kern="1200" dirty="0" err="1">
                          <a:effectLst/>
                          <a:latin typeface="Times New Roman" panose="02020603050405020304" pitchFamily="18" charset="0"/>
                          <a:cs typeface="Times New Roman" panose="02020603050405020304" pitchFamily="18" charset="0"/>
                        </a:rPr>
                        <a:t>певний</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обсяг</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робіт</a:t>
                      </a:r>
                      <a:r>
                        <a:rPr lang="ru-RU" sz="1600" kern="1200" dirty="0">
                          <a:effectLst/>
                          <a:latin typeface="Times New Roman" panose="02020603050405020304" pitchFamily="18" charset="0"/>
                          <a:cs typeface="Times New Roman" panose="02020603050405020304" pitchFamily="18" charset="0"/>
                        </a:rPr>
                        <a:t>,</a:t>
                      </a:r>
                      <a:r>
                        <a:rPr lang="en-US" sz="1600" kern="1200" dirty="0">
                          <a:effectLst/>
                          <a:latin typeface="Times New Roman" panose="02020603050405020304" pitchFamily="18" charset="0"/>
                          <a:cs typeface="Times New Roman" panose="02020603050405020304" pitchFamily="18" charset="0"/>
                        </a:rPr>
                        <a:t> </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найчастіше</a:t>
                      </a:r>
                      <a:r>
                        <a:rPr lang="ru-RU" sz="1600" kern="1200" dirty="0">
                          <a:effectLst/>
                          <a:latin typeface="Times New Roman" panose="02020603050405020304" pitchFamily="18" charset="0"/>
                          <a:cs typeface="Times New Roman" panose="02020603050405020304" pitchFamily="18" charset="0"/>
                        </a:rPr>
                        <a:t> у </a:t>
                      </a:r>
                      <a:r>
                        <a:rPr lang="ru-RU" sz="1600" kern="1200" dirty="0" err="1">
                          <a:effectLst/>
                          <a:latin typeface="Times New Roman" panose="02020603050405020304" pitchFamily="18" charset="0"/>
                          <a:cs typeface="Times New Roman" panose="02020603050405020304" pitchFamily="18" charset="0"/>
                        </a:rPr>
                        <a:t>сфері</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досліджень</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аналізу</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наукових</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опрацювань</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чи</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навіть</a:t>
                      </a:r>
                      <a:r>
                        <a:rPr lang="ru-RU" sz="1600" kern="1200" dirty="0">
                          <a:effectLst/>
                          <a:latin typeface="Times New Roman" panose="02020603050405020304" pitchFamily="18" charset="0"/>
                          <a:cs typeface="Times New Roman" panose="02020603050405020304" pitchFamily="18" charset="0"/>
                        </a:rPr>
                        <a:t> перекладу</a:t>
                      </a:r>
                      <a:endParaRPr lang="en-US" sz="1600" b="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829554286"/>
                  </a:ext>
                </a:extLst>
              </a:tr>
            </a:tbl>
          </a:graphicData>
        </a:graphic>
      </p:graphicFrame>
    </p:spTree>
    <p:extLst>
      <p:ext uri="{BB962C8B-B14F-4D97-AF65-F5344CB8AC3E}">
        <p14:creationId xmlns:p14="http://schemas.microsoft.com/office/powerpoint/2010/main" val="2026911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Методики </a:t>
            </a:r>
            <a:r>
              <a:rPr lang="ru-RU" b="1" dirty="0" err="1"/>
              <a:t>оцінювання</a:t>
            </a:r>
            <a:r>
              <a:rPr lang="ru-RU" b="1" dirty="0"/>
              <a:t> </a:t>
            </a:r>
            <a:r>
              <a:rPr lang="ru-RU" b="1" dirty="0" err="1"/>
              <a:t>пропозицій</a:t>
            </a:r>
            <a:endParaRPr lang="en-US" dirty="0"/>
          </a:p>
        </p:txBody>
      </p:sp>
      <p:sp>
        <p:nvSpPr>
          <p:cNvPr id="3" name="Объект 2"/>
          <p:cNvSpPr>
            <a:spLocks noGrp="1"/>
          </p:cNvSpPr>
          <p:nvPr>
            <p:ph idx="1"/>
          </p:nvPr>
        </p:nvSpPr>
        <p:spPr>
          <a:xfrm>
            <a:off x="596348" y="1709530"/>
            <a:ext cx="11092069" cy="4651513"/>
          </a:xfrm>
        </p:spPr>
        <p:txBody>
          <a:bodyPr>
            <a:normAutofit fontScale="92500" lnSpcReduction="10000"/>
          </a:bodyPr>
          <a:lstStyle/>
          <a:p>
            <a:pPr lvl="0"/>
            <a:r>
              <a:rPr lang="en-US" b="1" dirty="0">
                <a:latin typeface="Times New Roman" panose="02020603050405020304" pitchFamily="18" charset="0"/>
                <a:cs typeface="Times New Roman" panose="02020603050405020304" pitchFamily="18" charset="0"/>
              </a:rPr>
              <a:t>Low Price</a:t>
            </a:r>
            <a:r>
              <a:rPr lang="ru-RU" b="1"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Technically Acceptable</a:t>
            </a:r>
            <a:r>
              <a:rPr lang="ru-RU" b="1"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LPTA</a:t>
            </a:r>
            <a:r>
              <a:rPr lang="ru-RU" b="1" dirty="0">
                <a:latin typeface="Times New Roman" panose="02020603050405020304" pitchFamily="18" charset="0"/>
                <a:cs typeface="Times New Roman" panose="02020603050405020304" pitchFamily="18" charset="0"/>
              </a:rPr>
              <a:t>) – </a:t>
            </a:r>
            <a:r>
              <a:rPr lang="ru-RU" b="1" dirty="0" err="1">
                <a:latin typeface="Times New Roman" panose="02020603050405020304" pitchFamily="18" charset="0"/>
                <a:cs typeface="Times New Roman" panose="02020603050405020304" pitchFamily="18" charset="0"/>
              </a:rPr>
              <a:t>Технічно</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прийнятна</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Пропозиція</a:t>
            </a:r>
            <a:r>
              <a:rPr lang="ru-RU" b="1" dirty="0">
                <a:latin typeface="Times New Roman" panose="02020603050405020304" pitchFamily="18" charset="0"/>
                <a:cs typeface="Times New Roman" panose="02020603050405020304" pitchFamily="18" charset="0"/>
              </a:rPr>
              <a:t> за </a:t>
            </a:r>
            <a:r>
              <a:rPr lang="ru-RU" b="1" dirty="0" err="1">
                <a:latin typeface="Times New Roman" panose="02020603050405020304" pitchFamily="18" charset="0"/>
                <a:cs typeface="Times New Roman" panose="02020603050405020304" pitchFamily="18" charset="0"/>
              </a:rPr>
              <a:t>Найнижчою</a:t>
            </a:r>
            <a:r>
              <a:rPr lang="ru-RU"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Ціною</a:t>
            </a:r>
            <a:endParaRPr lang="uk-UA" b="1" dirty="0">
              <a:latin typeface="Times New Roman" panose="02020603050405020304" pitchFamily="18" charset="0"/>
              <a:cs typeface="Times New Roman" panose="02020603050405020304" pitchFamily="18" charset="0"/>
            </a:endParaRPr>
          </a:p>
          <a:p>
            <a:pPr marL="0" indent="0">
              <a:buNone/>
            </a:pPr>
            <a:r>
              <a:rPr lang="ru-RU" b="1" dirty="0" err="1">
                <a:latin typeface="Times New Roman" panose="02020603050405020304" pitchFamily="18" charset="0"/>
                <a:cs typeface="Times New Roman" panose="02020603050405020304" pitchFamily="18" charset="0"/>
              </a:rPr>
              <a:t>Цей</a:t>
            </a:r>
            <a:r>
              <a:rPr lang="ru-RU" b="1" dirty="0">
                <a:latin typeface="Times New Roman" panose="02020603050405020304" pitchFamily="18" charset="0"/>
                <a:cs typeface="Times New Roman" panose="02020603050405020304" pitchFamily="18" charset="0"/>
              </a:rPr>
              <a:t> метод </a:t>
            </a:r>
            <a:r>
              <a:rPr lang="ru-RU" b="1" dirty="0" err="1">
                <a:latin typeface="Times New Roman" panose="02020603050405020304" pitchFamily="18" charset="0"/>
                <a:cs typeface="Times New Roman" panose="02020603050405020304" pitchFamily="18" charset="0"/>
              </a:rPr>
              <a:t>оцінки</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використовується</a:t>
            </a:r>
            <a:r>
              <a:rPr lang="ru-RU" b="1" dirty="0">
                <a:latin typeface="Times New Roman" panose="02020603050405020304" pitchFamily="18" charset="0"/>
                <a:cs typeface="Times New Roman" panose="02020603050405020304" pitchFamily="18" charset="0"/>
              </a:rPr>
              <a:t>, коли </a:t>
            </a:r>
            <a:r>
              <a:rPr lang="ru-RU" b="1" dirty="0" err="1">
                <a:latin typeface="Times New Roman" panose="02020603050405020304" pitchFamily="18" charset="0"/>
                <a:cs typeface="Times New Roman" panose="02020603050405020304" pitchFamily="18" charset="0"/>
              </a:rPr>
              <a:t>закупівля</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здійснюється</a:t>
            </a:r>
            <a:r>
              <a:rPr lang="ru-RU" b="1" dirty="0">
                <a:latin typeface="Times New Roman" panose="02020603050405020304" pitchFamily="18" charset="0"/>
                <a:cs typeface="Times New Roman" panose="02020603050405020304" pitchFamily="18" charset="0"/>
              </a:rPr>
              <a:t> за </a:t>
            </a:r>
            <a:r>
              <a:rPr lang="ru-RU" b="1" dirty="0" err="1">
                <a:latin typeface="Times New Roman" panose="02020603050405020304" pitchFamily="18" charset="0"/>
                <a:cs typeface="Times New Roman" panose="02020603050405020304" pitchFamily="18" charset="0"/>
              </a:rPr>
              <a:t>допомогою</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неформальних</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методівв</a:t>
            </a:r>
            <a:r>
              <a:rPr lang="ru-RU" b="1"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LVA</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або</a:t>
            </a:r>
            <a:r>
              <a:rPr lang="ru-RU" b="1"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RFQ</a:t>
            </a:r>
            <a:r>
              <a:rPr lang="uk-UA" b="1" dirty="0">
                <a:latin typeface="Times New Roman" panose="02020603050405020304" pitchFamily="18" charset="0"/>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  </a:t>
            </a:r>
            <a:endParaRPr lang="uk-UA" b="1" dirty="0">
              <a:latin typeface="Times New Roman" panose="02020603050405020304" pitchFamily="18" charset="0"/>
              <a:cs typeface="Times New Roman" panose="02020603050405020304" pitchFamily="18" charset="0"/>
            </a:endParaRPr>
          </a:p>
          <a:p>
            <a:pPr marL="0" indent="0">
              <a:buNone/>
            </a:pPr>
            <a:r>
              <a:rPr lang="ru-RU" b="1" dirty="0" err="1">
                <a:latin typeface="Times New Roman" panose="02020603050405020304" pitchFamily="18" charset="0"/>
                <a:cs typeface="Times New Roman" panose="02020603050405020304" pitchFamily="18" charset="0"/>
              </a:rPr>
              <a:t>Методологія</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технічно</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прийнятної</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пропозиції</a:t>
            </a:r>
            <a:r>
              <a:rPr lang="ru-RU" b="1" dirty="0">
                <a:latin typeface="Times New Roman" panose="02020603050405020304" pitchFamily="18" charset="0"/>
                <a:cs typeface="Times New Roman" panose="02020603050405020304" pitchFamily="18" charset="0"/>
              </a:rPr>
              <a:t> з </a:t>
            </a:r>
            <a:r>
              <a:rPr lang="ru-RU" b="1" dirty="0" err="1">
                <a:latin typeface="Times New Roman" panose="02020603050405020304" pitchFamily="18" charset="0"/>
                <a:cs typeface="Times New Roman" panose="02020603050405020304" pitchFamily="18" charset="0"/>
              </a:rPr>
              <a:t>найнижчою</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ціною</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складається</a:t>
            </a:r>
            <a:r>
              <a:rPr lang="ru-RU" b="1" dirty="0">
                <a:latin typeface="Times New Roman" panose="02020603050405020304" pitchFamily="18" charset="0"/>
                <a:cs typeface="Times New Roman" panose="02020603050405020304" pitchFamily="18" charset="0"/>
              </a:rPr>
              <a:t> з </a:t>
            </a:r>
            <a:r>
              <a:rPr lang="ru-RU" b="1" dirty="0" err="1">
                <a:latin typeface="Times New Roman" panose="02020603050405020304" pitchFamily="18" charset="0"/>
                <a:cs typeface="Times New Roman" panose="02020603050405020304" pitchFamily="18" charset="0"/>
              </a:rPr>
              <a:t>наступних</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кроків</a:t>
            </a:r>
            <a:r>
              <a:rPr lang="ru-RU" b="1" dirty="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a:p>
            <a:pPr lvl="0"/>
            <a:r>
              <a:rPr lang="ru-RU" b="1" dirty="0" err="1">
                <a:latin typeface="Times New Roman" panose="02020603050405020304" pitchFamily="18" charset="0"/>
                <a:cs typeface="Times New Roman" panose="02020603050405020304" pitchFamily="18" charset="0"/>
              </a:rPr>
              <a:t>Попередня</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перевірка</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цінових</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пропозицій</a:t>
            </a:r>
            <a:r>
              <a:rPr lang="ru-RU" b="1" dirty="0">
                <a:latin typeface="Times New Roman" panose="02020603050405020304" pitchFamily="18" charset="0"/>
                <a:cs typeface="Times New Roman" panose="02020603050405020304" pitchFamily="18" charset="0"/>
              </a:rPr>
              <a:t>,</a:t>
            </a:r>
          </a:p>
          <a:p>
            <a:pPr lvl="0"/>
            <a:r>
              <a:rPr lang="ru-RU" b="1" dirty="0" err="1">
                <a:latin typeface="Times New Roman" panose="02020603050405020304" pitchFamily="18" charset="0"/>
                <a:cs typeface="Times New Roman" panose="02020603050405020304" pitchFamily="18" charset="0"/>
              </a:rPr>
              <a:t>Технічна</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оцінка</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цінових</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пропозицій</a:t>
            </a:r>
            <a:r>
              <a:rPr lang="ru-RU" b="1" dirty="0">
                <a:latin typeface="Times New Roman" panose="02020603050405020304" pitchFamily="18" charset="0"/>
                <a:cs typeface="Times New Roman" panose="02020603050405020304" pitchFamily="18" charset="0"/>
              </a:rPr>
              <a:t>, </a:t>
            </a:r>
          </a:p>
          <a:p>
            <a:pPr lvl="0"/>
            <a:r>
              <a:rPr lang="ru-RU" b="1" dirty="0">
                <a:latin typeface="Times New Roman" panose="02020603050405020304" pitchFamily="18" charset="0"/>
                <a:cs typeface="Times New Roman" panose="02020603050405020304" pitchFamily="18" charset="0"/>
              </a:rPr>
              <a:t>Для </a:t>
            </a:r>
            <a:r>
              <a:rPr lang="ru-RU" b="1" dirty="0" err="1">
                <a:latin typeface="Times New Roman" panose="02020603050405020304" pitchFamily="18" charset="0"/>
                <a:cs typeface="Times New Roman" panose="02020603050405020304" pitchFamily="18" charset="0"/>
              </a:rPr>
              <a:t>фінансової</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оцінки</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пропозиції</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які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визнані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технічно</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відповідними</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оцінюються</a:t>
            </a:r>
            <a:r>
              <a:rPr lang="ru-RU" b="1" dirty="0">
                <a:latin typeface="Times New Roman" panose="02020603050405020304" pitchFamily="18" charset="0"/>
                <a:cs typeface="Times New Roman" panose="02020603050405020304" pitchFamily="18" charset="0"/>
              </a:rPr>
              <a:t> на </a:t>
            </a:r>
            <a:r>
              <a:rPr lang="ru-RU" b="1" dirty="0" err="1">
                <a:latin typeface="Times New Roman" panose="02020603050405020304" pitchFamily="18" charset="0"/>
                <a:cs typeface="Times New Roman" panose="02020603050405020304" pitchFamily="18" charset="0"/>
              </a:rPr>
              <a:t>основі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найнижчої</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ціни</a:t>
            </a:r>
            <a:r>
              <a:rPr lang="ru-RU" b="1" dirty="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a:p>
            <a:pPr marL="0" indent="0">
              <a:buNone/>
            </a:pPr>
            <a:endParaRPr lang="en-US" dirty="0"/>
          </a:p>
          <a:p>
            <a:pPr lvl="0"/>
            <a:endParaRPr lang="en-US" dirty="0"/>
          </a:p>
          <a:p>
            <a:endParaRPr lang="en-US" dirty="0"/>
          </a:p>
        </p:txBody>
      </p:sp>
    </p:spTree>
    <p:extLst>
      <p:ext uri="{BB962C8B-B14F-4D97-AF65-F5344CB8AC3E}">
        <p14:creationId xmlns:p14="http://schemas.microsoft.com/office/powerpoint/2010/main" val="8767497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6591" y="399857"/>
            <a:ext cx="10490820" cy="1478570"/>
          </a:xfrm>
        </p:spPr>
        <p:txBody>
          <a:bodyPr>
            <a:normAutofit fontScale="90000"/>
          </a:bodyPr>
          <a:lstStyle/>
          <a:p>
            <a:pPr lvl="0"/>
            <a:r>
              <a:rPr lang="en-US" cap="none" dirty="0"/>
              <a:t>Lowest Priced</a:t>
            </a:r>
            <a:r>
              <a:rPr lang="ru-RU" cap="none" dirty="0"/>
              <a:t>, </a:t>
            </a:r>
            <a:r>
              <a:rPr lang="en-US" cap="none" dirty="0"/>
              <a:t>Substantially Conforming Bid</a:t>
            </a:r>
            <a:r>
              <a:rPr lang="uk-UA" cap="none" dirty="0"/>
              <a:t> -</a:t>
            </a:r>
            <a:r>
              <a:rPr lang="ru-RU" cap="none" dirty="0"/>
              <a:t> </a:t>
            </a:r>
            <a:r>
              <a:rPr lang="ru-RU" cap="none" dirty="0" err="1"/>
              <a:t>Пропозиція</a:t>
            </a:r>
            <a:r>
              <a:rPr lang="ru-RU" cap="none" dirty="0"/>
              <a:t> за </a:t>
            </a:r>
            <a:r>
              <a:rPr lang="ru-RU" cap="none" dirty="0" err="1"/>
              <a:t>найнижчою</a:t>
            </a:r>
            <a:r>
              <a:rPr lang="ru-RU" cap="none" dirty="0"/>
              <a:t> </a:t>
            </a:r>
            <a:r>
              <a:rPr lang="ru-RU" cap="none" dirty="0" err="1"/>
              <a:t>ціною</a:t>
            </a:r>
            <a:r>
              <a:rPr lang="ru-RU" cap="none" dirty="0"/>
              <a:t>, яка в основному </a:t>
            </a:r>
            <a:r>
              <a:rPr lang="ru-RU" cap="none" dirty="0" err="1"/>
              <a:t>відповідає</a:t>
            </a:r>
            <a:r>
              <a:rPr lang="ru-RU" cap="none" dirty="0"/>
              <a:t> </a:t>
            </a:r>
            <a:r>
              <a:rPr lang="ru-RU" cap="none" dirty="0" err="1"/>
              <a:t>вимогам</a:t>
            </a:r>
            <a:br>
              <a:rPr lang="en-US" dirty="0"/>
            </a:br>
            <a:endParaRPr lang="en-US" dirty="0"/>
          </a:p>
        </p:txBody>
      </p:sp>
      <p:sp>
        <p:nvSpPr>
          <p:cNvPr id="3" name="Объект 2"/>
          <p:cNvSpPr>
            <a:spLocks noGrp="1"/>
          </p:cNvSpPr>
          <p:nvPr>
            <p:ph idx="1"/>
          </p:nvPr>
        </p:nvSpPr>
        <p:spPr>
          <a:xfrm>
            <a:off x="772886" y="1878426"/>
            <a:ext cx="10657114" cy="4435287"/>
          </a:xfrm>
        </p:spPr>
        <p:txBody>
          <a:bodyPr>
            <a:normAutofit fontScale="92500" lnSpcReduction="10000"/>
          </a:bodyPr>
          <a:lstStyle/>
          <a:p>
            <a:r>
              <a:rPr lang="ru-RU" b="1" dirty="0" err="1">
                <a:latin typeface="Times New Roman" panose="02020603050405020304" pitchFamily="18" charset="0"/>
                <a:cs typeface="Times New Roman" panose="02020603050405020304" pitchFamily="18" charset="0"/>
              </a:rPr>
              <a:t>Цей</a:t>
            </a:r>
            <a:r>
              <a:rPr lang="ru-RU" b="1" dirty="0">
                <a:latin typeface="Times New Roman" panose="02020603050405020304" pitchFamily="18" charset="0"/>
                <a:cs typeface="Times New Roman" panose="02020603050405020304" pitchFamily="18" charset="0"/>
              </a:rPr>
              <a:t> метод </a:t>
            </a:r>
            <a:r>
              <a:rPr lang="ru-RU" b="1" dirty="0" err="1">
                <a:latin typeface="Times New Roman" panose="02020603050405020304" pitchFamily="18" charset="0"/>
                <a:cs typeface="Times New Roman" panose="02020603050405020304" pitchFamily="18" charset="0"/>
              </a:rPr>
              <a:t>оцінки</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використовується</a:t>
            </a:r>
            <a:r>
              <a:rPr lang="ru-RU" b="1" dirty="0">
                <a:latin typeface="Times New Roman" panose="02020603050405020304" pitchFamily="18" charset="0"/>
                <a:cs typeface="Times New Roman" panose="02020603050405020304" pitchFamily="18" charset="0"/>
              </a:rPr>
              <a:t>, коли тендер проводиться через І</a:t>
            </a:r>
            <a:r>
              <a:rPr lang="en-US" b="1" dirty="0">
                <a:latin typeface="Times New Roman" panose="02020603050405020304" pitchFamily="18" charset="0"/>
                <a:cs typeface="Times New Roman" panose="02020603050405020304" pitchFamily="18" charset="0"/>
              </a:rPr>
              <a:t>TB</a:t>
            </a:r>
            <a:r>
              <a:rPr lang="ru-RU" b="1" dirty="0">
                <a:latin typeface="Times New Roman" panose="02020603050405020304" pitchFamily="18" charset="0"/>
                <a:cs typeface="Times New Roman" panose="02020603050405020304" pitchFamily="18" charset="0"/>
              </a:rPr>
              <a:t>, а </a:t>
            </a:r>
            <a:r>
              <a:rPr lang="ru-RU" b="1" dirty="0" err="1">
                <a:latin typeface="Times New Roman" panose="02020603050405020304" pitchFamily="18" charset="0"/>
                <a:cs typeface="Times New Roman" panose="02020603050405020304" pitchFamily="18" charset="0"/>
              </a:rPr>
              <a:t>ціна</a:t>
            </a:r>
            <a:r>
              <a:rPr lang="ru-RU" b="1" dirty="0">
                <a:latin typeface="Times New Roman" panose="02020603050405020304" pitchFamily="18" charset="0"/>
                <a:cs typeface="Times New Roman" panose="02020603050405020304" pitchFamily="18" charset="0"/>
              </a:rPr>
              <a:t> є </a:t>
            </a:r>
            <a:r>
              <a:rPr lang="ru-RU" b="1" dirty="0" err="1">
                <a:latin typeface="Times New Roman" panose="02020603050405020304" pitchFamily="18" charset="0"/>
                <a:cs typeface="Times New Roman" panose="02020603050405020304" pitchFamily="18" charset="0"/>
              </a:rPr>
              <a:t>головним</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критерієм</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оцінки</a:t>
            </a:r>
            <a:r>
              <a:rPr lang="ru-RU" b="1" dirty="0">
                <a:latin typeface="Times New Roman" panose="02020603050405020304" pitchFamily="18" charset="0"/>
                <a:cs typeface="Times New Roman" panose="02020603050405020304" pitchFamily="18" charset="0"/>
              </a:rPr>
              <a:t>, на </a:t>
            </a:r>
            <a:r>
              <a:rPr lang="ru-RU" b="1" dirty="0" err="1">
                <a:latin typeface="Times New Roman" panose="02020603050405020304" pitchFamily="18" charset="0"/>
                <a:cs typeface="Times New Roman" panose="02020603050405020304" pitchFamily="18" charset="0"/>
              </a:rPr>
              <a:t>основі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якого</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присуджується</a:t>
            </a:r>
            <a:r>
              <a:rPr lang="ru-RU" b="1" dirty="0">
                <a:latin typeface="Times New Roman" panose="02020603050405020304" pitchFamily="18" charset="0"/>
                <a:cs typeface="Times New Roman" panose="02020603050405020304" pitchFamily="18" charset="0"/>
              </a:rPr>
              <a:t> контракт. </a:t>
            </a:r>
          </a:p>
          <a:p>
            <a:pPr marL="0" indent="0">
              <a:buNone/>
            </a:pPr>
            <a:r>
              <a:rPr lang="ru-RU" b="1" dirty="0" err="1">
                <a:latin typeface="Times New Roman" panose="02020603050405020304" pitchFamily="18" charset="0"/>
                <a:cs typeface="Times New Roman" panose="02020603050405020304" pitchFamily="18" charset="0"/>
              </a:rPr>
              <a:t>Методологія</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вибору</a:t>
            </a:r>
            <a:r>
              <a:rPr lang="ru-RU" b="1" dirty="0">
                <a:latin typeface="Times New Roman" panose="02020603050405020304" pitchFamily="18" charset="0"/>
                <a:cs typeface="Times New Roman" panose="02020603050405020304" pitchFamily="18" charset="0"/>
              </a:rPr>
              <a:t> за </a:t>
            </a:r>
            <a:r>
              <a:rPr lang="ru-RU" b="1" dirty="0" err="1">
                <a:latin typeface="Times New Roman" panose="02020603050405020304" pitchFamily="18" charset="0"/>
                <a:cs typeface="Times New Roman" panose="02020603050405020304" pitchFamily="18" charset="0"/>
              </a:rPr>
              <a:t>найнижчою</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ціною</a:t>
            </a:r>
            <a:r>
              <a:rPr lang="ru-RU" b="1" dirty="0">
                <a:latin typeface="Times New Roman" panose="02020603050405020304" pitchFamily="18" charset="0"/>
                <a:cs typeface="Times New Roman" panose="02020603050405020304" pitchFamily="18" charset="0"/>
              </a:rPr>
              <a:t>, яка в основному </a:t>
            </a:r>
            <a:r>
              <a:rPr lang="ru-RU" b="1" dirty="0" err="1">
                <a:latin typeface="Times New Roman" panose="02020603050405020304" pitchFamily="18" charset="0"/>
                <a:cs typeface="Times New Roman" panose="02020603050405020304" pitchFamily="18" charset="0"/>
              </a:rPr>
              <a:t>відповідає</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вимогам</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складається</a:t>
            </a:r>
            <a:r>
              <a:rPr lang="ru-RU" b="1" dirty="0">
                <a:latin typeface="Times New Roman" panose="02020603050405020304" pitchFamily="18" charset="0"/>
                <a:cs typeface="Times New Roman" panose="02020603050405020304" pitchFamily="18" charset="0"/>
              </a:rPr>
              <a:t> з </a:t>
            </a:r>
            <a:r>
              <a:rPr lang="ru-RU" b="1" dirty="0" err="1">
                <a:latin typeface="Times New Roman" panose="02020603050405020304" pitchFamily="18" charset="0"/>
                <a:cs typeface="Times New Roman" panose="02020603050405020304" pitchFamily="18" charset="0"/>
              </a:rPr>
              <a:t>наступних</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кроків</a:t>
            </a:r>
            <a:r>
              <a:rPr lang="ru-RU" b="1" dirty="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a:p>
            <a:pPr lvl="0"/>
            <a:r>
              <a:rPr lang="ru-RU" b="1" dirty="0" err="1">
                <a:latin typeface="Times New Roman" panose="02020603050405020304" pitchFamily="18" charset="0"/>
                <a:cs typeface="Times New Roman" panose="02020603050405020304" pitchFamily="18" charset="0"/>
              </a:rPr>
              <a:t>Попередній</a:t>
            </a:r>
            <a:r>
              <a:rPr lang="ru-RU" b="1" dirty="0">
                <a:latin typeface="Times New Roman" panose="02020603050405020304" pitchFamily="18" charset="0"/>
                <a:cs typeface="Times New Roman" panose="02020603050405020304" pitchFamily="18" charset="0"/>
              </a:rPr>
              <a:t> перегляд </a:t>
            </a:r>
            <a:r>
              <a:rPr lang="ru-RU" b="1" dirty="0" err="1">
                <a:latin typeface="Times New Roman" panose="02020603050405020304" pitchFamily="18" charset="0"/>
                <a:cs typeface="Times New Roman" panose="02020603050405020304" pitchFamily="18" charset="0"/>
              </a:rPr>
              <a:t>тендерних</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пропозицій</a:t>
            </a:r>
            <a:r>
              <a:rPr lang="ru-RU" b="1" dirty="0">
                <a:latin typeface="Times New Roman" panose="02020603050405020304" pitchFamily="18" charset="0"/>
                <a:cs typeface="Times New Roman" panose="02020603050405020304" pitchFamily="18" charset="0"/>
              </a:rPr>
              <a:t>, </a:t>
            </a:r>
          </a:p>
          <a:p>
            <a:pPr lvl="0"/>
            <a:r>
              <a:rPr lang="ru-RU" b="1" dirty="0" err="1">
                <a:latin typeface="Times New Roman" panose="02020603050405020304" pitchFamily="18" charset="0"/>
                <a:cs typeface="Times New Roman" panose="02020603050405020304" pitchFamily="18" charset="0"/>
              </a:rPr>
              <a:t>Технічна</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оцінка</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тендерних</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пропозицій</a:t>
            </a:r>
            <a:r>
              <a:rPr lang="ru-RU" b="1" dirty="0">
                <a:latin typeface="Times New Roman" panose="02020603050405020304" pitchFamily="18" charset="0"/>
                <a:cs typeface="Times New Roman" panose="02020603050405020304" pitchFamily="18" charset="0"/>
              </a:rPr>
              <a:t>, </a:t>
            </a:r>
          </a:p>
          <a:p>
            <a:pPr lvl="0"/>
            <a:r>
              <a:rPr lang="ru-RU" b="1" dirty="0" err="1">
                <a:latin typeface="Times New Roman" panose="02020603050405020304" pitchFamily="18" charset="0"/>
                <a:cs typeface="Times New Roman" panose="02020603050405020304" pitchFamily="18" charset="0"/>
              </a:rPr>
              <a:t>Фінансова</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оцінка</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тендерних</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пропозицій</a:t>
            </a:r>
            <a:r>
              <a:rPr lang="ru-RU" b="1" dirty="0">
                <a:latin typeface="Times New Roman" panose="02020603050405020304" pitchFamily="18" charset="0"/>
                <a:cs typeface="Times New Roman" panose="02020603050405020304" pitchFamily="18" charset="0"/>
              </a:rPr>
              <a:t> шляхом </a:t>
            </a:r>
            <a:r>
              <a:rPr lang="ru-RU" b="1" dirty="0" err="1">
                <a:latin typeface="Times New Roman" panose="02020603050405020304" pitchFamily="18" charset="0"/>
                <a:cs typeface="Times New Roman" panose="02020603050405020304" pitchFamily="18" charset="0"/>
              </a:rPr>
              <a:t>вибору</a:t>
            </a:r>
            <a:r>
              <a:rPr lang="ru-RU" b="1" dirty="0">
                <a:latin typeface="Times New Roman" panose="02020603050405020304" pitchFamily="18" charset="0"/>
                <a:cs typeface="Times New Roman" panose="02020603050405020304" pitchFamily="18" charset="0"/>
              </a:rPr>
              <a:t> для </a:t>
            </a:r>
            <a:r>
              <a:rPr lang="ru-RU" b="1" dirty="0" err="1">
                <a:latin typeface="Times New Roman" panose="02020603050405020304" pitchFamily="18" charset="0"/>
                <a:cs typeface="Times New Roman" panose="02020603050405020304" pitchFamily="18" charset="0"/>
              </a:rPr>
              <a:t>присудження</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тендерної</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пропозиції</a:t>
            </a:r>
            <a:r>
              <a:rPr lang="ru-RU" b="1" dirty="0">
                <a:latin typeface="Times New Roman" panose="02020603050405020304" pitchFamily="18" charset="0"/>
                <a:cs typeface="Times New Roman" panose="02020603050405020304" pitchFamily="18" charset="0"/>
              </a:rPr>
              <a:t> з </a:t>
            </a:r>
            <a:r>
              <a:rPr lang="ru-RU" b="1" dirty="0" err="1">
                <a:latin typeface="Times New Roman" panose="02020603050405020304" pitchFamily="18" charset="0"/>
                <a:cs typeface="Times New Roman" panose="02020603050405020304" pitchFamily="18" charset="0"/>
              </a:rPr>
              <a:t>найнижчою</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ціною</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серед</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пропозицій</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які</a:t>
            </a:r>
            <a:r>
              <a:rPr lang="ru-RU" b="1" dirty="0">
                <a:latin typeface="Times New Roman" panose="02020603050405020304" pitchFamily="18" charset="0"/>
                <a:cs typeface="Times New Roman" panose="02020603050405020304" pitchFamily="18" charset="0"/>
              </a:rPr>
              <a:t> в основному </a:t>
            </a:r>
            <a:r>
              <a:rPr lang="ru-RU" b="1" dirty="0" err="1">
                <a:latin typeface="Times New Roman" panose="02020603050405020304" pitchFamily="18" charset="0"/>
                <a:cs typeface="Times New Roman" panose="02020603050405020304" pitchFamily="18" charset="0"/>
              </a:rPr>
              <a:t>відповідають</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вимогам</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згідно</a:t>
            </a:r>
            <a:r>
              <a:rPr lang="ru-RU" b="1" dirty="0">
                <a:latin typeface="Times New Roman" panose="02020603050405020304" pitchFamily="18" charset="0"/>
                <a:cs typeface="Times New Roman" panose="02020603050405020304" pitchFamily="18" charset="0"/>
              </a:rPr>
              <a:t> з </a:t>
            </a:r>
            <a:r>
              <a:rPr lang="ru-RU" b="1" dirty="0" err="1">
                <a:latin typeface="Times New Roman" panose="02020603050405020304" pitchFamily="18" charset="0"/>
                <a:cs typeface="Times New Roman" panose="02020603050405020304" pitchFamily="18" charset="0"/>
              </a:rPr>
              <a:t>фінансовими</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критеріями</a:t>
            </a:r>
            <a:r>
              <a:rPr lang="ru-RU" b="1" dirty="0">
                <a:latin typeface="Times New Roman" panose="02020603050405020304" pitchFamily="18" charset="0"/>
                <a:cs typeface="Times New Roman" panose="02020603050405020304" pitchFamily="18" charset="0"/>
              </a:rPr>
              <a:t> в </a:t>
            </a:r>
            <a:r>
              <a:rPr lang="ru-RU" b="1" dirty="0" err="1">
                <a:latin typeface="Times New Roman" panose="02020603050405020304" pitchFamily="18" charset="0"/>
                <a:cs typeface="Times New Roman" panose="02020603050405020304" pitchFamily="18" charset="0"/>
              </a:rPr>
              <a:t>тендерній</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документації</a:t>
            </a:r>
            <a:r>
              <a:rPr lang="ru-RU" b="1" dirty="0">
                <a:latin typeface="Times New Roman" panose="02020603050405020304" pitchFamily="18" charset="0"/>
                <a:cs typeface="Times New Roman" panose="02020603050405020304" pitchFamily="18" charset="0"/>
              </a:rPr>
              <a:t>. </a:t>
            </a:r>
            <a:endParaRPr lang="en-US" dirty="0"/>
          </a:p>
        </p:txBody>
      </p:sp>
    </p:spTree>
    <p:extLst>
      <p:ext uri="{BB962C8B-B14F-4D97-AF65-F5344CB8AC3E}">
        <p14:creationId xmlns:p14="http://schemas.microsoft.com/office/powerpoint/2010/main" val="5934481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4091" y="0"/>
            <a:ext cx="9905998" cy="1478570"/>
          </a:xfrm>
        </p:spPr>
        <p:txBody>
          <a:bodyPr>
            <a:normAutofit/>
          </a:bodyPr>
          <a:lstStyle/>
          <a:p>
            <a:pPr lvl="0"/>
            <a:r>
              <a:rPr lang="en-US" dirty="0"/>
              <a:t>Cumulative</a:t>
            </a:r>
            <a:r>
              <a:rPr lang="ru-RU" dirty="0"/>
              <a:t>/</a:t>
            </a:r>
            <a:r>
              <a:rPr lang="en-US" dirty="0" err="1"/>
              <a:t>WeigHted</a:t>
            </a:r>
            <a:r>
              <a:rPr lang="en-US" dirty="0"/>
              <a:t> Analysis</a:t>
            </a:r>
            <a:r>
              <a:rPr lang="ru-RU" dirty="0"/>
              <a:t> – </a:t>
            </a:r>
            <a:r>
              <a:rPr lang="ru-RU" dirty="0" err="1"/>
              <a:t>Кумулятивний</a:t>
            </a:r>
            <a:r>
              <a:rPr lang="ru-RU" dirty="0"/>
              <a:t> </a:t>
            </a:r>
            <a:r>
              <a:rPr lang="ru-RU" dirty="0" err="1"/>
              <a:t>зважений</a:t>
            </a:r>
            <a:r>
              <a:rPr lang="ru-RU" dirty="0"/>
              <a:t> </a:t>
            </a:r>
            <a:r>
              <a:rPr lang="ru-RU" dirty="0" err="1"/>
              <a:t>аналіз</a:t>
            </a:r>
            <a:endParaRPr lang="en-US" dirty="0"/>
          </a:p>
        </p:txBody>
      </p:sp>
      <p:sp>
        <p:nvSpPr>
          <p:cNvPr id="3" name="Объект 2"/>
          <p:cNvSpPr>
            <a:spLocks noGrp="1"/>
          </p:cNvSpPr>
          <p:nvPr>
            <p:ph idx="1"/>
          </p:nvPr>
        </p:nvSpPr>
        <p:spPr>
          <a:xfrm>
            <a:off x="704092" y="1478570"/>
            <a:ext cx="10343320" cy="4867801"/>
          </a:xfrm>
        </p:spPr>
        <p:txBody>
          <a:bodyPr>
            <a:noAutofit/>
          </a:bodyPr>
          <a:lstStyle/>
          <a:p>
            <a:pPr marL="0" indent="0">
              <a:buNone/>
            </a:pPr>
            <a:r>
              <a:rPr lang="ru-RU" sz="1600" b="1" dirty="0" err="1">
                <a:latin typeface="Times New Roman" panose="02020603050405020304" pitchFamily="18" charset="0"/>
                <a:cs typeface="Times New Roman" panose="02020603050405020304" pitchFamily="18" charset="0"/>
              </a:rPr>
              <a:t>Цей</a:t>
            </a:r>
            <a:r>
              <a:rPr lang="ru-RU" sz="1600" b="1" dirty="0">
                <a:latin typeface="Times New Roman" panose="02020603050405020304" pitchFamily="18" charset="0"/>
                <a:cs typeface="Times New Roman" panose="02020603050405020304" pitchFamily="18" charset="0"/>
              </a:rPr>
              <a:t>  метод  </a:t>
            </a:r>
            <a:r>
              <a:rPr lang="ru-RU" sz="1600" b="1" dirty="0" err="1">
                <a:latin typeface="Times New Roman" panose="02020603050405020304" pitchFamily="18" charset="0"/>
                <a:cs typeface="Times New Roman" panose="02020603050405020304" pitchFamily="18" charset="0"/>
              </a:rPr>
              <a:t>оцінки</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використовується</a:t>
            </a:r>
            <a:r>
              <a:rPr lang="ru-RU" sz="1600" b="1" dirty="0">
                <a:latin typeface="Times New Roman" panose="02020603050405020304" pitchFamily="18" charset="0"/>
                <a:cs typeface="Times New Roman" panose="02020603050405020304" pitchFamily="18" charset="0"/>
              </a:rPr>
              <a:t>,  коли  тендер  </a:t>
            </a:r>
            <a:r>
              <a:rPr lang="ru-RU" sz="1600" b="1" dirty="0" err="1">
                <a:latin typeface="Times New Roman" panose="02020603050405020304" pitchFamily="18" charset="0"/>
                <a:cs typeface="Times New Roman" panose="02020603050405020304" pitchFamily="18" charset="0"/>
              </a:rPr>
              <a:t>здійснюється</a:t>
            </a:r>
            <a:r>
              <a:rPr lang="ru-RU" sz="1600" b="1" dirty="0">
                <a:latin typeface="Times New Roman" panose="02020603050405020304" pitchFamily="18" charset="0"/>
                <a:cs typeface="Times New Roman" panose="02020603050405020304" pitchFamily="18" charset="0"/>
              </a:rPr>
              <a:t>  через  </a:t>
            </a:r>
            <a:r>
              <a:rPr lang="en-US" sz="1600" b="1" dirty="0">
                <a:latin typeface="Times New Roman" panose="02020603050405020304" pitchFamily="18" charset="0"/>
                <a:cs typeface="Times New Roman" panose="02020603050405020304" pitchFamily="18" charset="0"/>
              </a:rPr>
              <a:t>RFP</a:t>
            </a:r>
            <a:r>
              <a:rPr lang="ru-RU" sz="1600" b="1" dirty="0">
                <a:latin typeface="Times New Roman" panose="02020603050405020304" pitchFamily="18" charset="0"/>
                <a:cs typeface="Times New Roman" panose="02020603050405020304" pitchFamily="18" charset="0"/>
              </a:rPr>
              <a:t>  і  </a:t>
            </a:r>
            <a:r>
              <a:rPr lang="ru-RU" sz="1600" b="1" dirty="0" err="1">
                <a:latin typeface="Times New Roman" panose="02020603050405020304" pitchFamily="18" charset="0"/>
                <a:cs typeface="Times New Roman" panose="02020603050405020304" pitchFamily="18" charset="0"/>
              </a:rPr>
              <a:t>оцінка</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ґрунтується</a:t>
            </a:r>
            <a:r>
              <a:rPr lang="ru-RU" sz="1600" b="1" dirty="0">
                <a:latin typeface="Times New Roman" panose="02020603050405020304" pitchFamily="18" charset="0"/>
                <a:cs typeface="Times New Roman" panose="02020603050405020304" pitchFamily="18" charset="0"/>
              </a:rPr>
              <a:t> на </a:t>
            </a:r>
            <a:r>
              <a:rPr lang="ru-RU" sz="1600" b="1" dirty="0" err="1">
                <a:latin typeface="Times New Roman" panose="02020603050405020304" pitchFamily="18" charset="0"/>
                <a:cs typeface="Times New Roman" panose="02020603050405020304" pitchFamily="18" charset="0"/>
              </a:rPr>
              <a:t>інших</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критеріях</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ніж</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ціна</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щоб</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забезпечити</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найкраще</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співвідношення</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ціни</a:t>
            </a:r>
            <a:r>
              <a:rPr lang="ru-RU" sz="1600" b="1" dirty="0">
                <a:latin typeface="Times New Roman" panose="02020603050405020304" pitchFamily="18" charset="0"/>
                <a:cs typeface="Times New Roman" panose="02020603050405020304" pitchFamily="18" charset="0"/>
              </a:rPr>
              <a:t>  та </a:t>
            </a:r>
            <a:r>
              <a:rPr lang="ru-RU" sz="1600" b="1" dirty="0" err="1">
                <a:latin typeface="Times New Roman" panose="02020603050405020304" pitchFamily="18" charset="0"/>
                <a:cs typeface="Times New Roman" panose="02020603050405020304" pitchFamily="18" charset="0"/>
              </a:rPr>
              <a:t>якості</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Методологія</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комбінованого</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аналізу</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складається</a:t>
            </a:r>
            <a:r>
              <a:rPr lang="ru-RU" sz="1600" b="1" dirty="0">
                <a:latin typeface="Times New Roman" panose="02020603050405020304" pitchFamily="18" charset="0"/>
                <a:cs typeface="Times New Roman" panose="02020603050405020304" pitchFamily="18" charset="0"/>
              </a:rPr>
              <a:t> з </a:t>
            </a:r>
            <a:r>
              <a:rPr lang="ru-RU" sz="1600" b="1" dirty="0" err="1">
                <a:latin typeface="Times New Roman" panose="02020603050405020304" pitchFamily="18" charset="0"/>
                <a:cs typeface="Times New Roman" panose="02020603050405020304" pitchFamily="18" charset="0"/>
              </a:rPr>
              <a:t>наступних</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етапів</a:t>
            </a:r>
            <a:r>
              <a:rPr lang="ru-RU" sz="1600" b="1" dirty="0">
                <a:latin typeface="Times New Roman" panose="02020603050405020304" pitchFamily="18" charset="0"/>
                <a:cs typeface="Times New Roman" panose="02020603050405020304" pitchFamily="18" charset="0"/>
              </a:rPr>
              <a:t>:</a:t>
            </a:r>
            <a:endParaRPr lang="en-US" sz="1600" b="1" dirty="0">
              <a:latin typeface="Times New Roman" panose="02020603050405020304" pitchFamily="18" charset="0"/>
              <a:cs typeface="Times New Roman" panose="02020603050405020304" pitchFamily="18" charset="0"/>
            </a:endParaRPr>
          </a:p>
          <a:p>
            <a:r>
              <a:rPr lang="ru-RU" sz="1600" b="1" dirty="0" err="1">
                <a:latin typeface="Times New Roman" panose="02020603050405020304" pitchFamily="18" charset="0"/>
                <a:cs typeface="Times New Roman" panose="02020603050405020304" pitchFamily="18" charset="0"/>
              </a:rPr>
              <a:t>Попередній</a:t>
            </a:r>
            <a:r>
              <a:rPr lang="ru-RU" sz="1600" b="1" dirty="0">
                <a:latin typeface="Times New Roman" panose="02020603050405020304" pitchFamily="18" charset="0"/>
                <a:cs typeface="Times New Roman" panose="02020603050405020304" pitchFamily="18" charset="0"/>
              </a:rPr>
              <a:t>  перегляд  </a:t>
            </a:r>
            <a:r>
              <a:rPr lang="ru-RU" sz="1600" b="1" dirty="0" err="1">
                <a:latin typeface="Times New Roman" panose="02020603050405020304" pitchFamily="18" charset="0"/>
                <a:cs typeface="Times New Roman" panose="02020603050405020304" pitchFamily="18" charset="0"/>
              </a:rPr>
              <a:t>пропозицій</a:t>
            </a:r>
            <a:r>
              <a:rPr lang="ru-RU" sz="1600" b="1" dirty="0">
                <a:latin typeface="Times New Roman" panose="02020603050405020304" pitchFamily="18" charset="0"/>
                <a:cs typeface="Times New Roman" panose="02020603050405020304" pitchFamily="18" charset="0"/>
              </a:rPr>
              <a:t>;</a:t>
            </a:r>
          </a:p>
          <a:p>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Технічна</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оцінка</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обов’язкові</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критерії</a:t>
            </a:r>
            <a:r>
              <a:rPr lang="ru-RU" sz="1600" b="1" dirty="0">
                <a:latin typeface="Times New Roman" panose="02020603050405020304" pitchFamily="18" charset="0"/>
                <a:cs typeface="Times New Roman" panose="02020603050405020304" pitchFamily="18" charset="0"/>
              </a:rPr>
              <a:t>);</a:t>
            </a:r>
          </a:p>
          <a:p>
            <a:r>
              <a:rPr lang="ru-RU" sz="1600" b="1" dirty="0" err="1">
                <a:latin typeface="Times New Roman" panose="02020603050405020304" pitchFamily="18" charset="0"/>
                <a:cs typeface="Times New Roman" panose="02020603050405020304" pitchFamily="18" charset="0"/>
              </a:rPr>
              <a:t>Технічна</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оцінка</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технічні</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критерії</a:t>
            </a:r>
            <a:r>
              <a:rPr lang="ru-RU" sz="1600" b="1" dirty="0">
                <a:latin typeface="Times New Roman" panose="02020603050405020304" pitchFamily="18" charset="0"/>
                <a:cs typeface="Times New Roman" panose="02020603050405020304" pitchFamily="18" charset="0"/>
              </a:rPr>
              <a:t>). Лише </a:t>
            </a:r>
            <a:r>
              <a:rPr lang="ru-RU" sz="1600" b="1" dirty="0" err="1">
                <a:latin typeface="Times New Roman" panose="02020603050405020304" pitchFamily="18" charset="0"/>
                <a:cs typeface="Times New Roman" panose="02020603050405020304" pitchFamily="18" charset="0"/>
              </a:rPr>
              <a:t>пропозиції</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які</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відповідають</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мінімальному</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технічному</a:t>
            </a:r>
            <a:r>
              <a:rPr lang="ru-RU" sz="1600" b="1" dirty="0">
                <a:latin typeface="Times New Roman" panose="02020603050405020304" pitchFamily="18" charset="0"/>
                <a:cs typeface="Times New Roman" panose="02020603050405020304" pitchFamily="18" charset="0"/>
              </a:rPr>
              <a:t>  порогу,  </a:t>
            </a:r>
            <a:r>
              <a:rPr lang="ru-RU" sz="1600" b="1" dirty="0" err="1">
                <a:latin typeface="Times New Roman" panose="02020603050405020304" pitchFamily="18" charset="0"/>
                <a:cs typeface="Times New Roman" panose="02020603050405020304" pitchFamily="18" charset="0"/>
              </a:rPr>
              <a:t>зазначеному</a:t>
            </a:r>
            <a:r>
              <a:rPr lang="ru-RU" sz="1600" b="1" dirty="0">
                <a:latin typeface="Times New Roman" panose="02020603050405020304" pitchFamily="18" charset="0"/>
                <a:cs typeface="Times New Roman" panose="02020603050405020304" pitchFamily="18" charset="0"/>
              </a:rPr>
              <a:t>  в  </a:t>
            </a:r>
            <a:r>
              <a:rPr lang="ru-RU" sz="1600" b="1" dirty="0" err="1">
                <a:latin typeface="Times New Roman" panose="02020603050405020304" pitchFamily="18" charset="0"/>
                <a:cs typeface="Times New Roman" panose="02020603050405020304" pitchFamily="18" charset="0"/>
              </a:rPr>
              <a:t>тендерній</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документації</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зазвичай</a:t>
            </a:r>
            <a:r>
              <a:rPr lang="ru-RU" sz="1600" b="1" dirty="0">
                <a:latin typeface="Times New Roman" panose="02020603050405020304" pitchFamily="18" charset="0"/>
                <a:cs typeface="Times New Roman" panose="02020603050405020304" pitchFamily="18" charset="0"/>
              </a:rPr>
              <a:t>  60%  </a:t>
            </a:r>
            <a:r>
              <a:rPr lang="ru-RU" sz="1600" b="1" dirty="0" err="1">
                <a:latin typeface="Times New Roman" panose="02020603050405020304" pitchFamily="18" charset="0"/>
                <a:cs typeface="Times New Roman" panose="02020603050405020304" pitchFamily="18" charset="0"/>
              </a:rPr>
              <a:t>або</a:t>
            </a:r>
            <a:r>
              <a:rPr lang="ru-RU" sz="1600" b="1" dirty="0">
                <a:latin typeface="Times New Roman" panose="02020603050405020304" pitchFamily="18" charset="0"/>
                <a:cs typeface="Times New Roman" panose="02020603050405020304" pitchFamily="18" charset="0"/>
              </a:rPr>
              <a:t>  70%),  </a:t>
            </a:r>
            <a:r>
              <a:rPr lang="ru-RU" sz="1600" b="1" dirty="0" err="1">
                <a:latin typeface="Times New Roman" panose="02020603050405020304" pitchFamily="18" charset="0"/>
                <a:cs typeface="Times New Roman" panose="02020603050405020304" pitchFamily="18" charset="0"/>
              </a:rPr>
              <a:t>вважаються</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відповідними</a:t>
            </a:r>
            <a:r>
              <a:rPr lang="ru-RU" sz="1600" b="1" dirty="0">
                <a:latin typeface="Times New Roman" panose="02020603050405020304" pitchFamily="18" charset="0"/>
                <a:cs typeface="Times New Roman" panose="02020603050405020304" pitchFamily="18" charset="0"/>
              </a:rPr>
              <a:t>;</a:t>
            </a:r>
            <a:endParaRPr lang="en-US" sz="1600" b="1" dirty="0">
              <a:latin typeface="Times New Roman" panose="02020603050405020304" pitchFamily="18" charset="0"/>
              <a:cs typeface="Times New Roman" panose="02020603050405020304" pitchFamily="18" charset="0"/>
            </a:endParaRPr>
          </a:p>
          <a:p>
            <a:r>
              <a:rPr lang="ru-RU" sz="1600" b="1" dirty="0" err="1">
                <a:latin typeface="Times New Roman" panose="02020603050405020304" pitchFamily="18" charset="0"/>
                <a:cs typeface="Times New Roman" panose="02020603050405020304" pitchFamily="18" charset="0"/>
              </a:rPr>
              <a:t>Комітет</a:t>
            </a:r>
            <a:r>
              <a:rPr lang="ru-RU" sz="1600" b="1" dirty="0">
                <a:latin typeface="Times New Roman" panose="02020603050405020304" pitchFamily="18" charset="0"/>
                <a:cs typeface="Times New Roman" panose="02020603050405020304" pitchFamily="18" charset="0"/>
              </a:rPr>
              <a:t> з </a:t>
            </a:r>
            <a:r>
              <a:rPr lang="ru-RU" sz="1600" b="1" dirty="0" err="1">
                <a:latin typeface="Times New Roman" panose="02020603050405020304" pitchFamily="18" charset="0"/>
                <a:cs typeface="Times New Roman" panose="02020603050405020304" pitchFamily="18" charset="0"/>
              </a:rPr>
              <a:t>фінансової</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оцінки</a:t>
            </a:r>
            <a:r>
              <a:rPr lang="ru-RU" sz="1600" b="1" dirty="0">
                <a:latin typeface="Times New Roman" panose="02020603050405020304" pitchFamily="18" charset="0"/>
                <a:cs typeface="Times New Roman" panose="02020603050405020304" pitchFamily="18" charset="0"/>
              </a:rPr>
              <a:t>/</a:t>
            </a:r>
            <a:r>
              <a:rPr lang="ru-RU" sz="1600" b="1" dirty="0" err="1">
                <a:latin typeface="Times New Roman" panose="02020603050405020304" pitchFamily="18" charset="0"/>
                <a:cs typeface="Times New Roman" panose="02020603050405020304" pitchFamily="18" charset="0"/>
              </a:rPr>
              <a:t>посадовець</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із</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закупівель</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має</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переглянути</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звіт</a:t>
            </a:r>
            <a:r>
              <a:rPr lang="ru-RU" sz="1600" b="1" dirty="0">
                <a:latin typeface="Times New Roman" panose="02020603050405020304" pitchFamily="18" charset="0"/>
                <a:cs typeface="Times New Roman" panose="02020603050405020304" pitchFamily="18" charset="0"/>
              </a:rPr>
              <a:t> про </a:t>
            </a:r>
            <a:r>
              <a:rPr lang="ru-RU" sz="1600" b="1" dirty="0" err="1">
                <a:latin typeface="Times New Roman" panose="02020603050405020304" pitchFamily="18" charset="0"/>
                <a:cs typeface="Times New Roman" panose="02020603050405020304" pitchFamily="18" charset="0"/>
              </a:rPr>
              <a:t>технічну</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оцінку</a:t>
            </a:r>
            <a:r>
              <a:rPr lang="ru-RU" sz="1600" b="1" dirty="0">
                <a:latin typeface="Times New Roman" panose="02020603050405020304" pitchFamily="18" charset="0"/>
                <a:cs typeface="Times New Roman" panose="02020603050405020304" pitchFamily="18" charset="0"/>
              </a:rPr>
              <a:t>  на  </a:t>
            </a:r>
            <a:r>
              <a:rPr lang="ru-RU" sz="1600" b="1" dirty="0" err="1">
                <a:latin typeface="Times New Roman" panose="02020603050405020304" pitchFamily="18" charset="0"/>
                <a:cs typeface="Times New Roman" panose="02020603050405020304" pitchFamily="18" charset="0"/>
              </a:rPr>
              <a:t>точність</a:t>
            </a:r>
            <a:r>
              <a:rPr lang="ru-RU" sz="1600" b="1" dirty="0">
                <a:latin typeface="Times New Roman" panose="02020603050405020304" pitchFamily="18" charset="0"/>
                <a:cs typeface="Times New Roman" panose="02020603050405020304" pitchFamily="18" charset="0"/>
              </a:rPr>
              <a:t>  і  </a:t>
            </a:r>
            <a:r>
              <a:rPr lang="ru-RU" sz="1600" b="1" dirty="0" err="1">
                <a:latin typeface="Times New Roman" panose="02020603050405020304" pitchFamily="18" charset="0"/>
                <a:cs typeface="Times New Roman" panose="02020603050405020304" pitchFamily="18" charset="0"/>
              </a:rPr>
              <a:t>переконатися</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що</a:t>
            </a:r>
            <a:r>
              <a:rPr lang="ru-RU" sz="1600" b="1" dirty="0">
                <a:latin typeface="Times New Roman" panose="02020603050405020304" pitchFamily="18" charset="0"/>
                <a:cs typeface="Times New Roman" panose="02020603050405020304" pitchFamily="18" charset="0"/>
              </a:rPr>
              <a:t>  вона  проведена  </a:t>
            </a:r>
            <a:r>
              <a:rPr lang="ru-RU" sz="1600" b="1" dirty="0" err="1">
                <a:latin typeface="Times New Roman" panose="02020603050405020304" pitchFamily="18" charset="0"/>
                <a:cs typeface="Times New Roman" panose="02020603050405020304" pitchFamily="18" charset="0"/>
              </a:rPr>
              <a:t>відповідно</a:t>
            </a:r>
            <a:r>
              <a:rPr lang="ru-RU" sz="1600" b="1" dirty="0">
                <a:latin typeface="Times New Roman" panose="02020603050405020304" pitchFamily="18" charset="0"/>
                <a:cs typeface="Times New Roman" panose="02020603050405020304" pitchFamily="18" charset="0"/>
              </a:rPr>
              <a:t>  до  </a:t>
            </a:r>
            <a:r>
              <a:rPr lang="ru-RU" sz="1600" b="1" dirty="0" err="1">
                <a:latin typeface="Times New Roman" panose="02020603050405020304" pitchFamily="18" charset="0"/>
                <a:cs typeface="Times New Roman" panose="02020603050405020304" pitchFamily="18" charset="0"/>
              </a:rPr>
              <a:t>попередньо</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встановлених</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критеріїв</a:t>
            </a:r>
            <a:r>
              <a:rPr lang="ru-RU" sz="1600" b="1" dirty="0">
                <a:latin typeface="Times New Roman" panose="02020603050405020304" pitchFamily="18" charset="0"/>
                <a:cs typeface="Times New Roman" panose="02020603050405020304" pitchFamily="18" charset="0"/>
              </a:rPr>
              <a:t> і </a:t>
            </a:r>
            <a:r>
              <a:rPr lang="ru-RU" sz="1600" b="1" dirty="0" err="1">
                <a:latin typeface="Times New Roman" panose="02020603050405020304" pitchFamily="18" charset="0"/>
                <a:cs typeface="Times New Roman" panose="02020603050405020304" pitchFamily="18" charset="0"/>
              </a:rPr>
              <a:t>відповідає</a:t>
            </a:r>
            <a:r>
              <a:rPr lang="ru-RU" sz="1600" b="1" dirty="0">
                <a:latin typeface="Times New Roman" panose="02020603050405020304" pitchFamily="18" charset="0"/>
                <a:cs typeface="Times New Roman" panose="02020603050405020304" pitchFamily="18" charset="0"/>
              </a:rPr>
              <a:t> принципам </a:t>
            </a:r>
            <a:r>
              <a:rPr lang="ru-RU" sz="1600" b="1" dirty="0" err="1">
                <a:latin typeface="Times New Roman" panose="02020603050405020304" pitchFamily="18" charset="0"/>
                <a:cs typeface="Times New Roman" panose="02020603050405020304" pitchFamily="18" charset="0"/>
              </a:rPr>
              <a:t>закупівель</a:t>
            </a:r>
            <a:r>
              <a:rPr lang="ru-RU" sz="1600" b="1" dirty="0">
                <a:latin typeface="Times New Roman" panose="02020603050405020304" pitchFamily="18" charset="0"/>
                <a:cs typeface="Times New Roman" panose="02020603050405020304" pitchFamily="18" charset="0"/>
              </a:rPr>
              <a:t> ООН.</a:t>
            </a:r>
            <a:endParaRPr lang="en-US" sz="1600" b="1" dirty="0">
              <a:latin typeface="Times New Roman" panose="02020603050405020304" pitchFamily="18" charset="0"/>
              <a:cs typeface="Times New Roman" panose="02020603050405020304" pitchFamily="18" charset="0"/>
            </a:endParaRPr>
          </a:p>
          <a:p>
            <a:r>
              <a:rPr lang="ru-RU" sz="1600" b="1" dirty="0" err="1">
                <a:latin typeface="Times New Roman" panose="02020603050405020304" pitchFamily="18" charset="0"/>
                <a:cs typeface="Times New Roman" panose="02020603050405020304" pitchFamily="18" charset="0"/>
              </a:rPr>
              <a:t>Після</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прийняття</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звіту</a:t>
            </a:r>
            <a:r>
              <a:rPr lang="ru-RU" sz="1600" b="1" dirty="0">
                <a:latin typeface="Times New Roman" panose="02020603050405020304" pitchFamily="18" charset="0"/>
                <a:cs typeface="Times New Roman" panose="02020603050405020304" pitchFamily="18" charset="0"/>
              </a:rPr>
              <a:t>  про  </a:t>
            </a:r>
            <a:r>
              <a:rPr lang="ru-RU" sz="1600" b="1" dirty="0" err="1">
                <a:latin typeface="Times New Roman" panose="02020603050405020304" pitchFamily="18" charset="0"/>
                <a:cs typeface="Times New Roman" panose="02020603050405020304" pitchFamily="18" charset="0"/>
              </a:rPr>
              <a:t>технічну</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оцінку</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посадова</a:t>
            </a:r>
            <a:r>
              <a:rPr lang="ru-RU" sz="1600" b="1" dirty="0">
                <a:latin typeface="Times New Roman" panose="02020603050405020304" pitchFamily="18" charset="0"/>
                <a:cs typeface="Times New Roman" panose="02020603050405020304" pitchFamily="18" charset="0"/>
              </a:rPr>
              <a:t>  особа  з  </a:t>
            </a:r>
            <a:r>
              <a:rPr lang="ru-RU" sz="1600" b="1" dirty="0" err="1">
                <a:latin typeface="Times New Roman" panose="02020603050405020304" pitchFamily="18" charset="0"/>
                <a:cs typeface="Times New Roman" panose="02020603050405020304" pitchFamily="18" charset="0"/>
              </a:rPr>
              <a:t>питань</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закупівель</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звертається</a:t>
            </a:r>
            <a:r>
              <a:rPr lang="ru-RU" sz="1600" b="1" dirty="0">
                <a:latin typeface="Times New Roman" panose="02020603050405020304" pitchFamily="18" charset="0"/>
                <a:cs typeface="Times New Roman" panose="02020603050405020304" pitchFamily="18" charset="0"/>
              </a:rPr>
              <a:t>  з  </a:t>
            </a:r>
            <a:r>
              <a:rPr lang="ru-RU" sz="1600" b="1" dirty="0" err="1">
                <a:latin typeface="Times New Roman" panose="02020603050405020304" pitchFamily="18" charset="0"/>
                <a:cs typeface="Times New Roman" panose="02020603050405020304" pitchFamily="18" charset="0"/>
              </a:rPr>
              <a:t>проханням</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відкрити</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фінансові</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пропозиції</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які</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досягли</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мінімального</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технічного</a:t>
            </a:r>
            <a:r>
              <a:rPr lang="ru-RU" sz="1600" b="1" dirty="0">
                <a:latin typeface="Times New Roman" panose="02020603050405020304" pitchFamily="18" charset="0"/>
                <a:cs typeface="Times New Roman" panose="02020603050405020304" pitchFamily="18" charset="0"/>
              </a:rPr>
              <a:t>  порогу.  Максимальна  </a:t>
            </a:r>
            <a:r>
              <a:rPr lang="ru-RU" sz="1600" b="1" dirty="0" err="1">
                <a:latin typeface="Times New Roman" panose="02020603050405020304" pitchFamily="18" charset="0"/>
                <a:cs typeface="Times New Roman" panose="02020603050405020304" pitchFamily="18" charset="0"/>
              </a:rPr>
              <a:t>кількість</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балів</a:t>
            </a:r>
            <a:r>
              <a:rPr lang="ru-RU" sz="1600" b="1" dirty="0">
                <a:latin typeface="Times New Roman" panose="02020603050405020304" pitchFamily="18" charset="0"/>
                <a:cs typeface="Times New Roman" panose="02020603050405020304" pitchFamily="18" charset="0"/>
              </a:rPr>
              <a:t>  для  </a:t>
            </a:r>
            <a:r>
              <a:rPr lang="ru-RU" sz="1600" b="1" dirty="0" err="1">
                <a:latin typeface="Times New Roman" panose="02020603050405020304" pitchFamily="18" charset="0"/>
                <a:cs typeface="Times New Roman" panose="02020603050405020304" pitchFamily="18" charset="0"/>
              </a:rPr>
              <a:t>фінансових</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пропозицій</a:t>
            </a:r>
            <a:r>
              <a:rPr lang="ru-RU" sz="1600" b="1" dirty="0">
                <a:latin typeface="Times New Roman" panose="02020603050405020304" pitchFamily="18" charset="0"/>
                <a:cs typeface="Times New Roman" panose="02020603050405020304" pitchFamily="18" charset="0"/>
              </a:rPr>
              <a:t>,  як  </a:t>
            </a:r>
            <a:r>
              <a:rPr lang="ru-RU" sz="1600" b="1" dirty="0" err="1">
                <a:latin typeface="Times New Roman" panose="02020603050405020304" pitchFamily="18" charset="0"/>
                <a:cs typeface="Times New Roman" panose="02020603050405020304" pitchFamily="18" charset="0"/>
              </a:rPr>
              <a:t>зазначено</a:t>
            </a:r>
            <a:r>
              <a:rPr lang="ru-RU" sz="1600" b="1" dirty="0">
                <a:latin typeface="Times New Roman" panose="02020603050405020304" pitchFamily="18" charset="0"/>
                <a:cs typeface="Times New Roman" panose="02020603050405020304" pitchFamily="18" charset="0"/>
              </a:rPr>
              <a:t>  в  </a:t>
            </a:r>
            <a:r>
              <a:rPr lang="ru-RU" sz="1600" b="1" dirty="0" err="1">
                <a:latin typeface="Times New Roman" panose="02020603050405020304" pitchFamily="18" charset="0"/>
                <a:cs typeface="Times New Roman" panose="02020603050405020304" pitchFamily="18" charset="0"/>
              </a:rPr>
              <a:t>тендерній</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документації</a:t>
            </a:r>
            <a:r>
              <a:rPr lang="ru-RU" sz="1600" b="1" dirty="0">
                <a:latin typeface="Times New Roman" panose="02020603050405020304" pitchFamily="18" charset="0"/>
                <a:cs typeface="Times New Roman" panose="02020603050405020304" pitchFamily="18" charset="0"/>
              </a:rPr>
              <a:t>,  буде  </a:t>
            </a:r>
            <a:r>
              <a:rPr lang="ru-RU" sz="1600" b="1" dirty="0" err="1">
                <a:latin typeface="Times New Roman" panose="02020603050405020304" pitchFamily="18" charset="0"/>
                <a:cs typeface="Times New Roman" panose="02020603050405020304" pitchFamily="18" charset="0"/>
              </a:rPr>
              <a:t>присвоєно</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фінансовій</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пропозиції</a:t>
            </a:r>
            <a:r>
              <a:rPr lang="ru-RU" sz="1600" b="1" dirty="0">
                <a:latin typeface="Times New Roman" panose="02020603050405020304" pitchFamily="18" charset="0"/>
                <a:cs typeface="Times New Roman" panose="02020603050405020304" pitchFamily="18" charset="0"/>
              </a:rPr>
              <a:t>  з  </a:t>
            </a:r>
            <a:r>
              <a:rPr lang="ru-RU" sz="1600" b="1" dirty="0" err="1">
                <a:latin typeface="Times New Roman" panose="02020603050405020304" pitchFamily="18" charset="0"/>
                <a:cs typeface="Times New Roman" panose="02020603050405020304" pitchFamily="18" charset="0"/>
              </a:rPr>
              <a:t>найнижчою</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ціною</a:t>
            </a:r>
            <a:r>
              <a:rPr lang="ru-RU" sz="1600" b="1" dirty="0">
                <a:latin typeface="Times New Roman" panose="02020603050405020304" pitchFamily="18" charset="0"/>
                <a:cs typeface="Times New Roman" panose="02020603050405020304" pitchFamily="18" charset="0"/>
              </a:rPr>
              <a:t>;</a:t>
            </a:r>
            <a:endParaRPr lang="en-US" sz="1600" b="1" dirty="0">
              <a:latin typeface="Times New Roman" panose="02020603050405020304" pitchFamily="18" charset="0"/>
              <a:cs typeface="Times New Roman" panose="02020603050405020304" pitchFamily="18" charset="0"/>
            </a:endParaRPr>
          </a:p>
          <a:p>
            <a:r>
              <a:rPr lang="ru-RU" sz="1600" b="1" dirty="0" err="1">
                <a:latin typeface="Times New Roman" panose="02020603050405020304" pitchFamily="18" charset="0"/>
                <a:cs typeface="Times New Roman" panose="02020603050405020304" pitchFamily="18" charset="0"/>
              </a:rPr>
              <a:t>Комбінований</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аналіз</a:t>
            </a:r>
            <a:r>
              <a:rPr lang="ru-RU" sz="1600" b="1" dirty="0">
                <a:latin typeface="Times New Roman" panose="02020603050405020304" pitchFamily="18" charset="0"/>
                <a:cs typeface="Times New Roman" panose="02020603050405020304" pitchFamily="18" charset="0"/>
              </a:rPr>
              <a:t>.</a:t>
            </a:r>
            <a:endParaRPr lang="en-US"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5756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3" y="618518"/>
            <a:ext cx="9905998" cy="812717"/>
          </a:xfrm>
        </p:spPr>
        <p:txBody>
          <a:bodyPr/>
          <a:lstStyle/>
          <a:p>
            <a:r>
              <a:rPr lang="ru-RU" dirty="0" err="1"/>
              <a:t>Види</a:t>
            </a:r>
            <a:r>
              <a:rPr lang="ru-RU" dirty="0"/>
              <a:t> </a:t>
            </a:r>
            <a:r>
              <a:rPr lang="ru-RU" dirty="0" err="1"/>
              <a:t>присуджених</a:t>
            </a:r>
            <a:r>
              <a:rPr lang="ru-RU" dirty="0"/>
              <a:t> </a:t>
            </a:r>
            <a:r>
              <a:rPr lang="ru-RU" dirty="0" err="1"/>
              <a:t>контрактів</a:t>
            </a:r>
            <a:endParaRPr lang="en-US"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863414656"/>
              </p:ext>
            </p:extLst>
          </p:nvPr>
        </p:nvGraphicFramePr>
        <p:xfrm>
          <a:off x="1141413" y="1590675"/>
          <a:ext cx="9906000" cy="48972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36875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3" y="618518"/>
            <a:ext cx="9905998" cy="832595"/>
          </a:xfrm>
        </p:spPr>
        <p:txBody>
          <a:bodyPr/>
          <a:lstStyle/>
          <a:p>
            <a:r>
              <a:rPr lang="ru-RU" b="1" dirty="0" err="1"/>
              <a:t>Складові</a:t>
            </a:r>
            <a:r>
              <a:rPr lang="ru-RU" b="1" dirty="0"/>
              <a:t> </a:t>
            </a:r>
            <a:r>
              <a:rPr lang="ru-RU" b="1" dirty="0" err="1"/>
              <a:t>тендерної</a:t>
            </a:r>
            <a:r>
              <a:rPr lang="ru-RU" b="1" dirty="0"/>
              <a:t> </a:t>
            </a:r>
            <a:r>
              <a:rPr lang="ru-RU" b="1" dirty="0" err="1"/>
              <a:t>документації</a:t>
            </a:r>
            <a:endParaRPr lang="en-US" dirty="0"/>
          </a:p>
        </p:txBody>
      </p:sp>
      <p:sp>
        <p:nvSpPr>
          <p:cNvPr id="3" name="Объект 2"/>
          <p:cNvSpPr>
            <a:spLocks noGrp="1"/>
          </p:cNvSpPr>
          <p:nvPr>
            <p:ph idx="1"/>
          </p:nvPr>
        </p:nvSpPr>
        <p:spPr>
          <a:xfrm>
            <a:off x="644456" y="1692894"/>
            <a:ext cx="9905999" cy="4642591"/>
          </a:xfrm>
        </p:spPr>
        <p:txBody>
          <a:bodyPr>
            <a:normAutofit fontScale="77500" lnSpcReduction="20000"/>
          </a:bodyPr>
          <a:lstStyle/>
          <a:p>
            <a:pPr marL="0" indent="0" algn="just">
              <a:buNone/>
            </a:pPr>
            <a:r>
              <a:rPr lang="ru-RU" b="1" dirty="0" err="1">
                <a:latin typeface="Times New Roman" panose="02020603050405020304" pitchFamily="18" charset="0"/>
                <a:cs typeface="Times New Roman" panose="02020603050405020304" pitchFamily="18" charset="0"/>
              </a:rPr>
              <a:t>Інструкції</a:t>
            </a:r>
            <a:r>
              <a:rPr lang="ru-RU" b="1" dirty="0">
                <a:latin typeface="Times New Roman" panose="02020603050405020304" pitchFamily="18" charset="0"/>
                <a:cs typeface="Times New Roman" panose="02020603050405020304" pitchFamily="18" charset="0"/>
              </a:rPr>
              <a:t> для </a:t>
            </a:r>
            <a:r>
              <a:rPr lang="ru-RU" b="1" dirty="0" err="1">
                <a:latin typeface="Times New Roman" panose="02020603050405020304" pitchFamily="18" charset="0"/>
                <a:cs typeface="Times New Roman" panose="02020603050405020304" pitchFamily="18" charset="0"/>
              </a:rPr>
              <a:t>Оферентів</a:t>
            </a:r>
            <a:r>
              <a:rPr lang="ru-RU" b="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це</a:t>
            </a:r>
            <a:r>
              <a:rPr lang="ru-RU" dirty="0">
                <a:latin typeface="Times New Roman" panose="02020603050405020304" pitchFamily="18" charset="0"/>
                <a:cs typeface="Times New Roman" panose="02020603050405020304" pitchFamily="18" charset="0"/>
              </a:rPr>
              <a:t> документ, </a:t>
            </a:r>
            <a:r>
              <a:rPr lang="ru-RU" dirty="0" err="1">
                <a:latin typeface="Times New Roman" panose="02020603050405020304" pitchFamily="18" charset="0"/>
                <a:cs typeface="Times New Roman" panose="02020603050405020304" pitchFamily="18" charset="0"/>
              </a:rPr>
              <a:t>який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описує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перебіг</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закупівельної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процедури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її</a:t>
            </a:r>
            <a:r>
              <a:rPr lang="ru-RU" dirty="0">
                <a:latin typeface="Times New Roman" panose="02020603050405020304" pitchFamily="18" charset="0"/>
                <a:cs typeface="Times New Roman" panose="02020603050405020304" pitchFamily="18" charset="0"/>
              </a:rPr>
              <a:t> формат, </a:t>
            </a:r>
            <a:r>
              <a:rPr lang="ru-RU" dirty="0" err="1">
                <a:latin typeface="Times New Roman" panose="02020603050405020304" pitchFamily="18" charset="0"/>
                <a:cs typeface="Times New Roman" panose="02020603050405020304" pitchFamily="18" charset="0"/>
              </a:rPr>
              <a:t>розклад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етапів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головні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положення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дедлайни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опис</a:t>
            </a:r>
            <a:r>
              <a:rPr lang="ru-RU" dirty="0">
                <a:latin typeface="Times New Roman" panose="02020603050405020304" pitchFamily="18" charset="0"/>
                <a:cs typeface="Times New Roman" panose="02020603050405020304" pitchFamily="18" charset="0"/>
              </a:rPr>
              <a:t> потреби та </a:t>
            </a:r>
            <a:r>
              <a:rPr lang="ru-RU" dirty="0" err="1">
                <a:latin typeface="Times New Roman" panose="02020603050405020304" pitchFamily="18" charset="0"/>
                <a:cs typeface="Times New Roman" panose="02020603050405020304" pitchFamily="18" charset="0"/>
              </a:rPr>
              <a:t>загальний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перелік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документів</a:t>
            </a:r>
            <a:r>
              <a:rPr lang="ru-RU" dirty="0">
                <a:latin typeface="Times New Roman" panose="02020603050405020304" pitchFamily="18" charset="0"/>
                <a:cs typeface="Times New Roman" panose="02020603050405020304" pitchFamily="18" charset="0"/>
              </a:rPr>
              <a:t>.</a:t>
            </a:r>
          </a:p>
          <a:p>
            <a:pPr marL="0" indent="0" algn="just">
              <a:buNone/>
            </a:pPr>
            <a:r>
              <a:rPr lang="ru-RU" b="1" dirty="0" err="1">
                <a:latin typeface="Times New Roman" panose="02020603050405020304" pitchFamily="18" charset="0"/>
                <a:cs typeface="Times New Roman" panose="02020603050405020304" pitchFamily="18" charset="0"/>
              </a:rPr>
              <a:t>Технічне</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Завдання</a:t>
            </a:r>
            <a:r>
              <a:rPr lang="uk-UA" b="1"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опис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обсягу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робіт</a:t>
            </a:r>
            <a:r>
              <a:rPr lang="ru-RU" dirty="0">
                <a:latin typeface="Times New Roman" panose="02020603050405020304" pitchFamily="18" charset="0"/>
                <a:cs typeface="Times New Roman" panose="02020603050405020304" pitchFamily="18" charset="0"/>
              </a:rPr>
              <a:t> для </a:t>
            </a:r>
            <a:r>
              <a:rPr lang="ru-RU" dirty="0" err="1">
                <a:latin typeface="Times New Roman" panose="02020603050405020304" pitchFamily="18" charset="0"/>
                <a:cs typeface="Times New Roman" panose="02020603050405020304" pitchFamily="18" charset="0"/>
              </a:rPr>
              <a:t>надання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послуг</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загальною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інформацією</a:t>
            </a:r>
            <a:r>
              <a:rPr lang="ru-RU" dirty="0">
                <a:latin typeface="Times New Roman" panose="02020603050405020304" pitchFamily="18" charset="0"/>
                <a:cs typeface="Times New Roman" panose="02020603050405020304" pitchFamily="18" charset="0"/>
              </a:rPr>
              <a:t> про роботу, яку </a:t>
            </a:r>
            <a:r>
              <a:rPr lang="ru-RU" dirty="0" err="1">
                <a:latin typeface="Times New Roman" panose="02020603050405020304" pitchFamily="18" charset="0"/>
                <a:cs typeface="Times New Roman" panose="02020603050405020304" pitchFamily="18" charset="0"/>
              </a:rPr>
              <a:t>необхідно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виконати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рівень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якості</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зусиль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терміни</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бажані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результати</a:t>
            </a:r>
            <a:r>
              <a:rPr lang="ru-RU"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marL="0" indent="0" algn="just">
              <a:buNone/>
            </a:pPr>
            <a:r>
              <a:rPr lang="uk-UA" dirty="0">
                <a:latin typeface="Times New Roman" panose="02020603050405020304" pitchFamily="18" charset="0"/>
                <a:cs typeface="Times New Roman" panose="02020603050405020304" pitchFamily="18" charset="0"/>
              </a:rPr>
              <a:t>ТЗ зазвичай містить таку інформацію:</a:t>
            </a:r>
            <a:endParaRPr lang="en-US" dirty="0">
              <a:latin typeface="Times New Roman" panose="02020603050405020304" pitchFamily="18" charset="0"/>
              <a:cs typeface="Times New Roman" panose="02020603050405020304" pitchFamily="18" charset="0"/>
            </a:endParaRPr>
          </a:p>
          <a:p>
            <a:pPr lvl="0" algn="just"/>
            <a:r>
              <a:rPr lang="uk-UA" sz="1600" dirty="0">
                <a:latin typeface="Times New Roman" panose="02020603050405020304" pitchFamily="18" charset="0"/>
                <a:cs typeface="Times New Roman" panose="02020603050405020304" pitchFamily="18" charset="0"/>
              </a:rPr>
              <a:t>Загальна інформація про запит на послугу або </a:t>
            </a:r>
            <a:r>
              <a:rPr lang="uk-UA" sz="1600" dirty="0" err="1">
                <a:latin typeface="Times New Roman" panose="02020603050405020304" pitchFamily="18" charset="0"/>
                <a:cs typeface="Times New Roman" panose="02020603050405020304" pitchFamily="18" charset="0"/>
              </a:rPr>
              <a:t>проєкт</a:t>
            </a:r>
            <a:endParaRPr lang="en-US" sz="1600" dirty="0">
              <a:latin typeface="Times New Roman" panose="02020603050405020304" pitchFamily="18" charset="0"/>
              <a:cs typeface="Times New Roman" panose="02020603050405020304" pitchFamily="18" charset="0"/>
            </a:endParaRPr>
          </a:p>
          <a:p>
            <a:pPr lvl="0" algn="just"/>
            <a:r>
              <a:rPr lang="uk-UA" sz="1600" dirty="0">
                <a:latin typeface="Times New Roman" panose="02020603050405020304" pitchFamily="18" charset="0"/>
                <a:cs typeface="Times New Roman" panose="02020603050405020304" pitchFamily="18" charset="0"/>
              </a:rPr>
              <a:t>Мета послуги та загальна ціль</a:t>
            </a:r>
            <a:endParaRPr lang="en-US" sz="1600" dirty="0">
              <a:latin typeface="Times New Roman" panose="02020603050405020304" pitchFamily="18" charset="0"/>
              <a:cs typeface="Times New Roman" panose="02020603050405020304" pitchFamily="18" charset="0"/>
            </a:endParaRPr>
          </a:p>
          <a:p>
            <a:pPr lvl="0" algn="just"/>
            <a:r>
              <a:rPr lang="uk-UA" sz="1600" dirty="0">
                <a:latin typeface="Times New Roman" panose="02020603050405020304" pitchFamily="18" charset="0"/>
                <a:cs typeface="Times New Roman" panose="02020603050405020304" pitchFamily="18" charset="0"/>
              </a:rPr>
              <a:t>Очікуваний і чітко визначений результат, якого потрібно досягти</a:t>
            </a:r>
            <a:endParaRPr lang="en-US" sz="1600" dirty="0">
              <a:latin typeface="Times New Roman" panose="02020603050405020304" pitchFamily="18" charset="0"/>
              <a:cs typeface="Times New Roman" panose="02020603050405020304" pitchFamily="18" charset="0"/>
            </a:endParaRPr>
          </a:p>
          <a:p>
            <a:pPr lvl="0" algn="just"/>
            <a:r>
              <a:rPr lang="uk-UA" sz="1600" dirty="0">
                <a:latin typeface="Times New Roman" panose="02020603050405020304" pitchFamily="18" charset="0"/>
                <a:cs typeface="Times New Roman" panose="02020603050405020304" pitchFamily="18" charset="0"/>
              </a:rPr>
              <a:t>Діяльність, необхідна для досягнення цього результату</a:t>
            </a:r>
            <a:endParaRPr lang="en-US" sz="1600" dirty="0">
              <a:latin typeface="Times New Roman" panose="02020603050405020304" pitchFamily="18" charset="0"/>
              <a:cs typeface="Times New Roman" panose="02020603050405020304" pitchFamily="18" charset="0"/>
            </a:endParaRPr>
          </a:p>
          <a:p>
            <a:pPr lvl="0" algn="just"/>
            <a:r>
              <a:rPr lang="uk-UA" sz="1600" dirty="0">
                <a:latin typeface="Times New Roman" panose="02020603050405020304" pitchFamily="18" charset="0"/>
                <a:cs typeface="Times New Roman" panose="02020603050405020304" pitchFamily="18" charset="0"/>
              </a:rPr>
              <a:t>Вхідні дані, необхідні для виконання діяльності</a:t>
            </a:r>
            <a:endParaRPr lang="en-US" sz="1600" dirty="0">
              <a:latin typeface="Times New Roman" panose="02020603050405020304" pitchFamily="18" charset="0"/>
              <a:cs typeface="Times New Roman" panose="02020603050405020304" pitchFamily="18" charset="0"/>
            </a:endParaRPr>
          </a:p>
          <a:p>
            <a:pPr lvl="0" algn="just"/>
            <a:r>
              <a:rPr lang="uk-UA" sz="1600" dirty="0">
                <a:latin typeface="Times New Roman" panose="02020603050405020304" pitchFamily="18" charset="0"/>
                <a:cs typeface="Times New Roman" panose="02020603050405020304" pitchFamily="18" charset="0"/>
              </a:rPr>
              <a:t>Результати та підсумки</a:t>
            </a:r>
            <a:endParaRPr lang="en-US" sz="1600" dirty="0">
              <a:latin typeface="Times New Roman" panose="02020603050405020304" pitchFamily="18" charset="0"/>
              <a:cs typeface="Times New Roman" panose="02020603050405020304" pitchFamily="18" charset="0"/>
            </a:endParaRPr>
          </a:p>
          <a:p>
            <a:pPr lvl="0" algn="just"/>
            <a:r>
              <a:rPr lang="uk-UA" sz="1600" dirty="0">
                <a:latin typeface="Times New Roman" panose="02020603050405020304" pitchFamily="18" charset="0"/>
                <a:cs typeface="Times New Roman" panose="02020603050405020304" pitchFamily="18" charset="0"/>
              </a:rPr>
              <a:t>Хронологія проведення завдання.</a:t>
            </a:r>
            <a:endParaRPr lang="en-US" sz="16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9312153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7566" y="496957"/>
            <a:ext cx="10992678" cy="5864086"/>
          </a:xfrm>
        </p:spPr>
        <p:txBody>
          <a:bodyPr>
            <a:normAutofit lnSpcReduction="10000"/>
          </a:bodyPr>
          <a:lstStyle/>
          <a:p>
            <a:pPr indent="-216000" algn="just"/>
            <a:r>
              <a:rPr lang="en-US" b="1" dirty="0">
                <a:latin typeface="Times New Roman" panose="02020603050405020304" pitchFamily="18" charset="0"/>
                <a:cs typeface="Times New Roman" panose="02020603050405020304" pitchFamily="18" charset="0"/>
              </a:rPr>
              <a:t>Statement of Work</a:t>
            </a:r>
            <a:r>
              <a:rPr lang="uk-UA"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SoW</a:t>
            </a:r>
            <a:r>
              <a:rPr lang="uk-UA" b="1" dirty="0">
                <a:latin typeface="Times New Roman" panose="02020603050405020304" pitchFamily="18" charset="0"/>
                <a:cs typeface="Times New Roman" panose="02020603050405020304" pitchFamily="18" charset="0"/>
              </a:rPr>
              <a:t> / </a:t>
            </a:r>
            <a:r>
              <a:rPr lang="en-US" b="1" dirty="0">
                <a:latin typeface="Times New Roman" panose="02020603050405020304" pitchFamily="18" charset="0"/>
                <a:cs typeface="Times New Roman" panose="02020603050405020304" pitchFamily="18" charset="0"/>
              </a:rPr>
              <a:t>Scope of Work</a:t>
            </a:r>
            <a:r>
              <a:rPr lang="uk-UA"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SoW</a:t>
            </a:r>
            <a:r>
              <a:rPr lang="uk-UA" b="1" dirty="0">
                <a:latin typeface="Times New Roman" panose="02020603050405020304" pitchFamily="18" charset="0"/>
                <a:cs typeface="Times New Roman" panose="02020603050405020304" pitchFamily="18" charset="0"/>
              </a:rPr>
              <a:t> / </a:t>
            </a:r>
            <a:r>
              <a:rPr lang="en-US" b="1" dirty="0">
                <a:latin typeface="Times New Roman" panose="02020603050405020304" pitchFamily="18" charset="0"/>
                <a:cs typeface="Times New Roman" panose="02020603050405020304" pitchFamily="18" charset="0"/>
              </a:rPr>
              <a:t>Schedule of Requirements</a:t>
            </a:r>
            <a:r>
              <a:rPr lang="uk-UA"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SoR</a:t>
            </a:r>
            <a:r>
              <a:rPr lang="en-US" b="1" dirty="0">
                <a:latin typeface="Times New Roman" panose="02020603050405020304" pitchFamily="18" charset="0"/>
                <a:cs typeface="Times New Roman" panose="02020603050405020304" pitchFamily="18" charset="0"/>
              </a:rPr>
              <a:t> SOW</a:t>
            </a:r>
            <a:r>
              <a:rPr lang="uk-UA" dirty="0">
                <a:latin typeface="Times New Roman" panose="02020603050405020304" pitchFamily="18" charset="0"/>
                <a:cs typeface="Times New Roman" panose="02020603050405020304" pitchFamily="18" charset="0"/>
              </a:rPr>
              <a:t> — </a:t>
            </a:r>
            <a:r>
              <a:rPr lang="uk-UA" b="1" dirty="0">
                <a:latin typeface="Times New Roman" panose="02020603050405020304" pitchFamily="18" charset="0"/>
                <a:cs typeface="Times New Roman" panose="02020603050405020304" pitchFamily="18" charset="0"/>
              </a:rPr>
              <a:t>Зміст робіт контракту </a:t>
            </a:r>
            <a:r>
              <a:rPr lang="uk-UA" dirty="0">
                <a:latin typeface="Times New Roman" panose="02020603050405020304" pitchFamily="18" charset="0"/>
                <a:cs typeface="Times New Roman" panose="02020603050405020304" pitchFamily="18" charset="0"/>
              </a:rPr>
              <a:t>-  це специфікація вимог для виконання робіт, у якій викладено конкретні положення на послуги та/або товари, які має надати підрядник, із загальним зазначенням типу, рівня та якості послуги, гарантій на товари, а також графіком поставок. </a:t>
            </a:r>
          </a:p>
          <a:p>
            <a:pPr indent="-216000" algn="just"/>
            <a:r>
              <a:rPr lang="uk-UA" dirty="0">
                <a:latin typeface="Times New Roman" panose="02020603050405020304" pitchFamily="18" charset="0"/>
                <a:cs typeface="Times New Roman" panose="02020603050405020304" pitchFamily="18" charset="0"/>
              </a:rPr>
              <a:t>До ТЗ і до </a:t>
            </a:r>
            <a:r>
              <a:rPr lang="en-US" dirty="0" err="1">
                <a:latin typeface="Times New Roman" panose="02020603050405020304" pitchFamily="18" charset="0"/>
                <a:cs typeface="Times New Roman" panose="02020603050405020304" pitchFamily="18" charset="0"/>
              </a:rPr>
              <a:t>SoW</a:t>
            </a:r>
            <a:r>
              <a:rPr lang="uk-UA" dirty="0">
                <a:latin typeface="Times New Roman" panose="02020603050405020304" pitchFamily="18" charset="0"/>
                <a:cs typeface="Times New Roman" panose="02020603050405020304" pitchFamily="18" charset="0"/>
              </a:rPr>
              <a:t> прикріплюються </a:t>
            </a:r>
            <a:r>
              <a:rPr lang="en-US" b="1" dirty="0">
                <a:latin typeface="Times New Roman" panose="02020603050405020304" pitchFamily="18" charset="0"/>
                <a:cs typeface="Times New Roman" panose="02020603050405020304" pitchFamily="18" charset="0"/>
              </a:rPr>
              <a:t>Forms</a:t>
            </a:r>
            <a:r>
              <a:rPr lang="uk-UA" b="1" dirty="0">
                <a:latin typeface="Times New Roman" panose="02020603050405020304" pitchFamily="18" charset="0"/>
                <a:cs typeface="Times New Roman" panose="02020603050405020304" pitchFamily="18" charset="0"/>
              </a:rPr>
              <a:t> / </a:t>
            </a:r>
            <a:r>
              <a:rPr lang="en-US" b="1" dirty="0">
                <a:latin typeface="Times New Roman" panose="02020603050405020304" pitchFamily="18" charset="0"/>
                <a:cs typeface="Times New Roman" panose="02020603050405020304" pitchFamily="18" charset="0"/>
              </a:rPr>
              <a:t>Annexes</a:t>
            </a:r>
            <a:r>
              <a:rPr lang="uk-UA" b="1"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Додатки, що часто містять детальну інформацію відносно товарів та послуг.</a:t>
            </a:r>
          </a:p>
          <a:p>
            <a:pPr indent="-216000" algn="just"/>
            <a:r>
              <a:rPr lang="en-US" b="1" dirty="0">
                <a:latin typeface="Times New Roman" panose="02020603050405020304" pitchFamily="18" charset="0"/>
                <a:cs typeface="Times New Roman" panose="02020603050405020304" pitchFamily="18" charset="0"/>
              </a:rPr>
              <a:t>Price Offer</a:t>
            </a:r>
            <a:r>
              <a:rPr lang="uk-UA" b="1" dirty="0">
                <a:latin typeface="Times New Roman" panose="02020603050405020304" pitchFamily="18" charset="0"/>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Price Schedule</a:t>
            </a:r>
            <a:r>
              <a:rPr lang="uk-UA" b="1" dirty="0">
                <a:latin typeface="Times New Roman" panose="02020603050405020304" pitchFamily="18" charset="0"/>
                <a:cs typeface="Times New Roman" panose="02020603050405020304" pitchFamily="18" charset="0"/>
              </a:rPr>
              <a:t> – Цінова пропозиція </a:t>
            </a:r>
            <a:r>
              <a:rPr lang="uk-UA" dirty="0">
                <a:latin typeface="Times New Roman" panose="02020603050405020304" pitchFamily="18" charset="0"/>
                <a:cs typeface="Times New Roman" panose="02020603050405020304" pitchFamily="18" charset="0"/>
              </a:rPr>
              <a:t>– це документ, що містить у собі аркуш калькуляцій, пов’язаних із товарами чи послугами. </a:t>
            </a:r>
          </a:p>
          <a:p>
            <a:pPr indent="-216000" algn="just"/>
            <a:r>
              <a:rPr lang="en-US" b="1" dirty="0">
                <a:latin typeface="Times New Roman" panose="02020603050405020304" pitchFamily="18" charset="0"/>
                <a:cs typeface="Times New Roman" panose="02020603050405020304" pitchFamily="18" charset="0"/>
              </a:rPr>
              <a:t>Technical  Offer</a:t>
            </a:r>
            <a:r>
              <a:rPr lang="ru-RU" b="1" dirty="0">
                <a:latin typeface="Times New Roman" panose="02020603050405020304" pitchFamily="18" charset="0"/>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Technical Bid</a:t>
            </a:r>
            <a:r>
              <a:rPr lang="ru-RU" b="1" dirty="0">
                <a:latin typeface="Times New Roman" panose="02020603050405020304" pitchFamily="18" charset="0"/>
                <a:cs typeface="Times New Roman" panose="02020603050405020304" pitchFamily="18" charset="0"/>
              </a:rPr>
              <a:t> – </a:t>
            </a:r>
            <a:r>
              <a:rPr lang="ru-RU" b="1" dirty="0" err="1">
                <a:latin typeface="Times New Roman" panose="02020603050405020304" pitchFamily="18" charset="0"/>
                <a:cs typeface="Times New Roman" panose="02020603050405020304" pitchFamily="18" charset="0"/>
              </a:rPr>
              <a:t>Технічна</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пропозиція</a:t>
            </a:r>
            <a:r>
              <a:rPr lang="ru-RU" b="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також</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являє</a:t>
            </a:r>
            <a:r>
              <a:rPr lang="ru-RU" dirty="0">
                <a:latin typeface="Times New Roman" panose="02020603050405020304" pitchFamily="18" charset="0"/>
                <a:cs typeface="Times New Roman" panose="02020603050405020304" pitchFamily="18" charset="0"/>
              </a:rPr>
              <a:t> собою </a:t>
            </a:r>
            <a:r>
              <a:rPr lang="ru-RU" dirty="0" err="1">
                <a:latin typeface="Times New Roman" panose="02020603050405020304" pitchFamily="18" charset="0"/>
                <a:cs typeface="Times New Roman" panose="02020603050405020304" pitchFamily="18" charset="0"/>
              </a:rPr>
              <a:t>вже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готову</a:t>
            </a:r>
            <a:r>
              <a:rPr lang="ru-RU" dirty="0">
                <a:latin typeface="Times New Roman" panose="02020603050405020304" pitchFamily="18" charset="0"/>
                <a:cs typeface="Times New Roman" panose="02020603050405020304" pitchFamily="18" charset="0"/>
              </a:rPr>
              <a:t> форму до </a:t>
            </a:r>
            <a:r>
              <a:rPr lang="ru-RU" dirty="0" err="1">
                <a:latin typeface="Times New Roman" panose="02020603050405020304" pitchFamily="18" charset="0"/>
                <a:cs typeface="Times New Roman" panose="02020603050405020304" pitchFamily="18" charset="0"/>
              </a:rPr>
              <a:t>заповнення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постачальником</a:t>
            </a:r>
            <a:r>
              <a:rPr lang="ru-RU" dirty="0">
                <a:latin typeface="Times New Roman" panose="02020603050405020304" pitchFamily="18" charset="0"/>
                <a:cs typeface="Times New Roman" panose="02020603050405020304" pitchFamily="18" charset="0"/>
              </a:rPr>
              <a:t>, яка </a:t>
            </a:r>
            <a:r>
              <a:rPr lang="ru-RU" dirty="0" err="1">
                <a:latin typeface="Times New Roman" panose="02020603050405020304" pitchFamily="18" charset="0"/>
                <a:cs typeface="Times New Roman" panose="02020603050405020304" pitchFamily="18" charset="0"/>
              </a:rPr>
              <a:t>включає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технічні</a:t>
            </a:r>
            <a:r>
              <a:rPr lang="ru-RU" dirty="0">
                <a:latin typeface="Times New Roman" panose="02020603050405020304" pitchFamily="18" charset="0"/>
                <a:cs typeface="Times New Roman" panose="02020603050405020304" pitchFamily="18" charset="0"/>
              </a:rPr>
              <a:t> характеристики товару </a:t>
            </a:r>
            <a:r>
              <a:rPr lang="ru-RU" dirty="0" err="1">
                <a:latin typeface="Times New Roman" panose="02020603050405020304" pitchFamily="18" charset="0"/>
                <a:cs typeface="Times New Roman" panose="02020603050405020304" pitchFamily="18" charset="0"/>
              </a:rPr>
              <a:t>чи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послуги</a:t>
            </a:r>
            <a:r>
              <a:rPr lang="ru-RU" dirty="0">
                <a:latin typeface="Times New Roman" panose="02020603050405020304" pitchFamily="18" charset="0"/>
                <a:cs typeface="Times New Roman" panose="02020603050405020304" pitchFamily="18" charset="0"/>
              </a:rPr>
              <a:t>, а </a:t>
            </a:r>
            <a:r>
              <a:rPr lang="ru-RU" dirty="0" err="1">
                <a:latin typeface="Times New Roman" panose="02020603050405020304" pitchFamily="18" charset="0"/>
                <a:cs typeface="Times New Roman" panose="02020603050405020304" pitchFamily="18" charset="0"/>
              </a:rPr>
              <a:t>постачальник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підтвердити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пропонований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компанією</a:t>
            </a:r>
            <a:r>
              <a:rPr lang="ru-RU" dirty="0">
                <a:latin typeface="Times New Roman" panose="02020603050405020304" pitchFamily="18" charset="0"/>
                <a:cs typeface="Times New Roman" panose="02020603050405020304" pitchFamily="18" charset="0"/>
              </a:rPr>
              <a:t> продукт </a:t>
            </a:r>
            <a:r>
              <a:rPr lang="ru-RU" dirty="0" err="1">
                <a:latin typeface="Times New Roman" panose="02020603050405020304" pitchFamily="18" charset="0"/>
                <a:cs typeface="Times New Roman" panose="02020603050405020304" pitchFamily="18" charset="0"/>
              </a:rPr>
              <a:t>їм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відповідає</a:t>
            </a:r>
            <a:r>
              <a:rPr lang="ru-RU" dirty="0"/>
              <a:t>.</a:t>
            </a:r>
            <a:endParaRPr lang="en-US" dirty="0"/>
          </a:p>
        </p:txBody>
      </p:sp>
    </p:spTree>
    <p:extLst>
      <p:ext uri="{BB962C8B-B14F-4D97-AF65-F5344CB8AC3E}">
        <p14:creationId xmlns:p14="http://schemas.microsoft.com/office/powerpoint/2010/main" val="7666486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3" y="0"/>
            <a:ext cx="9905998" cy="1478570"/>
          </a:xfrm>
        </p:spPr>
        <p:txBody>
          <a:bodyPr/>
          <a:lstStyle/>
          <a:p>
            <a:r>
              <a:rPr lang="uk-UA" b="1" dirty="0"/>
              <a:t>Додаткова тендерна документація</a:t>
            </a:r>
            <a:endParaRPr lang="en-US" b="1" dirty="0"/>
          </a:p>
        </p:txBody>
      </p:sp>
      <p:sp>
        <p:nvSpPr>
          <p:cNvPr id="3" name="Объект 2"/>
          <p:cNvSpPr>
            <a:spLocks noGrp="1"/>
          </p:cNvSpPr>
          <p:nvPr>
            <p:ph idx="1"/>
          </p:nvPr>
        </p:nvSpPr>
        <p:spPr>
          <a:xfrm>
            <a:off x="1141412" y="1053548"/>
            <a:ext cx="9905999" cy="4737653"/>
          </a:xfrm>
        </p:spPr>
        <p:txBody>
          <a:bodyPr/>
          <a:lstStyle/>
          <a:p>
            <a:r>
              <a:rPr lang="en-US" b="1" dirty="0">
                <a:latin typeface="Times New Roman" panose="02020603050405020304" pitchFamily="18" charset="0"/>
                <a:cs typeface="Times New Roman" panose="02020603050405020304" pitchFamily="18" charset="0"/>
              </a:rPr>
              <a:t>Bid Confirmation </a:t>
            </a:r>
            <a:r>
              <a:rPr lang="uk-UA"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Підтвердження</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участі</a:t>
            </a:r>
            <a:r>
              <a:rPr lang="ru-RU" b="1" dirty="0">
                <a:latin typeface="Times New Roman" panose="02020603050405020304" pitchFamily="18" charset="0"/>
                <a:cs typeface="Times New Roman" panose="02020603050405020304" pitchFamily="18" charset="0"/>
              </a:rPr>
              <a:t> у </a:t>
            </a:r>
            <a:r>
              <a:rPr lang="ru-RU" b="1" dirty="0" err="1">
                <a:latin typeface="Times New Roman" panose="02020603050405020304" pitchFamily="18" charset="0"/>
                <a:cs typeface="Times New Roman" panose="02020603050405020304" pitchFamily="18" charset="0"/>
              </a:rPr>
              <a:t>тендері</a:t>
            </a:r>
            <a:r>
              <a:rPr lang="ru-RU" b="1" dirty="0">
                <a:latin typeface="Times New Roman" panose="02020603050405020304" pitchFamily="18" charset="0"/>
                <a:cs typeface="Times New Roman" panose="02020603050405020304" pitchFamily="18" charset="0"/>
              </a:rPr>
              <a:t> </a:t>
            </a:r>
          </a:p>
          <a:p>
            <a:r>
              <a:rPr lang="en-US" b="1" dirty="0">
                <a:latin typeface="Times New Roman" panose="02020603050405020304" pitchFamily="18" charset="0"/>
                <a:cs typeface="Times New Roman" panose="02020603050405020304" pitchFamily="18" charset="0"/>
              </a:rPr>
              <a:t>Evaluation Criteria </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Критерії</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Оцінювання</a:t>
            </a:r>
            <a:r>
              <a:rPr lang="ru-RU" b="1" dirty="0">
                <a:latin typeface="Times New Roman" panose="02020603050405020304" pitchFamily="18" charset="0"/>
                <a:cs typeface="Times New Roman" panose="02020603050405020304" pitchFamily="18" charset="0"/>
              </a:rPr>
              <a:t> </a:t>
            </a:r>
          </a:p>
          <a:p>
            <a:r>
              <a:rPr lang="en-US" b="1" dirty="0">
                <a:latin typeface="Times New Roman" panose="02020603050405020304" pitchFamily="18" charset="0"/>
                <a:cs typeface="Times New Roman" panose="02020603050405020304" pitchFamily="18" charset="0"/>
              </a:rPr>
              <a:t>General Conditions of Contract</a:t>
            </a:r>
            <a:r>
              <a:rPr lang="ru-RU" b="1"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GCC</a:t>
            </a:r>
            <a:r>
              <a:rPr lang="ru-RU" b="1" dirty="0">
                <a:latin typeface="Times New Roman" panose="02020603050405020304" pitchFamily="18" charset="0"/>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 </a:t>
            </a:r>
            <a:r>
              <a:rPr lang="uk-UA" b="1" dirty="0">
                <a:latin typeface="Times New Roman" panose="02020603050405020304" pitchFamily="18" charset="0"/>
                <a:cs typeface="Times New Roman" panose="02020603050405020304" pitchFamily="18" charset="0"/>
              </a:rPr>
              <a:t>-</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Головні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умови</a:t>
            </a:r>
            <a:r>
              <a:rPr lang="ru-RU" b="1" dirty="0">
                <a:latin typeface="Times New Roman" panose="02020603050405020304" pitchFamily="18" charset="0"/>
                <a:cs typeface="Times New Roman" panose="02020603050405020304" pitchFamily="18" charset="0"/>
              </a:rPr>
              <a:t> контракту </a:t>
            </a:r>
          </a:p>
          <a:p>
            <a:r>
              <a:rPr lang="en-US" b="1" dirty="0">
                <a:latin typeface="Times New Roman" panose="02020603050405020304" pitchFamily="18" charset="0"/>
                <a:cs typeface="Times New Roman" panose="02020603050405020304" pitchFamily="18" charset="0"/>
              </a:rPr>
              <a:t>Checklist</a:t>
            </a:r>
            <a:r>
              <a:rPr lang="ru-RU" b="1" dirty="0">
                <a:latin typeface="Times New Roman" panose="02020603050405020304" pitchFamily="18" charset="0"/>
                <a:cs typeface="Times New Roman" panose="02020603050405020304" pitchFamily="18" charset="0"/>
              </a:rPr>
              <a:t> - </a:t>
            </a:r>
            <a:r>
              <a:rPr lang="ru-RU" b="1" dirty="0" err="1">
                <a:latin typeface="Times New Roman" panose="02020603050405020304" pitchFamily="18" charset="0"/>
                <a:cs typeface="Times New Roman" panose="02020603050405020304" pitchFamily="18" charset="0"/>
              </a:rPr>
              <a:t>Перелік</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документів</a:t>
            </a:r>
            <a:endParaRPr lang="uk-UA"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Eligibility and Qualification Form</a:t>
            </a:r>
            <a:r>
              <a:rPr lang="uk-UA" b="1" dirty="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 Форма </a:t>
            </a:r>
            <a:r>
              <a:rPr lang="ru-RU" b="1" dirty="0" err="1">
                <a:latin typeface="Times New Roman" panose="02020603050405020304" pitchFamily="18" charset="0"/>
                <a:cs typeface="Times New Roman" panose="02020603050405020304" pitchFamily="18" charset="0"/>
              </a:rPr>
              <a:t>відповідності</a:t>
            </a:r>
            <a:r>
              <a:rPr lang="ru-RU" b="1" dirty="0">
                <a:latin typeface="Times New Roman" panose="02020603050405020304" pitchFamily="18" charset="0"/>
                <a:cs typeface="Times New Roman" panose="02020603050405020304" pitchFamily="18" charset="0"/>
              </a:rPr>
              <a:t> та </a:t>
            </a:r>
            <a:r>
              <a:rPr lang="ru-RU" b="1" dirty="0" err="1">
                <a:latin typeface="Times New Roman" panose="02020603050405020304" pitchFamily="18" charset="0"/>
                <a:cs typeface="Times New Roman" panose="02020603050405020304" pitchFamily="18" charset="0"/>
              </a:rPr>
              <a:t>кваліфікації</a:t>
            </a:r>
            <a:r>
              <a:rPr lang="ru-RU" b="1" dirty="0">
                <a:latin typeface="Times New Roman" panose="02020603050405020304" pitchFamily="18" charset="0"/>
                <a:cs typeface="Times New Roman" panose="02020603050405020304" pitchFamily="18" charset="0"/>
              </a:rPr>
              <a:t> </a:t>
            </a:r>
          </a:p>
          <a:p>
            <a:r>
              <a:rPr lang="en-US" b="1" dirty="0">
                <a:latin typeface="Times New Roman" panose="02020603050405020304" pitchFamily="18" charset="0"/>
                <a:cs typeface="Times New Roman" panose="02020603050405020304" pitchFamily="18" charset="0"/>
              </a:rPr>
              <a:t>Joint Venture</a:t>
            </a:r>
            <a:r>
              <a:rPr lang="ru-RU" b="1" dirty="0">
                <a:latin typeface="Times New Roman" panose="02020603050405020304" pitchFamily="18" charset="0"/>
                <a:cs typeface="Times New Roman" panose="02020603050405020304" pitchFamily="18" charset="0"/>
              </a:rPr>
              <a:t> / </a:t>
            </a:r>
            <a:r>
              <a:rPr lang="en-US" b="1" dirty="0">
                <a:latin typeface="Times New Roman" panose="02020603050405020304" pitchFamily="18" charset="0"/>
                <a:cs typeface="Times New Roman" panose="02020603050405020304" pitchFamily="18" charset="0"/>
              </a:rPr>
              <a:t>Consortium</a:t>
            </a:r>
            <a:r>
              <a:rPr lang="ru-RU" b="1" dirty="0">
                <a:latin typeface="Times New Roman" panose="02020603050405020304" pitchFamily="18" charset="0"/>
                <a:cs typeface="Times New Roman" panose="02020603050405020304" pitchFamily="18" charset="0"/>
              </a:rPr>
              <a:t> / </a:t>
            </a:r>
            <a:r>
              <a:rPr lang="en-US" b="1" dirty="0">
                <a:latin typeface="Times New Roman" panose="02020603050405020304" pitchFamily="18" charset="0"/>
                <a:cs typeface="Times New Roman" panose="02020603050405020304" pitchFamily="18" charset="0"/>
              </a:rPr>
              <a:t>Association Information </a:t>
            </a:r>
            <a:r>
              <a:rPr lang="uk-UA" b="1" dirty="0">
                <a:latin typeface="Times New Roman" panose="02020603050405020304" pitchFamily="18" charset="0"/>
                <a:cs typeface="Times New Roman" panose="02020603050405020304" pitchFamily="18" charset="0"/>
              </a:rPr>
              <a:t>(консорціум)</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288077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7318D18-DE88-6B80-9C52-BBB0B1A47A9C}"/>
              </a:ext>
            </a:extLst>
          </p:cNvPr>
          <p:cNvSpPr>
            <a:spLocks noGrp="1"/>
          </p:cNvSpPr>
          <p:nvPr>
            <p:ph type="title"/>
          </p:nvPr>
        </p:nvSpPr>
        <p:spPr/>
        <p:txBody>
          <a:bodyPr/>
          <a:lstStyle/>
          <a:p>
            <a:r>
              <a:rPr lang="en-US" b="1" dirty="0"/>
              <a:t>3.    </a:t>
            </a:r>
            <a:r>
              <a:rPr lang="uk-UA" b="1" dirty="0"/>
              <a:t>Сталий розвиток і публічні закупівлі.</a:t>
            </a:r>
            <a:endParaRPr lang="uk-UA" dirty="0"/>
          </a:p>
        </p:txBody>
      </p:sp>
      <p:sp>
        <p:nvSpPr>
          <p:cNvPr id="3" name="Місце для вмісту 2">
            <a:extLst>
              <a:ext uri="{FF2B5EF4-FFF2-40B4-BE49-F238E27FC236}">
                <a16:creationId xmlns:a16="http://schemas.microsoft.com/office/drawing/2014/main" id="{F5B30CB7-E75C-B34D-98AD-F0CCB1292F96}"/>
              </a:ext>
            </a:extLst>
          </p:cNvPr>
          <p:cNvSpPr>
            <a:spLocks noGrp="1"/>
          </p:cNvSpPr>
          <p:nvPr>
            <p:ph idx="1"/>
          </p:nvPr>
        </p:nvSpPr>
        <p:spPr>
          <a:xfrm>
            <a:off x="1141413" y="1748590"/>
            <a:ext cx="9905998" cy="4283242"/>
          </a:xfrm>
        </p:spPr>
        <p:txBody>
          <a:bodyPr>
            <a:normAutofit fontScale="85000" lnSpcReduction="10000"/>
          </a:bodyPr>
          <a:lstStyle/>
          <a:p>
            <a:r>
              <a:rPr lang="uk-UA" b="1" dirty="0"/>
              <a:t>Сталі публічні закупівлі</a:t>
            </a:r>
            <a:r>
              <a:rPr lang="uk-UA" dirty="0"/>
              <a:t> (СПЗ)  – це важіль, яким може скористатися державний сектор економіки для того, щоб забезпечити збереження природних ресурсів, зупинити деградацію і поліпшити стан довкілля, збільшити ринок екологічних товарів, послуг і технологій,  посилити стимулювання розвитку інновацій та інвестицій.  В соціальній сфері СПЗ сприятиме поліпшенню стандартів якості навчання, праці і життя. Економічні переваги СПЗ ґрунтуються на методі оцінювання повної вартості життєвого циклу предмету закупівлі і така оцінка забезпечує найвищій рівень ефективності.</a:t>
            </a:r>
          </a:p>
          <a:p>
            <a:r>
              <a:rPr lang="uk-UA" dirty="0"/>
              <a:t>СПЗ успішно впроваджується вже 89 країнах світу, сприяючи підвищенню конкурентоспроможності на світових ринках, більш ефективному управлінню природним капіталом, поліпшенню якості життя, сталості  екосистем і економік.</a:t>
            </a:r>
          </a:p>
          <a:p>
            <a:endParaRPr lang="uk-UA" dirty="0"/>
          </a:p>
        </p:txBody>
      </p:sp>
    </p:spTree>
    <p:extLst>
      <p:ext uri="{BB962C8B-B14F-4D97-AF65-F5344CB8AC3E}">
        <p14:creationId xmlns:p14="http://schemas.microsoft.com/office/powerpoint/2010/main" val="3058405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a:extLst>
              <a:ext uri="{FF2B5EF4-FFF2-40B4-BE49-F238E27FC236}">
                <a16:creationId xmlns:a16="http://schemas.microsoft.com/office/drawing/2014/main" id="{634E735B-F16F-84CB-9197-F21904D32FE9}"/>
              </a:ext>
            </a:extLst>
          </p:cNvPr>
          <p:cNvSpPr>
            <a:spLocks noGrp="1"/>
          </p:cNvSpPr>
          <p:nvPr>
            <p:ph type="body" idx="1"/>
          </p:nvPr>
        </p:nvSpPr>
        <p:spPr>
          <a:xfrm>
            <a:off x="1141410" y="500896"/>
            <a:ext cx="4649783" cy="823912"/>
          </a:xfrm>
        </p:spPr>
        <p:txBody>
          <a:bodyPr>
            <a:normAutofit/>
          </a:bodyPr>
          <a:lstStyle/>
          <a:p>
            <a:r>
              <a:rPr lang="uk-UA" dirty="0"/>
              <a:t>Зелений курс ЄС</a:t>
            </a:r>
          </a:p>
        </p:txBody>
      </p:sp>
      <p:sp>
        <p:nvSpPr>
          <p:cNvPr id="4" name="Місце для вмісту 3">
            <a:extLst>
              <a:ext uri="{FF2B5EF4-FFF2-40B4-BE49-F238E27FC236}">
                <a16:creationId xmlns:a16="http://schemas.microsoft.com/office/drawing/2014/main" id="{F08DAED3-E5F7-62AA-3D18-A29AB02C9FA9}"/>
              </a:ext>
            </a:extLst>
          </p:cNvPr>
          <p:cNvSpPr>
            <a:spLocks noGrp="1"/>
          </p:cNvSpPr>
          <p:nvPr>
            <p:ph sz="half" idx="2"/>
          </p:nvPr>
        </p:nvSpPr>
        <p:spPr>
          <a:xfrm>
            <a:off x="1141410" y="1324809"/>
            <a:ext cx="4878391" cy="4466390"/>
          </a:xfrm>
        </p:spPr>
        <p:txBody>
          <a:bodyPr>
            <a:normAutofit fontScale="62500" lnSpcReduction="20000"/>
          </a:bodyPr>
          <a:lstStyle/>
          <a:p>
            <a:pPr marL="0" indent="0">
              <a:buNone/>
            </a:pPr>
            <a:r>
              <a:rPr lang="uk-UA" dirty="0"/>
              <a:t>Торгова політика ЄС повинна сприяти торгівлі та інвестиціям у «зелені» товари і послуги, а також публічним </a:t>
            </a:r>
            <a:r>
              <a:rPr lang="uk-UA" dirty="0" err="1"/>
              <a:t>закупівлям</a:t>
            </a:r>
            <a:r>
              <a:rPr lang="uk-UA" dirty="0"/>
              <a:t>, що не здійснюють негативного впливу на клімат.</a:t>
            </a:r>
            <a:br>
              <a:rPr lang="uk-UA" dirty="0"/>
            </a:br>
            <a:br>
              <a:rPr lang="uk-UA" dirty="0"/>
            </a:br>
            <a:r>
              <a:rPr lang="uk-UA" dirty="0"/>
              <a:t>Зелений курс ЄС є дорожньою картою заходів, які повинні забезпечити перетворення Євросоюзу на ефективну, стійку та конкурентоспроможну економіку, визначить засоби перетворення Європи на перший у світі кліматично нейтральний континент до 2050 року, стимулюючи розвиток економіки, покращення здоров’я та якості життя людей, а також трансформувати кліматичні та екологічні виклики на можливості у всіх сферах та політиках ЄС, гарантуючи справедливий та інклюзивний характер «зеленого» переходу. Зелений курс ЄС є пакетом нормативних актів ЄС у важливих сферах економіки та довкілля.</a:t>
            </a:r>
            <a:br>
              <a:rPr lang="uk-UA" dirty="0"/>
            </a:br>
            <a:endParaRPr lang="uk-UA" dirty="0"/>
          </a:p>
        </p:txBody>
      </p:sp>
      <p:sp>
        <p:nvSpPr>
          <p:cNvPr id="5" name="Місце для тексту 4">
            <a:extLst>
              <a:ext uri="{FF2B5EF4-FFF2-40B4-BE49-F238E27FC236}">
                <a16:creationId xmlns:a16="http://schemas.microsoft.com/office/drawing/2014/main" id="{CA063571-8C5B-3FB5-FA72-365FBE94A177}"/>
              </a:ext>
            </a:extLst>
          </p:cNvPr>
          <p:cNvSpPr>
            <a:spLocks noGrp="1"/>
          </p:cNvSpPr>
          <p:nvPr>
            <p:ph type="body" sz="quarter" idx="3"/>
          </p:nvPr>
        </p:nvSpPr>
        <p:spPr>
          <a:xfrm>
            <a:off x="6286504" y="500896"/>
            <a:ext cx="4646602" cy="823912"/>
          </a:xfrm>
        </p:spPr>
        <p:txBody>
          <a:bodyPr>
            <a:normAutofit/>
          </a:bodyPr>
          <a:lstStyle/>
          <a:p>
            <a:r>
              <a:rPr lang="uk-UA" dirty="0"/>
              <a:t>Стратегія ЄС щодо біорізноманіття до 2030 року</a:t>
            </a:r>
          </a:p>
        </p:txBody>
      </p:sp>
      <p:sp>
        <p:nvSpPr>
          <p:cNvPr id="6" name="Місце для вмісту 5">
            <a:extLst>
              <a:ext uri="{FF2B5EF4-FFF2-40B4-BE49-F238E27FC236}">
                <a16:creationId xmlns:a16="http://schemas.microsoft.com/office/drawing/2014/main" id="{886BE245-B7BF-7B20-5C0B-165F7E218CCA}"/>
              </a:ext>
            </a:extLst>
          </p:cNvPr>
          <p:cNvSpPr>
            <a:spLocks noGrp="1"/>
          </p:cNvSpPr>
          <p:nvPr>
            <p:ph sz="quarter" idx="4"/>
          </p:nvPr>
        </p:nvSpPr>
        <p:spPr>
          <a:xfrm>
            <a:off x="6286504" y="1324808"/>
            <a:ext cx="4875210" cy="4466390"/>
          </a:xfrm>
        </p:spPr>
        <p:txBody>
          <a:bodyPr>
            <a:normAutofit fontScale="62500" lnSpcReduction="20000"/>
          </a:bodyPr>
          <a:lstStyle/>
          <a:p>
            <a:pPr marL="0" indent="0">
              <a:buNone/>
            </a:pPr>
            <a:r>
              <a:rPr lang="uk-UA" sz="2900" dirty="0"/>
              <a:t>Стратегія ЄС щодо біорізноманіття на 2030 рік — це всеосяжний, амбітний та довгостроковий план захисту природи та протидії деградації екосистем. Стратегія має на меті вивести біорізноманіття Європи на шлях відновлення до 2030 року та містить конкретні дії та зобов’язання. Це також пропозиція зробити внесок ЄС у майбутні міжнародні переговори щодо глобальних рамок біорізноманіття на період після 2020 року. Як і основна частина Європейської зеленої угоди, вона також підтримуватиме відновлення зеленого курсу після пандемії </a:t>
            </a:r>
            <a:r>
              <a:rPr lang="en-US" sz="2900" dirty="0"/>
              <a:t>COVID-19.</a:t>
            </a:r>
            <a:br>
              <a:rPr lang="en-US" dirty="0"/>
            </a:br>
            <a:endParaRPr lang="uk-UA" dirty="0"/>
          </a:p>
        </p:txBody>
      </p:sp>
    </p:spTree>
    <p:extLst>
      <p:ext uri="{BB962C8B-B14F-4D97-AF65-F5344CB8AC3E}">
        <p14:creationId xmlns:p14="http://schemas.microsoft.com/office/powerpoint/2010/main" val="31209077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11431A8-FB9F-5F74-5C43-D09ECCFBEEB5}"/>
              </a:ext>
            </a:extLst>
          </p:cNvPr>
          <p:cNvSpPr>
            <a:spLocks noGrp="1"/>
          </p:cNvSpPr>
          <p:nvPr>
            <p:ph type="title"/>
          </p:nvPr>
        </p:nvSpPr>
        <p:spPr>
          <a:xfrm>
            <a:off x="1143001" y="170244"/>
            <a:ext cx="9905998" cy="1478570"/>
          </a:xfrm>
        </p:spPr>
        <p:txBody>
          <a:bodyPr/>
          <a:lstStyle/>
          <a:p>
            <a:br>
              <a:rPr lang="en-US" b="1" dirty="0"/>
            </a:br>
            <a:r>
              <a:rPr lang="ru-RU" dirty="0" err="1"/>
              <a:t>Що</a:t>
            </a:r>
            <a:r>
              <a:rPr lang="ru-RU" dirty="0"/>
              <a:t> </a:t>
            </a:r>
            <a:r>
              <a:rPr lang="ru-RU" dirty="0" err="1"/>
              <a:t>таке</a:t>
            </a:r>
            <a:r>
              <a:rPr lang="ru-RU" dirty="0"/>
              <a:t> «</a:t>
            </a:r>
            <a:r>
              <a:rPr lang="ru-RU" dirty="0" err="1"/>
              <a:t>зелені</a:t>
            </a:r>
            <a:r>
              <a:rPr lang="ru-RU" dirty="0"/>
              <a:t>» </a:t>
            </a:r>
            <a:r>
              <a:rPr lang="ru-RU" dirty="0" err="1"/>
              <a:t>державні</a:t>
            </a:r>
            <a:r>
              <a:rPr lang="ru-RU" dirty="0"/>
              <a:t> </a:t>
            </a:r>
            <a:r>
              <a:rPr lang="ru-RU" dirty="0" err="1"/>
              <a:t>закупівлі</a:t>
            </a:r>
            <a:r>
              <a:rPr lang="ru-RU" dirty="0"/>
              <a:t>?</a:t>
            </a:r>
            <a:endParaRPr lang="uk-UA" dirty="0"/>
          </a:p>
        </p:txBody>
      </p:sp>
      <p:pic>
        <p:nvPicPr>
          <p:cNvPr id="3074" name="Picture 2" descr="A picture with the phrase go green">
            <a:extLst>
              <a:ext uri="{FF2B5EF4-FFF2-40B4-BE49-F238E27FC236}">
                <a16:creationId xmlns:a16="http://schemas.microsoft.com/office/drawing/2014/main" id="{053945B3-BB8F-DD60-D15E-60013CEEBF0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529136" y="1905489"/>
            <a:ext cx="5015569" cy="286232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33B1752-65E4-D6BA-BAED-008F0C536B34}"/>
              </a:ext>
            </a:extLst>
          </p:cNvPr>
          <p:cNvSpPr txBox="1"/>
          <p:nvPr/>
        </p:nvSpPr>
        <p:spPr>
          <a:xfrm>
            <a:off x="443594" y="1628490"/>
            <a:ext cx="5652406" cy="2862322"/>
          </a:xfrm>
          <a:prstGeom prst="rect">
            <a:avLst/>
          </a:prstGeom>
          <a:noFill/>
        </p:spPr>
        <p:txBody>
          <a:bodyPr wrap="square">
            <a:spAutoFit/>
          </a:bodyPr>
          <a:lstStyle/>
          <a:p>
            <a:r>
              <a:rPr lang="uk-UA" b="0" i="0" dirty="0">
                <a:effectLst/>
                <a:latin typeface="+mj-lt"/>
              </a:rPr>
              <a:t>«Зелені» державні закупівлі (ЗДЗ) визначені в </a:t>
            </a:r>
            <a:r>
              <a:rPr lang="uk-UA" dirty="0">
                <a:latin typeface="+mj-lt"/>
              </a:rPr>
              <a:t>У документі Європейської Комісії «Публічні закупівлі для кращого навколишнього середовища» («</a:t>
            </a:r>
            <a:r>
              <a:rPr lang="en-US" dirty="0">
                <a:latin typeface="+mj-lt"/>
              </a:rPr>
              <a:t>Public procurement for a better environment») </a:t>
            </a:r>
            <a:r>
              <a:rPr lang="uk-UA" b="0" i="0" dirty="0">
                <a:effectLst/>
                <a:latin typeface="+mj-lt"/>
              </a:rPr>
              <a:t>як «процес, за допомогою якого державні органи прагнуть закуповувати товари, послуги та роботи зі зменшеним впливом на довкілля протягом їхнього життєвого циклу порівняно з товарами, послугами та роботами з тією ж основною функцією, які б закуповувалися в іншому випадку».</a:t>
            </a:r>
            <a:endParaRPr lang="uk-UA" dirty="0">
              <a:latin typeface="+mj-lt"/>
            </a:endParaRPr>
          </a:p>
        </p:txBody>
      </p:sp>
      <p:sp>
        <p:nvSpPr>
          <p:cNvPr id="7" name="TextBox 6">
            <a:extLst>
              <a:ext uri="{FF2B5EF4-FFF2-40B4-BE49-F238E27FC236}">
                <a16:creationId xmlns:a16="http://schemas.microsoft.com/office/drawing/2014/main" id="{7C32B3DA-C3E9-A65C-103B-37766359AF4A}"/>
              </a:ext>
            </a:extLst>
          </p:cNvPr>
          <p:cNvSpPr txBox="1"/>
          <p:nvPr/>
        </p:nvSpPr>
        <p:spPr>
          <a:xfrm>
            <a:off x="1335506" y="5024484"/>
            <a:ext cx="10209199" cy="1477328"/>
          </a:xfrm>
          <a:prstGeom prst="rect">
            <a:avLst/>
          </a:prstGeom>
          <a:noFill/>
        </p:spPr>
        <p:txBody>
          <a:bodyPr wrap="square">
            <a:spAutoFit/>
          </a:bodyPr>
          <a:lstStyle/>
          <a:p>
            <a:r>
              <a:rPr lang="uk-UA" b="0" i="0" dirty="0">
                <a:effectLst/>
                <a:latin typeface="Roboto" panose="02000000000000000000" pitchFamily="2" charset="0"/>
              </a:rPr>
              <a:t>ЗДЗ входять до складу Стратегічних державних </a:t>
            </a:r>
            <a:r>
              <a:rPr lang="uk-UA" b="0" i="0" dirty="0" err="1">
                <a:effectLst/>
                <a:latin typeface="Roboto" panose="02000000000000000000" pitchFamily="2" charset="0"/>
              </a:rPr>
              <a:t>закупівель</a:t>
            </a:r>
            <a:r>
              <a:rPr lang="uk-UA" b="0" i="0" dirty="0">
                <a:effectLst/>
                <a:latin typeface="Roboto" panose="02000000000000000000" pitchFamily="2" charset="0"/>
              </a:rPr>
              <a:t> разом із Соціально відповідальними державними </a:t>
            </a:r>
            <a:r>
              <a:rPr lang="uk-UA" b="0" i="0" dirty="0" err="1">
                <a:effectLst/>
                <a:latin typeface="Roboto" panose="02000000000000000000" pitchFamily="2" charset="0"/>
              </a:rPr>
              <a:t>закупівлями</a:t>
            </a:r>
            <a:r>
              <a:rPr lang="uk-UA" b="0" i="0" dirty="0">
                <a:effectLst/>
                <a:latin typeface="Roboto" panose="02000000000000000000" pitchFamily="2" charset="0"/>
              </a:rPr>
              <a:t> (</a:t>
            </a:r>
            <a:r>
              <a:rPr lang="en-US" b="0" i="0" dirty="0">
                <a:effectLst/>
                <a:latin typeface="Roboto" panose="02000000000000000000" pitchFamily="2" charset="0"/>
              </a:rPr>
              <a:t>SRPP) </a:t>
            </a:r>
            <a:r>
              <a:rPr lang="uk-UA" b="0" i="0" dirty="0">
                <a:effectLst/>
                <a:latin typeface="Roboto" panose="02000000000000000000" pitchFamily="2" charset="0"/>
              </a:rPr>
              <a:t>та Інноваційними </a:t>
            </a:r>
            <a:r>
              <a:rPr lang="uk-UA" b="0" i="0" dirty="0" err="1">
                <a:effectLst/>
                <a:latin typeface="Roboto" panose="02000000000000000000" pitchFamily="2" charset="0"/>
              </a:rPr>
              <a:t>закупівлями</a:t>
            </a:r>
            <a:r>
              <a:rPr lang="uk-UA" b="0" i="0" dirty="0">
                <a:effectLst/>
                <a:latin typeface="Roboto" panose="02000000000000000000" pitchFamily="2" charset="0"/>
              </a:rPr>
              <a:t>. Основна концепція ЗДЗ полягає у наявності чітких, перевірених, обґрунтованих та амбітних екологічних критеріїв для продуктів та послуг, заснованих на підході життєвого циклу та науковій доказовій базі.</a:t>
            </a:r>
            <a:endParaRPr lang="uk-UA" dirty="0"/>
          </a:p>
        </p:txBody>
      </p:sp>
    </p:spTree>
    <p:extLst>
      <p:ext uri="{BB962C8B-B14F-4D97-AF65-F5344CB8AC3E}">
        <p14:creationId xmlns:p14="http://schemas.microsoft.com/office/powerpoint/2010/main" val="15159156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5D3C4E-07C7-39D7-1573-10B9D5DC5B80}"/>
              </a:ext>
            </a:extLst>
          </p:cNvPr>
          <p:cNvSpPr>
            <a:spLocks noGrp="1"/>
          </p:cNvSpPr>
          <p:nvPr>
            <p:ph type="title"/>
          </p:nvPr>
        </p:nvSpPr>
        <p:spPr/>
        <p:txBody>
          <a:bodyPr>
            <a:normAutofit fontScale="90000"/>
          </a:bodyPr>
          <a:lstStyle/>
          <a:p>
            <a:r>
              <a:rPr lang="uk-UA" dirty="0"/>
              <a:t>З 2008 року Європейська Комісія розробила понад 20 загальних критеріїв ЗПЗ</a:t>
            </a:r>
          </a:p>
        </p:txBody>
      </p:sp>
      <p:sp>
        <p:nvSpPr>
          <p:cNvPr id="3" name="Місце для вмісту 2">
            <a:extLst>
              <a:ext uri="{FF2B5EF4-FFF2-40B4-BE49-F238E27FC236}">
                <a16:creationId xmlns:a16="http://schemas.microsoft.com/office/drawing/2014/main" id="{BEDD5D69-8F10-E29E-E866-8647484EE07B}"/>
              </a:ext>
            </a:extLst>
          </p:cNvPr>
          <p:cNvSpPr>
            <a:spLocks noGrp="1"/>
          </p:cNvSpPr>
          <p:nvPr>
            <p:ph idx="1"/>
          </p:nvPr>
        </p:nvSpPr>
        <p:spPr>
          <a:xfrm>
            <a:off x="1141413" y="2157046"/>
            <a:ext cx="10055976" cy="4340007"/>
          </a:xfrm>
        </p:spPr>
        <p:txBody>
          <a:bodyPr>
            <a:normAutofit fontScale="62500" lnSpcReduction="20000"/>
          </a:bodyPr>
          <a:lstStyle/>
          <a:p>
            <a:pPr marL="0" indent="0">
              <a:buNone/>
            </a:pPr>
            <a:r>
              <a:rPr lang="uk-UA" dirty="0"/>
              <a:t>Підхід ЗПЗ полягає в тому, щоб запропонувати два типи критеріїв для кожного охопленого сектору:</a:t>
            </a:r>
          </a:p>
          <a:p>
            <a:pPr>
              <a:buFont typeface="Wingdings" panose="05000000000000000000" pitchFamily="2" charset="2"/>
              <a:buChar char="§"/>
            </a:pPr>
            <a:r>
              <a:rPr lang="uk-UA" dirty="0"/>
              <a:t>основними критеріями є ті, які підходять для використання будь-яким замовником у державах-членах та стосуються ключових наслідків для навколишнього середовища. Вони розроблені для використання з мінімальними зусиллями для перевірки або збільшенням витрат;</a:t>
            </a:r>
          </a:p>
          <a:p>
            <a:pPr>
              <a:buFont typeface="Wingdings" panose="05000000000000000000" pitchFamily="2" charset="2"/>
              <a:buChar char="§"/>
            </a:pPr>
            <a:r>
              <a:rPr lang="uk-UA" dirty="0"/>
              <a:t>комплексні критерії призначені для тих, хто бажає придбати найкращі екологічні продукти, наявні на ринку. При цьому можуть знадобитися додаткові зусилля з перевірки або незначне збільшення вартості порівняно з іншими продуктами з тією ж функціональністю.</a:t>
            </a:r>
          </a:p>
          <a:p>
            <a:pPr marL="0" indent="0">
              <a:buNone/>
            </a:pPr>
            <a:r>
              <a:rPr lang="uk-UA" dirty="0"/>
              <a:t>Так, застосовуючи ЗПЗ, бюджетні організації встановлюють до предмета закупівлі вимоги технічних специфікацій щодо:</a:t>
            </a:r>
          </a:p>
          <a:p>
            <a:r>
              <a:rPr lang="uk-UA" dirty="0"/>
              <a:t>безпеки та функціональних характеристик;</a:t>
            </a:r>
          </a:p>
          <a:p>
            <a:r>
              <a:rPr lang="uk-UA" dirty="0"/>
              <a:t>ефективності використання енергії, водних та інших ресурсів під час експлуатації (використання) у поєднанні зі зниженням викидів</a:t>
            </a:r>
          </a:p>
          <a:p>
            <a:r>
              <a:rPr lang="uk-UA" dirty="0"/>
              <a:t>забруднюючих речовин та парникових газів;</a:t>
            </a:r>
          </a:p>
          <a:p>
            <a:r>
              <a:rPr lang="uk-UA" dirty="0"/>
              <a:t>зменшення відходів виробництва та споживання</a:t>
            </a:r>
          </a:p>
        </p:txBody>
      </p:sp>
    </p:spTree>
    <p:extLst>
      <p:ext uri="{BB962C8B-B14F-4D97-AF65-F5344CB8AC3E}">
        <p14:creationId xmlns:p14="http://schemas.microsoft.com/office/powerpoint/2010/main" val="20013573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6B21A276-91BC-97DC-DF0D-D4C89B50DA8C}"/>
              </a:ext>
            </a:extLst>
          </p:cNvPr>
          <p:cNvSpPr>
            <a:spLocks noGrp="1"/>
          </p:cNvSpPr>
          <p:nvPr>
            <p:ph idx="1"/>
          </p:nvPr>
        </p:nvSpPr>
        <p:spPr>
          <a:xfrm>
            <a:off x="1141412" y="352926"/>
            <a:ext cx="9905999" cy="5438275"/>
          </a:xfrm>
        </p:spPr>
        <p:txBody>
          <a:bodyPr>
            <a:normAutofit fontScale="62500" lnSpcReduction="20000"/>
          </a:bodyPr>
          <a:lstStyle/>
          <a:p>
            <a:pPr marL="0" indent="0">
              <a:buNone/>
            </a:pPr>
            <a:r>
              <a:rPr lang="uk-UA" dirty="0"/>
              <a:t>Впровадження СПЗ в Україні передбачено Законом України «Про основні засади (стратегію) державної екологічної політики до 2030 року». Оновлений Закон України «Про публічні закупівлі» (далі — Закон), який набув чинності з 19.04.2020, забезпечує нові можливості застосування СПЗ відповідно до зобов’язань України, визначених у статті 152 Угоди про асоціацію з ЄС. </a:t>
            </a:r>
            <a:br>
              <a:rPr lang="uk-UA" dirty="0"/>
            </a:br>
            <a:br>
              <a:rPr lang="uk-UA" dirty="0"/>
            </a:br>
            <a:r>
              <a:rPr lang="uk-UA" dirty="0"/>
              <a:t>Обсяг публічних </a:t>
            </a:r>
            <a:r>
              <a:rPr lang="uk-UA" dirty="0" err="1"/>
              <a:t>закупівель</a:t>
            </a:r>
            <a:r>
              <a:rPr lang="uk-UA" dirty="0"/>
              <a:t> в Україні щороку складає близько 13 % ВВП. Завдяки цьому держава має значний вплив на ринок і можливість спрямувати його до інноваційного і сталого розвитку, посилюючи екологічну відповідальність бізнесу і перехід до моделі «зеленої» економіки.</a:t>
            </a:r>
            <a:br>
              <a:rPr lang="uk-UA" dirty="0"/>
            </a:br>
            <a:br>
              <a:rPr lang="uk-UA" dirty="0"/>
            </a:br>
            <a:r>
              <a:rPr lang="uk-UA" dirty="0"/>
              <a:t>У чинній редакції Закону включено низку соціальних міркувань, таких як:</a:t>
            </a:r>
          </a:p>
          <a:p>
            <a:pPr marL="457200" indent="-457200">
              <a:buAutoNum type="arabicPeriod"/>
            </a:pPr>
            <a:r>
              <a:rPr lang="uk-UA" dirty="0"/>
              <a:t>відображення положень Декларації Міжнародної організації праці про основні принципи та права на виробництві, такі як скасування усіх форм примусової чи обов’язкової праці, реальна заборона дитячої праці та недопущення дискримінації в області праці та занять.</a:t>
            </a:r>
          </a:p>
          <a:p>
            <a:pPr marL="457200" indent="-457200">
              <a:buAutoNum type="arabicPeriod"/>
            </a:pPr>
            <a:r>
              <a:rPr lang="uk-UA" dirty="0"/>
              <a:t>спрощення правил використання нецінових критеріїв.</a:t>
            </a:r>
          </a:p>
          <a:p>
            <a:pPr marL="457200" indent="-457200">
              <a:buAutoNum type="arabicPeriod"/>
            </a:pPr>
            <a:r>
              <a:rPr lang="uk-UA" dirty="0"/>
              <a:t>захист та спрощення процедури </a:t>
            </a:r>
            <a:r>
              <a:rPr lang="uk-UA" dirty="0" err="1"/>
              <a:t>закупівель</a:t>
            </a:r>
            <a:r>
              <a:rPr lang="uk-UA" dirty="0"/>
              <a:t> у соціально чутливій сфері та для соціально незахищених членів суспільства.</a:t>
            </a:r>
          </a:p>
          <a:p>
            <a:pPr marL="457200" indent="-457200">
              <a:buAutoNum type="arabicPeriod"/>
            </a:pPr>
            <a:r>
              <a:rPr lang="uk-UA" dirty="0"/>
              <a:t>у статті 23 Закону визначені особливості та зобов’язання щодо застосування технічних специфікацій, маркування, сертифікатів, протоколів випробувань та інших засобів підтвердження відповідності.</a:t>
            </a:r>
          </a:p>
          <a:p>
            <a:pPr marL="457200" indent="-457200">
              <a:buAutoNum type="arabicPeriod"/>
            </a:pPr>
            <a:r>
              <a:rPr lang="uk-UA" dirty="0"/>
              <a:t>стаття 4 Закону передбачає, що для планування </a:t>
            </a:r>
            <a:r>
              <a:rPr lang="uk-UA" dirty="0" err="1"/>
              <a:t>закупівель</a:t>
            </a:r>
            <a:r>
              <a:rPr lang="uk-UA" dirty="0"/>
              <a:t> та підготовки до проведення </a:t>
            </a:r>
            <a:r>
              <a:rPr lang="uk-UA" dirty="0" err="1"/>
              <a:t>закупівель</a:t>
            </a:r>
            <a:r>
              <a:rPr lang="uk-UA" dirty="0"/>
              <a:t> замовники можуть проводити попередні ринкові консультації </a:t>
            </a:r>
          </a:p>
        </p:txBody>
      </p:sp>
    </p:spTree>
    <p:extLst>
      <p:ext uri="{BB962C8B-B14F-4D97-AF65-F5344CB8AC3E}">
        <p14:creationId xmlns:p14="http://schemas.microsoft.com/office/powerpoint/2010/main" val="10193476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B57BD529-564A-C76E-4AFB-9BABD3267038}"/>
              </a:ext>
            </a:extLst>
          </p:cNvPr>
          <p:cNvSpPr>
            <a:spLocks noGrp="1"/>
          </p:cNvSpPr>
          <p:nvPr>
            <p:ph idx="1"/>
          </p:nvPr>
        </p:nvSpPr>
        <p:spPr>
          <a:xfrm>
            <a:off x="1141413" y="320431"/>
            <a:ext cx="7080372" cy="6252307"/>
          </a:xfrm>
        </p:spPr>
        <p:txBody>
          <a:bodyPr>
            <a:normAutofit fontScale="85000" lnSpcReduction="20000"/>
          </a:bodyPr>
          <a:lstStyle/>
          <a:p>
            <a:pPr marL="0" indent="0">
              <a:buNone/>
            </a:pPr>
            <a:r>
              <a:rPr lang="uk-UA" sz="1600" dirty="0"/>
              <a:t>Здійснення СПЗ є економічно ефективним та екологічно безпечним підходом до </a:t>
            </a:r>
            <a:r>
              <a:rPr lang="uk-UA" sz="1600" dirty="0" err="1"/>
              <a:t>закупівель</a:t>
            </a:r>
            <a:r>
              <a:rPr lang="uk-UA" sz="1600" dirty="0"/>
              <a:t>, який враховує реальні та потенційні ризики виробництва та споживання з метою забезпечення ефективних витрат бюджетних коштів, зосереджуючись на потребах сталого розвитку та захисту навколишнього середовища.</a:t>
            </a:r>
            <a:br>
              <a:rPr lang="uk-UA" sz="1600" dirty="0"/>
            </a:br>
            <a:br>
              <a:rPr lang="uk-UA" sz="1600" dirty="0"/>
            </a:br>
            <a:r>
              <a:rPr lang="uk-UA" sz="1600" dirty="0"/>
              <a:t>Стале споживання передбачає використання товарів, послуг, робіт, що задовольняють основні потреби і підвищують якість життя з мінімальним використанням невідновлюваних природних ресурсів і з найменшою шкодою для навколишнього середовища. Такий підхід стимулює попит на продукцію, для виробництва якої використовуються енергоефективні технології, нетоксичні матеріали тощо. Від усіх учасників ринку та бізнесу очікуються рішучі дії для задоволення потреб суспільства в контексті сталого виробництва та споживання.</a:t>
            </a:r>
            <a:br>
              <a:rPr lang="uk-UA" sz="1600" dirty="0"/>
            </a:br>
            <a:br>
              <a:rPr lang="uk-UA" sz="1600" dirty="0"/>
            </a:br>
            <a:r>
              <a:rPr lang="uk-UA" sz="1600" dirty="0"/>
              <a:t>СПЗ є ефективним інструментом захисту довкілля, стимулювання використання </a:t>
            </a:r>
            <a:r>
              <a:rPr lang="uk-UA" sz="1600" dirty="0" err="1"/>
              <a:t>енерго</a:t>
            </a:r>
            <a:r>
              <a:rPr lang="uk-UA" sz="1600" dirty="0"/>
              <a:t>- та ресурсозберігаючих технологій виробництва, створення та / або збільшення частки ринку екологічних товарів та послуг, стимулювання розвитку екологічних інновацій та зелених інвестицій. Важливо зауважити: завдяки СПЗ державні установи та інші організації можуть не тільки забезпечувати себе безпечною та якісною продукцією, але й опосередковано заохочувати постачальників та виробників до екологічно відповідальної господарської діяльності.</a:t>
            </a:r>
            <a:br>
              <a:rPr lang="uk-UA" sz="1600" dirty="0"/>
            </a:br>
            <a:br>
              <a:rPr lang="uk-UA" sz="1600" dirty="0"/>
            </a:br>
            <a:r>
              <a:rPr lang="uk-UA" sz="1600" dirty="0"/>
              <a:t>Крім цього, СПЗ є потужним і дієвим інструментом стимулювання розвитку сталого виробництва та споживання. Незважаючи на новизну, багато компаній вже активно працюють у цьому напрямі, оскільки пересвідчилися в економічній привабливості такого підходу. Трансформація бізнесу на засадах сталого розвитку забезпечує стабільне економічне зростання, зменшує споживання ресурсів та навантаження на довкілля і сприяє досягненню високих стандартів якості життя.</a:t>
            </a:r>
            <a:br>
              <a:rPr lang="uk-UA" sz="1600" dirty="0"/>
            </a:br>
            <a:endParaRPr lang="uk-UA" sz="1600" dirty="0"/>
          </a:p>
        </p:txBody>
      </p:sp>
      <p:pic>
        <p:nvPicPr>
          <p:cNvPr id="5124" name="Picture 4" descr="Cowater International Framework Agreement for Global Capacity Development  Programme on Sustainable Public Procurement - Cowater International">
            <a:extLst>
              <a:ext uri="{FF2B5EF4-FFF2-40B4-BE49-F238E27FC236}">
                <a16:creationId xmlns:a16="http://schemas.microsoft.com/office/drawing/2014/main" id="{3A1F8617-2BC3-D596-F7A5-D34B643249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87509" y="1504462"/>
            <a:ext cx="3314700" cy="2352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05264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DEFAC666-0EDC-F029-AC6D-A82B908690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16179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DA93A42F-D84C-C212-A741-B538528B1B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64524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77D82E71-8211-AC77-3B56-BA46E12F3F71}"/>
              </a:ext>
            </a:extLst>
          </p:cNvPr>
          <p:cNvSpPr>
            <a:spLocks noGrp="1"/>
          </p:cNvSpPr>
          <p:nvPr>
            <p:ph idx="1"/>
          </p:nvPr>
        </p:nvSpPr>
        <p:spPr>
          <a:xfrm>
            <a:off x="1143000" y="653202"/>
            <a:ext cx="10251831" cy="5825752"/>
          </a:xfrm>
        </p:spPr>
        <p:txBody>
          <a:bodyPr>
            <a:normAutofit fontScale="70000" lnSpcReduction="20000"/>
          </a:bodyPr>
          <a:lstStyle/>
          <a:p>
            <a:pPr marL="0" indent="0">
              <a:buNone/>
            </a:pPr>
            <a:r>
              <a:rPr lang="uk-UA" dirty="0"/>
              <a:t>Незважаючи на цей величезний потенціал, сталий розвиток державних </a:t>
            </a:r>
            <a:r>
              <a:rPr lang="uk-UA" dirty="0" err="1"/>
              <a:t>закупівель</a:t>
            </a:r>
            <a:r>
              <a:rPr lang="uk-UA" dirty="0"/>
              <a:t> залишається значною мірою </a:t>
            </a:r>
            <a:r>
              <a:rPr lang="uk-UA" dirty="0" err="1"/>
              <a:t>недовикористаним</a:t>
            </a:r>
            <a:r>
              <a:rPr lang="uk-UA" dirty="0"/>
              <a:t>. Хоча політичні рамки поширюються в усьому світі, існує постійний розрив між регуляторними намірами та практичним впровадженням. Завдяки широким глобальним консультаціям та аналізу, заснованому на доказах, ЮНЕП визначила практичні пріоритети, які можуть розкрити весь потенціал сталих державних </a:t>
            </a:r>
            <a:r>
              <a:rPr lang="uk-UA" dirty="0" err="1"/>
              <a:t>закупівель</a:t>
            </a:r>
            <a:r>
              <a:rPr lang="uk-UA" dirty="0"/>
              <a:t> як рушійної сили трансформації сталого розвитку.</a:t>
            </a:r>
          </a:p>
          <a:p>
            <a:pPr marL="0" indent="0">
              <a:buNone/>
            </a:pPr>
            <a:r>
              <a:rPr lang="uk-UA" dirty="0"/>
              <a:t>Для вирішення цих проблем впровадження ЮНЕП зосереджується на чотирьох стратегічних важелях, розроблених, щоб допомогти країнам подолати розрив у впровадженні та масштабувати вплив сталих державних </a:t>
            </a:r>
            <a:r>
              <a:rPr lang="uk-UA" dirty="0" err="1"/>
              <a:t>закупівель</a:t>
            </a:r>
            <a:r>
              <a:rPr lang="uk-UA" dirty="0"/>
              <a:t>: </a:t>
            </a:r>
          </a:p>
          <a:p>
            <a:pPr>
              <a:buFont typeface="Wingdings" panose="05000000000000000000" pitchFamily="2" charset="2"/>
              <a:buChar char="q"/>
            </a:pPr>
            <a:r>
              <a:rPr lang="uk-UA" dirty="0"/>
              <a:t>Професіоналізація та нарощування потенціалу: покращення професійних навичок у сфері </a:t>
            </a:r>
            <a:r>
              <a:rPr lang="uk-UA" dirty="0" err="1"/>
              <a:t>закупівель</a:t>
            </a:r>
            <a:r>
              <a:rPr lang="uk-UA" dirty="0"/>
              <a:t> шляхом цілеспрямованого навчання.</a:t>
            </a:r>
          </a:p>
          <a:p>
            <a:pPr>
              <a:buFont typeface="Wingdings" panose="05000000000000000000" pitchFamily="2" charset="2"/>
              <a:buChar char="q"/>
            </a:pPr>
            <a:r>
              <a:rPr lang="uk-UA" dirty="0"/>
              <a:t>Поза ціною, цілісна оцінка цінності: просування </a:t>
            </a:r>
            <a:r>
              <a:rPr lang="uk-UA" dirty="0" err="1"/>
              <a:t>екомаркування</a:t>
            </a:r>
            <a:r>
              <a:rPr lang="uk-UA" dirty="0"/>
              <a:t>, розрахунку вартості життєвого циклу та критеріїв оцінки, які враховують довгострокову цінність, що перевищує початкові витрати. </a:t>
            </a:r>
          </a:p>
          <a:p>
            <a:pPr>
              <a:buFont typeface="Wingdings" panose="05000000000000000000" pitchFamily="2" charset="2"/>
              <a:buChar char="q"/>
            </a:pPr>
            <a:r>
              <a:rPr lang="uk-UA" dirty="0"/>
              <a:t>Посилення співпраці між багатьма зацікавленими сторонами: сприяння співпраці між урядом та з постачальниками для раннього залучення до ринку.</a:t>
            </a:r>
          </a:p>
          <a:p>
            <a:pPr>
              <a:buFont typeface="Wingdings" panose="05000000000000000000" pitchFamily="2" charset="2"/>
              <a:buChar char="q"/>
            </a:pPr>
            <a:r>
              <a:rPr lang="uk-UA" dirty="0"/>
              <a:t>Накопичення доказів та підзвітності: підтримка розробки надійних доказів для впровадження сталих державних </a:t>
            </a:r>
            <a:r>
              <a:rPr lang="uk-UA" dirty="0" err="1"/>
              <a:t>закупівель</a:t>
            </a:r>
            <a:r>
              <a:rPr lang="uk-UA" dirty="0"/>
              <a:t> та звітності щодо Цілі сталого розвитку 12.7.1 для забезпечення вимірюваного впливу на сталий розвиток.</a:t>
            </a:r>
          </a:p>
        </p:txBody>
      </p:sp>
    </p:spTree>
    <p:extLst>
      <p:ext uri="{BB962C8B-B14F-4D97-AF65-F5344CB8AC3E}">
        <p14:creationId xmlns:p14="http://schemas.microsoft.com/office/powerpoint/2010/main" val="75080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512DE4F5-EDF5-4FD0-ED7B-0865A73C04F4}"/>
              </a:ext>
            </a:extLst>
          </p:cNvPr>
          <p:cNvGraphicFramePr/>
          <p:nvPr>
            <p:extLst>
              <p:ext uri="{D42A27DB-BD31-4B8C-83A1-F6EECF244321}">
                <p14:modId xmlns:p14="http://schemas.microsoft.com/office/powerpoint/2010/main" val="3753332986"/>
              </p:ext>
            </p:extLst>
          </p:nvPr>
        </p:nvGraphicFramePr>
        <p:xfrm>
          <a:off x="-656492" y="805635"/>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098" name="Picture 2" descr="The One Planet Network | One Planet network">
            <a:extLst>
              <a:ext uri="{FF2B5EF4-FFF2-40B4-BE49-F238E27FC236}">
                <a16:creationId xmlns:a16="http://schemas.microsoft.com/office/drawing/2014/main" id="{12B92895-BAD6-E98C-0976-E27ACC24F88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10643" y="805635"/>
            <a:ext cx="4362450" cy="10477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F3B489D-A1AF-4B87-7108-53BC2AE66000}"/>
              </a:ext>
            </a:extLst>
          </p:cNvPr>
          <p:cNvSpPr txBox="1"/>
          <p:nvPr/>
        </p:nvSpPr>
        <p:spPr>
          <a:xfrm>
            <a:off x="6506121" y="2034479"/>
            <a:ext cx="4771494" cy="4524315"/>
          </a:xfrm>
          <a:prstGeom prst="rect">
            <a:avLst/>
          </a:prstGeom>
          <a:noFill/>
        </p:spPr>
        <p:txBody>
          <a:bodyPr wrap="square">
            <a:spAutoFit/>
          </a:bodyPr>
          <a:lstStyle/>
          <a:p>
            <a:r>
              <a:rPr lang="ru-RU" sz="2400" b="0" i="0" dirty="0" err="1">
                <a:effectLst/>
                <a:latin typeface="Roboto" panose="02000000000000000000" pitchFamily="2" charset="0"/>
              </a:rPr>
              <a:t>Ці</a:t>
            </a:r>
            <a:r>
              <a:rPr lang="ru-RU" sz="2400" b="0" i="0" dirty="0">
                <a:effectLst/>
                <a:latin typeface="Roboto" panose="02000000000000000000" pitchFamily="2" charset="0"/>
              </a:rPr>
              <a:t> </a:t>
            </a:r>
            <a:r>
              <a:rPr lang="ru-RU" sz="2400" b="0" i="0" dirty="0" err="1">
                <a:effectLst/>
                <a:latin typeface="Roboto" panose="02000000000000000000" pitchFamily="2" charset="0"/>
              </a:rPr>
              <a:t>секторальні</a:t>
            </a:r>
            <a:r>
              <a:rPr lang="ru-RU" sz="2400" b="0" i="0" dirty="0">
                <a:effectLst/>
                <a:latin typeface="Roboto" panose="02000000000000000000" pitchFamily="2" charset="0"/>
              </a:rPr>
              <a:t> </a:t>
            </a:r>
            <a:r>
              <a:rPr lang="ru-RU" sz="2400" b="0" i="0" dirty="0" err="1">
                <a:effectLst/>
                <a:latin typeface="Roboto" panose="02000000000000000000" pitchFamily="2" charset="0"/>
              </a:rPr>
              <a:t>ініціативи</a:t>
            </a:r>
            <a:r>
              <a:rPr lang="ru-RU" sz="2400" b="0" i="0" dirty="0">
                <a:effectLst/>
                <a:latin typeface="Roboto" panose="02000000000000000000" pitchFamily="2" charset="0"/>
              </a:rPr>
              <a:t> </a:t>
            </a:r>
            <a:r>
              <a:rPr lang="ru-RU" sz="2400" b="0" i="0" dirty="0" err="1">
                <a:effectLst/>
                <a:latin typeface="Roboto" panose="02000000000000000000" pitchFamily="2" charset="0"/>
              </a:rPr>
              <a:t>базуються</a:t>
            </a:r>
            <a:r>
              <a:rPr lang="ru-RU" sz="2400" b="0" i="0" dirty="0">
                <a:effectLst/>
                <a:latin typeface="Roboto" panose="02000000000000000000" pitchFamily="2" charset="0"/>
              </a:rPr>
              <a:t> на </a:t>
            </a:r>
            <a:r>
              <a:rPr lang="ru-RU" sz="2400" b="0" i="0" dirty="0" err="1">
                <a:effectLst/>
                <a:latin typeface="Roboto" panose="02000000000000000000" pitchFamily="2" charset="0"/>
              </a:rPr>
              <a:t>Програмі</a:t>
            </a:r>
            <a:r>
              <a:rPr lang="ru-RU" sz="2400" b="0" i="0" dirty="0">
                <a:effectLst/>
                <a:latin typeface="Roboto" panose="02000000000000000000" pitchFamily="2" charset="0"/>
              </a:rPr>
              <a:t> </a:t>
            </a:r>
            <a:r>
              <a:rPr lang="ru-RU" sz="2400" b="0" i="0" dirty="0" err="1">
                <a:effectLst/>
                <a:latin typeface="Roboto" panose="02000000000000000000" pitchFamily="2" charset="0"/>
              </a:rPr>
              <a:t>сталого</a:t>
            </a:r>
            <a:r>
              <a:rPr lang="ru-RU" sz="2400" b="0" i="0" dirty="0">
                <a:effectLst/>
                <a:latin typeface="Roboto" panose="02000000000000000000" pitchFamily="2" charset="0"/>
              </a:rPr>
              <a:t> </a:t>
            </a:r>
            <a:r>
              <a:rPr lang="ru-RU" sz="2400" b="0" i="0" dirty="0" err="1">
                <a:effectLst/>
                <a:latin typeface="Roboto" panose="02000000000000000000" pitchFamily="2" charset="0"/>
              </a:rPr>
              <a:t>розвитку</a:t>
            </a:r>
            <a:r>
              <a:rPr lang="ru-RU" sz="2400" b="0" i="0" dirty="0">
                <a:effectLst/>
                <a:latin typeface="Roboto" panose="02000000000000000000" pitchFamily="2" charset="0"/>
              </a:rPr>
              <a:t> </a:t>
            </a:r>
            <a:r>
              <a:rPr lang="ru-RU" sz="2400" b="0" i="0" dirty="0" err="1">
                <a:effectLst/>
                <a:latin typeface="Roboto" panose="02000000000000000000" pitchFamily="2" charset="0"/>
              </a:rPr>
              <a:t>державних</a:t>
            </a:r>
            <a:r>
              <a:rPr lang="ru-RU" sz="2400" b="0" i="0" dirty="0">
                <a:effectLst/>
                <a:latin typeface="Roboto" panose="02000000000000000000" pitchFamily="2" charset="0"/>
              </a:rPr>
              <a:t> </a:t>
            </a:r>
            <a:r>
              <a:rPr lang="ru-RU" sz="2400" b="0" i="0" dirty="0" err="1">
                <a:effectLst/>
                <a:latin typeface="Roboto" panose="02000000000000000000" pitchFamily="2" charset="0"/>
              </a:rPr>
              <a:t>закупівель</a:t>
            </a:r>
            <a:r>
              <a:rPr lang="ru-RU" sz="2400" b="0" i="0" dirty="0">
                <a:effectLst/>
                <a:latin typeface="Roboto" panose="02000000000000000000" pitchFamily="2" charset="0"/>
              </a:rPr>
              <a:t> </a:t>
            </a:r>
            <a:r>
              <a:rPr lang="ru-RU" sz="2400" b="0" i="0" dirty="0" err="1">
                <a:effectLst/>
                <a:latin typeface="Roboto" panose="02000000000000000000" pitchFamily="2" charset="0"/>
              </a:rPr>
              <a:t>Мережі</a:t>
            </a:r>
            <a:r>
              <a:rPr lang="ru-RU" sz="2400" b="0" i="0" dirty="0">
                <a:effectLst/>
                <a:latin typeface="Roboto" panose="02000000000000000000" pitchFamily="2" charset="0"/>
              </a:rPr>
              <a:t> «Одна планета», </a:t>
            </a:r>
            <a:r>
              <a:rPr lang="ru-RU" sz="2400" b="0" i="0" dirty="0" err="1">
                <a:effectLst/>
                <a:latin typeface="Roboto" panose="02000000000000000000" pitchFamily="2" charset="0"/>
              </a:rPr>
              <a:t>спираючись</a:t>
            </a:r>
            <a:r>
              <a:rPr lang="ru-RU" sz="2400" b="0" i="0" dirty="0">
                <a:effectLst/>
                <a:latin typeface="Roboto" panose="02000000000000000000" pitchFamily="2" charset="0"/>
              </a:rPr>
              <a:t> на </a:t>
            </a:r>
            <a:r>
              <a:rPr lang="ru-RU" sz="2400" b="0" i="0" dirty="0" err="1">
                <a:effectLst/>
                <a:latin typeface="Roboto" panose="02000000000000000000" pitchFamily="2" charset="0"/>
              </a:rPr>
              <a:t>усталені</a:t>
            </a:r>
            <a:r>
              <a:rPr lang="ru-RU" sz="2400" b="0" i="0" dirty="0">
                <a:effectLst/>
                <a:latin typeface="Roboto" panose="02000000000000000000" pitchFamily="2" charset="0"/>
              </a:rPr>
              <a:t> </a:t>
            </a:r>
            <a:r>
              <a:rPr lang="ru-RU" sz="2400" b="0" i="0" dirty="0" err="1">
                <a:effectLst/>
                <a:latin typeface="Roboto" panose="02000000000000000000" pitchFamily="2" charset="0"/>
              </a:rPr>
              <a:t>спільноти</a:t>
            </a:r>
            <a:r>
              <a:rPr lang="ru-RU" sz="2400" b="0" i="0" dirty="0">
                <a:effectLst/>
                <a:latin typeface="Roboto" panose="02000000000000000000" pitchFamily="2" charset="0"/>
              </a:rPr>
              <a:t> </a:t>
            </a:r>
            <a:r>
              <a:rPr lang="ru-RU" sz="2400" b="0" i="0" dirty="0" err="1">
                <a:effectLst/>
                <a:latin typeface="Roboto" panose="02000000000000000000" pitchFamily="2" charset="0"/>
              </a:rPr>
              <a:t>практиків</a:t>
            </a:r>
            <a:r>
              <a:rPr lang="ru-RU" sz="2400" b="0" i="0" dirty="0">
                <a:effectLst/>
                <a:latin typeface="Roboto" panose="02000000000000000000" pitchFamily="2" charset="0"/>
              </a:rPr>
              <a:t> та </a:t>
            </a:r>
            <a:r>
              <a:rPr lang="ru-RU" sz="2400" b="0" i="0" dirty="0" err="1">
                <a:effectLst/>
                <a:latin typeface="Roboto" panose="02000000000000000000" pitchFamily="2" charset="0"/>
              </a:rPr>
              <a:t>сприяючи</a:t>
            </a:r>
            <a:r>
              <a:rPr lang="ru-RU" sz="2400" b="0" i="0" dirty="0">
                <a:effectLst/>
                <a:latin typeface="Roboto" panose="02000000000000000000" pitchFamily="2" charset="0"/>
              </a:rPr>
              <a:t> </a:t>
            </a:r>
            <a:r>
              <a:rPr lang="ru-RU" sz="2400" b="0" i="0" dirty="0" err="1">
                <a:effectLst/>
                <a:latin typeface="Roboto" panose="02000000000000000000" pitchFamily="2" charset="0"/>
              </a:rPr>
              <a:t>основним</a:t>
            </a:r>
            <a:r>
              <a:rPr lang="ru-RU" sz="2400" b="0" i="0" dirty="0">
                <a:effectLst/>
                <a:latin typeface="Roboto" panose="02000000000000000000" pitchFamily="2" charset="0"/>
              </a:rPr>
              <a:t> </a:t>
            </a:r>
            <a:r>
              <a:rPr lang="ru-RU" sz="2400" b="0" i="0" dirty="0" err="1">
                <a:effectLst/>
                <a:latin typeface="Roboto" panose="02000000000000000000" pitchFamily="2" charset="0"/>
              </a:rPr>
              <a:t>секторальним</a:t>
            </a:r>
            <a:r>
              <a:rPr lang="ru-RU" sz="2400" b="0" i="0" dirty="0">
                <a:effectLst/>
                <a:latin typeface="Roboto" panose="02000000000000000000" pitchFamily="2" charset="0"/>
              </a:rPr>
              <a:t> </a:t>
            </a:r>
            <a:r>
              <a:rPr lang="ru-RU" sz="2400" b="0" i="0" dirty="0" err="1">
                <a:effectLst/>
                <a:latin typeface="Roboto" panose="02000000000000000000" pitchFamily="2" charset="0"/>
              </a:rPr>
              <a:t>ініціативам</a:t>
            </a:r>
            <a:r>
              <a:rPr lang="ru-RU" sz="2400" b="0" i="0" dirty="0">
                <a:effectLst/>
                <a:latin typeface="Roboto" panose="02000000000000000000" pitchFamily="2" charset="0"/>
              </a:rPr>
              <a:t>, </a:t>
            </a:r>
            <a:r>
              <a:rPr lang="ru-RU" sz="2400" b="0" i="0" dirty="0" err="1">
                <a:effectLst/>
                <a:latin typeface="Roboto" panose="02000000000000000000" pitchFamily="2" charset="0"/>
              </a:rPr>
              <a:t>включаючи</a:t>
            </a:r>
            <a:r>
              <a:rPr lang="ru-RU" sz="2400" b="0" i="0" dirty="0">
                <a:effectLst/>
                <a:latin typeface="Roboto" panose="02000000000000000000" pitchFamily="2" charset="0"/>
              </a:rPr>
              <a:t> «</a:t>
            </a:r>
            <a:r>
              <a:rPr lang="ru-RU" sz="2400" b="0" i="0" dirty="0" err="1">
                <a:effectLst/>
                <a:latin typeface="Roboto" panose="02000000000000000000" pitchFamily="2" charset="0"/>
              </a:rPr>
              <a:t>Прорив</a:t>
            </a:r>
            <a:r>
              <a:rPr lang="ru-RU" sz="2400" b="0" i="0" dirty="0">
                <a:effectLst/>
                <a:latin typeface="Roboto" panose="02000000000000000000" pitchFamily="2" charset="0"/>
              </a:rPr>
              <a:t> у </a:t>
            </a:r>
            <a:r>
              <a:rPr lang="ru-RU" sz="2400" b="0" i="0" dirty="0" err="1">
                <a:effectLst/>
                <a:latin typeface="Roboto" panose="02000000000000000000" pitchFamily="2" charset="0"/>
              </a:rPr>
              <a:t>будівництві</a:t>
            </a:r>
            <a:r>
              <a:rPr lang="ru-RU" sz="2400" b="0" i="0" dirty="0">
                <a:effectLst/>
                <a:latin typeface="Roboto" panose="02000000000000000000" pitchFamily="2" charset="0"/>
              </a:rPr>
              <a:t>» та Пакт про </a:t>
            </a:r>
            <a:r>
              <a:rPr lang="ru-RU" sz="2400" b="0" i="0" dirty="0" err="1">
                <a:effectLst/>
                <a:latin typeface="Roboto" panose="02000000000000000000" pitchFamily="2" charset="0"/>
              </a:rPr>
              <a:t>циркулярні</a:t>
            </a:r>
            <a:r>
              <a:rPr lang="ru-RU" sz="2400" b="0" i="0" dirty="0">
                <a:effectLst/>
                <a:latin typeface="Roboto" panose="02000000000000000000" pitchFamily="2" charset="0"/>
              </a:rPr>
              <a:t> та </a:t>
            </a:r>
            <a:r>
              <a:rPr lang="ru-RU" sz="2400" b="0" i="0" dirty="0" err="1">
                <a:effectLst/>
                <a:latin typeface="Roboto" panose="02000000000000000000" pitchFamily="2" charset="0"/>
              </a:rPr>
              <a:t>справедливі</a:t>
            </a:r>
            <a:r>
              <a:rPr lang="ru-RU" sz="2400" b="0" i="0" dirty="0">
                <a:effectLst/>
                <a:latin typeface="Roboto" panose="02000000000000000000" pitchFamily="2" charset="0"/>
              </a:rPr>
              <a:t> ІКТ (CFIT).</a:t>
            </a:r>
            <a:endParaRPr lang="uk-UA" sz="2400" dirty="0"/>
          </a:p>
        </p:txBody>
      </p:sp>
      <p:sp>
        <p:nvSpPr>
          <p:cNvPr id="6" name="TextBox 5">
            <a:extLst>
              <a:ext uri="{FF2B5EF4-FFF2-40B4-BE49-F238E27FC236}">
                <a16:creationId xmlns:a16="http://schemas.microsoft.com/office/drawing/2014/main" id="{17621789-0B7E-C3CB-E7D4-F686A9FB1700}"/>
              </a:ext>
            </a:extLst>
          </p:cNvPr>
          <p:cNvSpPr txBox="1"/>
          <p:nvPr/>
        </p:nvSpPr>
        <p:spPr>
          <a:xfrm>
            <a:off x="1046646" y="240310"/>
            <a:ext cx="6424862" cy="461665"/>
          </a:xfrm>
          <a:prstGeom prst="rect">
            <a:avLst/>
          </a:prstGeom>
          <a:noFill/>
        </p:spPr>
        <p:txBody>
          <a:bodyPr wrap="square">
            <a:spAutoFit/>
          </a:bodyPr>
          <a:lstStyle/>
          <a:p>
            <a:r>
              <a:rPr lang="uk-UA" sz="2400" b="1" i="0" dirty="0">
                <a:solidFill>
                  <a:srgbClr val="3C4043"/>
                </a:solidFill>
                <a:effectLst/>
                <a:latin typeface="Roboto" panose="02000000000000000000" pitchFamily="2" charset="0"/>
              </a:rPr>
              <a:t>Три пріоритетні сектори</a:t>
            </a:r>
            <a:endParaRPr lang="uk-UA" sz="2400" b="1" dirty="0"/>
          </a:p>
        </p:txBody>
      </p:sp>
    </p:spTree>
    <p:extLst>
      <p:ext uri="{BB962C8B-B14F-4D97-AF65-F5344CB8AC3E}">
        <p14:creationId xmlns:p14="http://schemas.microsoft.com/office/powerpoint/2010/main" val="22339078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1" y="723487"/>
            <a:ext cx="9906000" cy="2852737"/>
          </a:xfrm>
        </p:spPr>
        <p:txBody>
          <a:bodyPr>
            <a:normAutofit/>
          </a:bodyPr>
          <a:lstStyle/>
          <a:p>
            <a:pPr algn="ctr"/>
            <a:r>
              <a:rPr lang="uk-UA" sz="8000" b="1" dirty="0"/>
              <a:t>Дякую за увагу!</a:t>
            </a:r>
            <a:endParaRPr lang="en-US" sz="8000" b="1" dirty="0">
              <a:latin typeface="Algerian" panose="04020705040A02060702" pitchFamily="82" charset="0"/>
            </a:endParaRPr>
          </a:p>
        </p:txBody>
      </p:sp>
    </p:spTree>
    <p:extLst>
      <p:ext uri="{BB962C8B-B14F-4D97-AF65-F5344CB8AC3E}">
        <p14:creationId xmlns:p14="http://schemas.microsoft.com/office/powerpoint/2010/main" val="31412662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Контур">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TM04033919[[fn=Контур]]</Template>
  <TotalTime>684</TotalTime>
  <Words>3787</Words>
  <Application>Microsoft Office PowerPoint</Application>
  <PresentationFormat>Широкий екран</PresentationFormat>
  <Paragraphs>194</Paragraphs>
  <Slides>43</Slides>
  <Notes>0</Notes>
  <HiddenSlides>0</HiddenSlides>
  <MMClips>0</MMClips>
  <ScaleCrop>false</ScaleCrop>
  <HeadingPairs>
    <vt:vector size="6" baseType="variant">
      <vt:variant>
        <vt:lpstr>Використані шрифти</vt:lpstr>
      </vt:variant>
      <vt:variant>
        <vt:i4>7</vt:i4>
      </vt:variant>
      <vt:variant>
        <vt:lpstr>Тема</vt:lpstr>
      </vt:variant>
      <vt:variant>
        <vt:i4>1</vt:i4>
      </vt:variant>
      <vt:variant>
        <vt:lpstr>Заголовки слайдів</vt:lpstr>
      </vt:variant>
      <vt:variant>
        <vt:i4>43</vt:i4>
      </vt:variant>
    </vt:vector>
  </HeadingPairs>
  <TitlesOfParts>
    <vt:vector size="51" baseType="lpstr">
      <vt:lpstr>Algerian</vt:lpstr>
      <vt:lpstr>Arial</vt:lpstr>
      <vt:lpstr>Bahnschrift Condensed</vt:lpstr>
      <vt:lpstr>Roboto</vt:lpstr>
      <vt:lpstr>Times New Roman</vt:lpstr>
      <vt:lpstr>Tw Cen MT</vt:lpstr>
      <vt:lpstr>Wingdings</vt:lpstr>
      <vt:lpstr>Контур</vt:lpstr>
      <vt:lpstr>Тема 6. Особливості публічних закупівель Організації Об’єдНаних Націй. Сталі Публічні закупівлі.</vt:lpstr>
      <vt:lpstr>План </vt:lpstr>
      <vt:lpstr>Семінарське заняття</vt:lpstr>
      <vt:lpstr>1. Публічні закупівлі ООН</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2. Організація закупівельної діяльності ООН</vt:lpstr>
      <vt:lpstr>Закупівельний майданчик - UNITED NATIONS GLOBAL MARKETPLACE (UNGM) -  ttps://www.ungm.org  </vt:lpstr>
      <vt:lpstr>Щоб зареєструватись на платформі потрібно підготувати наступні документи:</vt:lpstr>
      <vt:lpstr>Стандартизований Код класифікації товарів та послуг ООН -  UNSPSC -  ttps://www.unspsc.org  </vt:lpstr>
      <vt:lpstr>Презентація PowerPoint</vt:lpstr>
      <vt:lpstr>наприклад, як має читатися код 43211602: </vt:lpstr>
      <vt:lpstr>Register – Suppliers</vt:lpstr>
      <vt:lpstr>Для участі у закупівлях з вартістю понад 500 000 $ ООН вимагає реєстрацію на останньому (2-му) рівні. Для цього потрібні будуть: </vt:lpstr>
      <vt:lpstr>Як знайти тендер?</vt:lpstr>
      <vt:lpstr>Презентація PowerPoint</vt:lpstr>
      <vt:lpstr>Презентація PowerPoint</vt:lpstr>
      <vt:lpstr>2. Пошук на сайті тендерних пропозицій:   ttps://www.ungm.org/Public/Notice </vt:lpstr>
      <vt:lpstr>Види тендерних заявок</vt:lpstr>
      <vt:lpstr>Методики оцінювання пропозицій</vt:lpstr>
      <vt:lpstr>Lowest Priced, Substantially Conforming Bid - Пропозиція за найнижчою ціною, яка в основному відповідає вимогам </vt:lpstr>
      <vt:lpstr>Cumulative/WeigHted Analysis – Кумулятивний зважений аналіз</vt:lpstr>
      <vt:lpstr>Види присуджених контрактів</vt:lpstr>
      <vt:lpstr>Складові тендерної документації</vt:lpstr>
      <vt:lpstr>Презентація PowerPoint</vt:lpstr>
      <vt:lpstr>Додаткова тендерна документація</vt:lpstr>
      <vt:lpstr>3.    Сталий розвиток і публічні закупівлі.</vt:lpstr>
      <vt:lpstr>Презентація PowerPoint</vt:lpstr>
      <vt:lpstr> Що таке «зелені» державні закупівлі?</vt:lpstr>
      <vt:lpstr>З 2008 року Європейська Комісія розробила понад 20 загальних критеріїв ЗПЗ</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Дякую за увагу!</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Alex</dc:creator>
  <cp:lastModifiedBy>Alex Shepel</cp:lastModifiedBy>
  <cp:revision>25</cp:revision>
  <dcterms:created xsi:type="dcterms:W3CDTF">2024-07-24T07:08:17Z</dcterms:created>
  <dcterms:modified xsi:type="dcterms:W3CDTF">2025-10-27T17:43:13Z</dcterms:modified>
</cp:coreProperties>
</file>