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60" r:id="rId3"/>
    <p:sldId id="261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2" r:id="rId22"/>
    <p:sldId id="281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336" r:id="rId33"/>
    <p:sldId id="337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1" r:id="rId63"/>
    <p:sldId id="322" r:id="rId64"/>
    <p:sldId id="323" r:id="rId65"/>
    <p:sldId id="324" r:id="rId66"/>
    <p:sldId id="325" r:id="rId67"/>
    <p:sldId id="326" r:id="rId68"/>
    <p:sldId id="327" r:id="rId69"/>
    <p:sldId id="328" r:id="rId70"/>
    <p:sldId id="333" r:id="rId71"/>
    <p:sldId id="334" r:id="rId72"/>
    <p:sldId id="335" r:id="rId73"/>
    <p:sldId id="332" r:id="rId7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E078B9-9306-4D1C-B26D-44E2C0CB5B54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505E2FA-3E9A-4CDB-A358-5781E38BF484}">
      <dgm:prSet phldrT="[Текст]"/>
      <dgm:spPr/>
      <dgm:t>
        <a:bodyPr/>
        <a:lstStyle/>
        <a:p>
          <a:r>
            <a:rPr lang="ru-RU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Способи</a:t>
          </a:r>
          <a:r>
            <a:rPr lang="ru-RU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організації</a:t>
          </a:r>
          <a:r>
            <a:rPr lang="ru-RU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здійснення</a:t>
          </a:r>
          <a:r>
            <a:rPr lang="ru-RU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закупівельної</a:t>
          </a:r>
          <a:r>
            <a:rPr lang="ru-RU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діяльності</a:t>
          </a:r>
          <a:endParaRPr lang="ru-RU" dirty="0">
            <a:solidFill>
              <a:schemeClr val="tx1"/>
            </a:solidFill>
          </a:endParaRPr>
        </a:p>
      </dgm:t>
    </dgm:pt>
    <dgm:pt modelId="{4BF2F20D-13E3-4795-A8B0-F085AFC4B5F4}" type="parTrans" cxnId="{7CAFC6D2-53A2-47F9-86CF-AA170FA4EA7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809CE03-00AA-446D-B1E2-527845DA3173}" type="sibTrans" cxnId="{7CAFC6D2-53A2-47F9-86CF-AA170FA4EA7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90F1313-1D28-4578-AB4A-2ABB5B5A426D}">
      <dgm:prSet phldrT="[Текст]"/>
      <dgm:spPr/>
      <dgm:t>
        <a:bodyPr/>
        <a:lstStyle/>
        <a:p>
          <a:r>
            <a:rPr lang="ru-RU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створення</a:t>
          </a:r>
          <a:r>
            <a:rPr lang="ru-RU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тендерного </a:t>
          </a:r>
          <a:r>
            <a:rPr lang="ru-RU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комітету</a:t>
          </a:r>
          <a:r>
            <a:rPr lang="ru-RU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endParaRPr lang="ru-RU" dirty="0">
            <a:solidFill>
              <a:schemeClr val="tx1"/>
            </a:solidFill>
          </a:endParaRPr>
        </a:p>
      </dgm:t>
    </dgm:pt>
    <dgm:pt modelId="{E808D3F1-B542-4B1C-B68B-460845A38D44}" type="parTrans" cxnId="{D5CFD548-96A7-49C2-9445-5B2FEB0E1EF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1A5FDEA-D813-454B-946A-2838475532FF}" type="sibTrans" cxnId="{D5CFD548-96A7-49C2-9445-5B2FEB0E1EF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335BA8A2-0B57-4436-90C9-7CDAC5F44543}">
      <dgm:prSet phldrT="[Текст]"/>
      <dgm:spPr/>
      <dgm:t>
        <a:bodyPr/>
        <a:lstStyle/>
        <a:p>
          <a:r>
            <a:rPr lang="ru-RU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призначення</a:t>
          </a:r>
          <a:r>
            <a:rPr lang="ru-RU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уповноваженої</a:t>
          </a:r>
          <a:r>
            <a:rPr lang="ru-RU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особи/</a:t>
          </a:r>
          <a:r>
            <a:rPr lang="ru-RU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осіб</a:t>
          </a:r>
          <a:r>
            <a:rPr lang="ru-RU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endParaRPr lang="ru-RU" dirty="0">
            <a:solidFill>
              <a:schemeClr val="tx1"/>
            </a:solidFill>
          </a:endParaRPr>
        </a:p>
      </dgm:t>
    </dgm:pt>
    <dgm:pt modelId="{EE2AC58D-C90A-4482-BE10-CDDF410A55A0}" type="parTrans" cxnId="{B7A7DC73-8C5A-4D18-A9A6-5A8F80D07CB1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0857FF2-B408-4867-9F75-93A0D6A1983B}" type="sibTrans" cxnId="{B7A7DC73-8C5A-4D18-A9A6-5A8F80D07CB1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E4A90A1-CB97-451C-A575-E2E0919F460D}">
      <dgm:prSet phldrT="[Текст]"/>
      <dgm:spPr/>
      <dgm:t>
        <a:bodyPr/>
        <a:lstStyle/>
        <a:p>
          <a:r>
            <a:rPr lang="en-US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створення</a:t>
          </a:r>
          <a:r>
            <a:rPr lang="en-US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централізованих</a:t>
          </a:r>
          <a:r>
            <a:rPr lang="en-US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закупівельних</a:t>
          </a:r>
          <a:r>
            <a:rPr lang="en-US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організацій</a:t>
          </a:r>
          <a:endParaRPr lang="ru-RU" dirty="0">
            <a:solidFill>
              <a:schemeClr val="tx1"/>
            </a:solidFill>
          </a:endParaRPr>
        </a:p>
      </dgm:t>
    </dgm:pt>
    <dgm:pt modelId="{09960F2F-5EC5-4A42-9F05-4E7463DCF14C}" type="parTrans" cxnId="{8678D487-7ED3-435A-B37A-ABDABD3599C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EC0BB82-2253-4A50-85FC-22E1D9E9205C}" type="sibTrans" cxnId="{8678D487-7ED3-435A-B37A-ABDABD3599C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A94EB3B-648D-458E-B15B-C485379F5E3C}" type="pres">
      <dgm:prSet presAssocID="{12E078B9-9306-4D1C-B26D-44E2C0CB5B5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4F00EF6-F46E-4FDB-B044-F727EEAECD16}" type="pres">
      <dgm:prSet presAssocID="{2505E2FA-3E9A-4CDB-A358-5781E38BF484}" presName="hierRoot1" presStyleCnt="0">
        <dgm:presLayoutVars>
          <dgm:hierBranch val="init"/>
        </dgm:presLayoutVars>
      </dgm:prSet>
      <dgm:spPr/>
    </dgm:pt>
    <dgm:pt modelId="{28C9A998-C214-4904-9188-A234F2B302C4}" type="pres">
      <dgm:prSet presAssocID="{2505E2FA-3E9A-4CDB-A358-5781E38BF484}" presName="rootComposite1" presStyleCnt="0"/>
      <dgm:spPr/>
    </dgm:pt>
    <dgm:pt modelId="{962C6E18-1FE0-4192-AB7A-A82678A6F2E6}" type="pres">
      <dgm:prSet presAssocID="{2505E2FA-3E9A-4CDB-A358-5781E38BF484}" presName="rootText1" presStyleLbl="node0" presStyleIdx="0" presStyleCnt="1" custScaleX="154859">
        <dgm:presLayoutVars>
          <dgm:chMax/>
          <dgm:chPref val="3"/>
        </dgm:presLayoutVars>
      </dgm:prSet>
      <dgm:spPr/>
    </dgm:pt>
    <dgm:pt modelId="{CE422D13-182D-42B4-A6A0-C0A49582736D}" type="pres">
      <dgm:prSet presAssocID="{2505E2FA-3E9A-4CDB-A358-5781E38BF484}" presName="titleText1" presStyleLbl="fgAcc0" presStyleIdx="0" presStyleCnt="1">
        <dgm:presLayoutVars>
          <dgm:chMax val="0"/>
          <dgm:chPref val="0"/>
        </dgm:presLayoutVars>
      </dgm:prSet>
      <dgm:spPr/>
    </dgm:pt>
    <dgm:pt modelId="{6C88246F-DE70-4EB6-B0D1-9731B439A629}" type="pres">
      <dgm:prSet presAssocID="{2505E2FA-3E9A-4CDB-A358-5781E38BF484}" presName="rootConnector1" presStyleLbl="node1" presStyleIdx="0" presStyleCnt="3"/>
      <dgm:spPr/>
    </dgm:pt>
    <dgm:pt modelId="{3FC90DD7-2701-4BA2-B1F1-8ACE57A70D5F}" type="pres">
      <dgm:prSet presAssocID="{2505E2FA-3E9A-4CDB-A358-5781E38BF484}" presName="hierChild2" presStyleCnt="0"/>
      <dgm:spPr/>
    </dgm:pt>
    <dgm:pt modelId="{4CDCE75A-A293-4DCE-BC38-26B9997530A4}" type="pres">
      <dgm:prSet presAssocID="{E808D3F1-B542-4B1C-B68B-460845A38D44}" presName="Name37" presStyleLbl="parChTrans1D2" presStyleIdx="0" presStyleCnt="3"/>
      <dgm:spPr/>
    </dgm:pt>
    <dgm:pt modelId="{A5BBDFC0-799B-486D-B60C-551BCC0AE596}" type="pres">
      <dgm:prSet presAssocID="{190F1313-1D28-4578-AB4A-2ABB5B5A426D}" presName="hierRoot2" presStyleCnt="0">
        <dgm:presLayoutVars>
          <dgm:hierBranch val="init"/>
        </dgm:presLayoutVars>
      </dgm:prSet>
      <dgm:spPr/>
    </dgm:pt>
    <dgm:pt modelId="{F59E7EB6-276E-41BA-846B-C3A47B0E0A30}" type="pres">
      <dgm:prSet presAssocID="{190F1313-1D28-4578-AB4A-2ABB5B5A426D}" presName="rootComposite" presStyleCnt="0"/>
      <dgm:spPr/>
    </dgm:pt>
    <dgm:pt modelId="{B0341DB9-1037-4571-BA48-70C8BD262B8D}" type="pres">
      <dgm:prSet presAssocID="{190F1313-1D28-4578-AB4A-2ABB5B5A426D}" presName="rootText" presStyleLbl="node1" presStyleIdx="0" presStyleCnt="3" custScaleX="119857">
        <dgm:presLayoutVars>
          <dgm:chMax/>
          <dgm:chPref val="3"/>
        </dgm:presLayoutVars>
      </dgm:prSet>
      <dgm:spPr/>
    </dgm:pt>
    <dgm:pt modelId="{7FEE4B8E-9DAC-4AC8-93F6-DB798B789C24}" type="pres">
      <dgm:prSet presAssocID="{190F1313-1D28-4578-AB4A-2ABB5B5A426D}" presName="titleText2" presStyleLbl="fgAcc1" presStyleIdx="0" presStyleCnt="3">
        <dgm:presLayoutVars>
          <dgm:chMax val="0"/>
          <dgm:chPref val="0"/>
        </dgm:presLayoutVars>
      </dgm:prSet>
      <dgm:spPr/>
    </dgm:pt>
    <dgm:pt modelId="{63F7D3E3-7FD5-4DEE-8C1B-051F0CAFBF6E}" type="pres">
      <dgm:prSet presAssocID="{190F1313-1D28-4578-AB4A-2ABB5B5A426D}" presName="rootConnector" presStyleLbl="node2" presStyleIdx="0" presStyleCnt="0"/>
      <dgm:spPr/>
    </dgm:pt>
    <dgm:pt modelId="{FE90E9F2-13D6-45B7-A368-99E2FA6A0D4B}" type="pres">
      <dgm:prSet presAssocID="{190F1313-1D28-4578-AB4A-2ABB5B5A426D}" presName="hierChild4" presStyleCnt="0"/>
      <dgm:spPr/>
    </dgm:pt>
    <dgm:pt modelId="{823C2C73-9325-4E6C-948A-63C553065890}" type="pres">
      <dgm:prSet presAssocID="{190F1313-1D28-4578-AB4A-2ABB5B5A426D}" presName="hierChild5" presStyleCnt="0"/>
      <dgm:spPr/>
    </dgm:pt>
    <dgm:pt modelId="{C2A0442E-2A19-4981-98F5-B8F526B54D01}" type="pres">
      <dgm:prSet presAssocID="{EE2AC58D-C90A-4482-BE10-CDDF410A55A0}" presName="Name37" presStyleLbl="parChTrans1D2" presStyleIdx="1" presStyleCnt="3"/>
      <dgm:spPr/>
    </dgm:pt>
    <dgm:pt modelId="{540F0772-EC1F-4678-85A0-7C666E852ECE}" type="pres">
      <dgm:prSet presAssocID="{335BA8A2-0B57-4436-90C9-7CDAC5F44543}" presName="hierRoot2" presStyleCnt="0">
        <dgm:presLayoutVars>
          <dgm:hierBranch val="init"/>
        </dgm:presLayoutVars>
      </dgm:prSet>
      <dgm:spPr/>
    </dgm:pt>
    <dgm:pt modelId="{A917B224-1134-488B-B0DA-834BCCE64401}" type="pres">
      <dgm:prSet presAssocID="{335BA8A2-0B57-4436-90C9-7CDAC5F44543}" presName="rootComposite" presStyleCnt="0"/>
      <dgm:spPr/>
    </dgm:pt>
    <dgm:pt modelId="{D8A637BB-3A7F-45C7-A658-0CD12232EE36}" type="pres">
      <dgm:prSet presAssocID="{335BA8A2-0B57-4436-90C9-7CDAC5F44543}" presName="rootText" presStyleLbl="node1" presStyleIdx="1" presStyleCnt="3" custScaleX="127710">
        <dgm:presLayoutVars>
          <dgm:chMax/>
          <dgm:chPref val="3"/>
        </dgm:presLayoutVars>
      </dgm:prSet>
      <dgm:spPr/>
    </dgm:pt>
    <dgm:pt modelId="{21B0D4FC-5EB3-48D3-BD78-68404325413D}" type="pres">
      <dgm:prSet presAssocID="{335BA8A2-0B57-4436-90C9-7CDAC5F44543}" presName="titleText2" presStyleLbl="fgAcc1" presStyleIdx="1" presStyleCnt="3">
        <dgm:presLayoutVars>
          <dgm:chMax val="0"/>
          <dgm:chPref val="0"/>
        </dgm:presLayoutVars>
      </dgm:prSet>
      <dgm:spPr/>
    </dgm:pt>
    <dgm:pt modelId="{76F97B1E-64BE-4578-B087-F28F3A1E9208}" type="pres">
      <dgm:prSet presAssocID="{335BA8A2-0B57-4436-90C9-7CDAC5F44543}" presName="rootConnector" presStyleLbl="node2" presStyleIdx="0" presStyleCnt="0"/>
      <dgm:spPr/>
    </dgm:pt>
    <dgm:pt modelId="{EB7FD354-D464-4060-A249-473967920E2C}" type="pres">
      <dgm:prSet presAssocID="{335BA8A2-0B57-4436-90C9-7CDAC5F44543}" presName="hierChild4" presStyleCnt="0"/>
      <dgm:spPr/>
    </dgm:pt>
    <dgm:pt modelId="{9600315B-82D2-4C59-B0FC-59CE65B884D3}" type="pres">
      <dgm:prSet presAssocID="{335BA8A2-0B57-4436-90C9-7CDAC5F44543}" presName="hierChild5" presStyleCnt="0"/>
      <dgm:spPr/>
    </dgm:pt>
    <dgm:pt modelId="{15978F3B-ECD2-4185-A44E-3DB875C7483C}" type="pres">
      <dgm:prSet presAssocID="{09960F2F-5EC5-4A42-9F05-4E7463DCF14C}" presName="Name37" presStyleLbl="parChTrans1D2" presStyleIdx="2" presStyleCnt="3"/>
      <dgm:spPr/>
    </dgm:pt>
    <dgm:pt modelId="{F1FCCF7A-E722-45FB-A7F3-0D7206FA2528}" type="pres">
      <dgm:prSet presAssocID="{4E4A90A1-CB97-451C-A575-E2E0919F460D}" presName="hierRoot2" presStyleCnt="0">
        <dgm:presLayoutVars>
          <dgm:hierBranch val="init"/>
        </dgm:presLayoutVars>
      </dgm:prSet>
      <dgm:spPr/>
    </dgm:pt>
    <dgm:pt modelId="{0CD87EDB-B683-42DD-85D5-42FB6BD12A64}" type="pres">
      <dgm:prSet presAssocID="{4E4A90A1-CB97-451C-A575-E2E0919F460D}" presName="rootComposite" presStyleCnt="0"/>
      <dgm:spPr/>
    </dgm:pt>
    <dgm:pt modelId="{E996E42B-0603-4C8F-AD23-F4DB6B61C08A}" type="pres">
      <dgm:prSet presAssocID="{4E4A90A1-CB97-451C-A575-E2E0919F460D}" presName="rootText" presStyleLbl="node1" presStyleIdx="2" presStyleCnt="3" custScaleX="117870">
        <dgm:presLayoutVars>
          <dgm:chMax/>
          <dgm:chPref val="3"/>
        </dgm:presLayoutVars>
      </dgm:prSet>
      <dgm:spPr/>
    </dgm:pt>
    <dgm:pt modelId="{15D34ED3-11C6-4066-B795-3630ACBDEF55}" type="pres">
      <dgm:prSet presAssocID="{4E4A90A1-CB97-451C-A575-E2E0919F460D}" presName="titleText2" presStyleLbl="fgAcc1" presStyleIdx="2" presStyleCnt="3">
        <dgm:presLayoutVars>
          <dgm:chMax val="0"/>
          <dgm:chPref val="0"/>
        </dgm:presLayoutVars>
      </dgm:prSet>
      <dgm:spPr/>
    </dgm:pt>
    <dgm:pt modelId="{B41AE0B1-773B-40F2-9D58-967857A99EC1}" type="pres">
      <dgm:prSet presAssocID="{4E4A90A1-CB97-451C-A575-E2E0919F460D}" presName="rootConnector" presStyleLbl="node2" presStyleIdx="0" presStyleCnt="0"/>
      <dgm:spPr/>
    </dgm:pt>
    <dgm:pt modelId="{9371054C-53E5-4818-8B23-5AF93779DA42}" type="pres">
      <dgm:prSet presAssocID="{4E4A90A1-CB97-451C-A575-E2E0919F460D}" presName="hierChild4" presStyleCnt="0"/>
      <dgm:spPr/>
    </dgm:pt>
    <dgm:pt modelId="{47AAED37-90BF-41B6-9756-DDC51FE40F8D}" type="pres">
      <dgm:prSet presAssocID="{4E4A90A1-CB97-451C-A575-E2E0919F460D}" presName="hierChild5" presStyleCnt="0"/>
      <dgm:spPr/>
    </dgm:pt>
    <dgm:pt modelId="{9F96F25C-A429-4110-B472-BF55FCD492DD}" type="pres">
      <dgm:prSet presAssocID="{2505E2FA-3E9A-4CDB-A358-5781E38BF484}" presName="hierChild3" presStyleCnt="0"/>
      <dgm:spPr/>
    </dgm:pt>
  </dgm:ptLst>
  <dgm:cxnLst>
    <dgm:cxn modelId="{3FC90605-248A-477E-A906-A8B544A1DEE6}" type="presOf" srcId="{190F1313-1D28-4578-AB4A-2ABB5B5A426D}" destId="{B0341DB9-1037-4571-BA48-70C8BD262B8D}" srcOrd="0" destOrd="0" presId="urn:microsoft.com/office/officeart/2008/layout/NameandTitleOrganizationalChart"/>
    <dgm:cxn modelId="{22F1E807-C789-44CE-902E-2B1A17A056F4}" type="presOf" srcId="{E808D3F1-B542-4B1C-B68B-460845A38D44}" destId="{4CDCE75A-A293-4DCE-BC38-26B9997530A4}" srcOrd="0" destOrd="0" presId="urn:microsoft.com/office/officeart/2008/layout/NameandTitleOrganizationalChart"/>
    <dgm:cxn modelId="{4B3EDE10-1916-4AA4-A552-4192AF716B6B}" type="presOf" srcId="{C1A5FDEA-D813-454B-946A-2838475532FF}" destId="{7FEE4B8E-9DAC-4AC8-93F6-DB798B789C24}" srcOrd="0" destOrd="0" presId="urn:microsoft.com/office/officeart/2008/layout/NameandTitleOrganizationalChart"/>
    <dgm:cxn modelId="{03470916-01F6-495D-A26E-414232915DE9}" type="presOf" srcId="{90857FF2-B408-4867-9F75-93A0D6A1983B}" destId="{21B0D4FC-5EB3-48D3-BD78-68404325413D}" srcOrd="0" destOrd="0" presId="urn:microsoft.com/office/officeart/2008/layout/NameandTitleOrganizationalChart"/>
    <dgm:cxn modelId="{184C8623-C208-42F2-BA73-4F545E42E7E1}" type="presOf" srcId="{335BA8A2-0B57-4436-90C9-7CDAC5F44543}" destId="{76F97B1E-64BE-4578-B087-F28F3A1E9208}" srcOrd="1" destOrd="0" presId="urn:microsoft.com/office/officeart/2008/layout/NameandTitleOrganizationalChart"/>
    <dgm:cxn modelId="{FB673227-9CF1-451F-B159-9A63B32CC5D9}" type="presOf" srcId="{4E4A90A1-CB97-451C-A575-E2E0919F460D}" destId="{B41AE0B1-773B-40F2-9D58-967857A99EC1}" srcOrd="1" destOrd="0" presId="urn:microsoft.com/office/officeart/2008/layout/NameandTitleOrganizationalChart"/>
    <dgm:cxn modelId="{BA328C29-67DE-4D8D-BD4C-2156F68DE26D}" type="presOf" srcId="{C809CE03-00AA-446D-B1E2-527845DA3173}" destId="{CE422D13-182D-42B4-A6A0-C0A49582736D}" srcOrd="0" destOrd="0" presId="urn:microsoft.com/office/officeart/2008/layout/NameandTitleOrganizationalChart"/>
    <dgm:cxn modelId="{F8D03C36-A679-4EC2-8AD5-309BA7C8169A}" type="presOf" srcId="{12E078B9-9306-4D1C-B26D-44E2C0CB5B54}" destId="{DA94EB3B-648D-458E-B15B-C485379F5E3C}" srcOrd="0" destOrd="0" presId="urn:microsoft.com/office/officeart/2008/layout/NameandTitleOrganizationalChart"/>
    <dgm:cxn modelId="{A26BE461-531A-4165-A209-F104DF352D5F}" type="presOf" srcId="{09960F2F-5EC5-4A42-9F05-4E7463DCF14C}" destId="{15978F3B-ECD2-4185-A44E-3DB875C7483C}" srcOrd="0" destOrd="0" presId="urn:microsoft.com/office/officeart/2008/layout/NameandTitleOrganizationalChart"/>
    <dgm:cxn modelId="{A8445D48-BEA8-4613-9C81-517073674F9A}" type="presOf" srcId="{EE2AC58D-C90A-4482-BE10-CDDF410A55A0}" destId="{C2A0442E-2A19-4981-98F5-B8F526B54D01}" srcOrd="0" destOrd="0" presId="urn:microsoft.com/office/officeart/2008/layout/NameandTitleOrganizationalChart"/>
    <dgm:cxn modelId="{D5CFD548-96A7-49C2-9445-5B2FEB0E1EFC}" srcId="{2505E2FA-3E9A-4CDB-A358-5781E38BF484}" destId="{190F1313-1D28-4578-AB4A-2ABB5B5A426D}" srcOrd="0" destOrd="0" parTransId="{E808D3F1-B542-4B1C-B68B-460845A38D44}" sibTransId="{C1A5FDEA-D813-454B-946A-2838475532FF}"/>
    <dgm:cxn modelId="{B7A7DC73-8C5A-4D18-A9A6-5A8F80D07CB1}" srcId="{2505E2FA-3E9A-4CDB-A358-5781E38BF484}" destId="{335BA8A2-0B57-4436-90C9-7CDAC5F44543}" srcOrd="1" destOrd="0" parTransId="{EE2AC58D-C90A-4482-BE10-CDDF410A55A0}" sibTransId="{90857FF2-B408-4867-9F75-93A0D6A1983B}"/>
    <dgm:cxn modelId="{8678D487-7ED3-435A-B37A-ABDABD3599CB}" srcId="{2505E2FA-3E9A-4CDB-A358-5781E38BF484}" destId="{4E4A90A1-CB97-451C-A575-E2E0919F460D}" srcOrd="2" destOrd="0" parTransId="{09960F2F-5EC5-4A42-9F05-4E7463DCF14C}" sibTransId="{BEC0BB82-2253-4A50-85FC-22E1D9E9205C}"/>
    <dgm:cxn modelId="{106DE28F-0128-4384-A01B-C43CECC20D8D}" type="presOf" srcId="{2505E2FA-3E9A-4CDB-A358-5781E38BF484}" destId="{6C88246F-DE70-4EB6-B0D1-9731B439A629}" srcOrd="1" destOrd="0" presId="urn:microsoft.com/office/officeart/2008/layout/NameandTitleOrganizationalChart"/>
    <dgm:cxn modelId="{AE19769E-7874-44F5-BE85-BC82480F041A}" type="presOf" srcId="{4E4A90A1-CB97-451C-A575-E2E0919F460D}" destId="{E996E42B-0603-4C8F-AD23-F4DB6B61C08A}" srcOrd="0" destOrd="0" presId="urn:microsoft.com/office/officeart/2008/layout/NameandTitleOrganizationalChart"/>
    <dgm:cxn modelId="{D4B9AB9E-CE82-464D-BBF5-909235332255}" type="presOf" srcId="{BEC0BB82-2253-4A50-85FC-22E1D9E9205C}" destId="{15D34ED3-11C6-4066-B795-3630ACBDEF55}" srcOrd="0" destOrd="0" presId="urn:microsoft.com/office/officeart/2008/layout/NameandTitleOrganizationalChart"/>
    <dgm:cxn modelId="{7CAFC6D2-53A2-47F9-86CF-AA170FA4EA7A}" srcId="{12E078B9-9306-4D1C-B26D-44E2C0CB5B54}" destId="{2505E2FA-3E9A-4CDB-A358-5781E38BF484}" srcOrd="0" destOrd="0" parTransId="{4BF2F20D-13E3-4795-A8B0-F085AFC4B5F4}" sibTransId="{C809CE03-00AA-446D-B1E2-527845DA3173}"/>
    <dgm:cxn modelId="{BA44ABD8-4626-4A48-AAEE-335AEBA4A6A6}" type="presOf" srcId="{335BA8A2-0B57-4436-90C9-7CDAC5F44543}" destId="{D8A637BB-3A7F-45C7-A658-0CD12232EE36}" srcOrd="0" destOrd="0" presId="urn:microsoft.com/office/officeart/2008/layout/NameandTitleOrganizationalChart"/>
    <dgm:cxn modelId="{8386E4FC-3BDE-4EBA-B42B-527E1CC9563C}" type="presOf" srcId="{190F1313-1D28-4578-AB4A-2ABB5B5A426D}" destId="{63F7D3E3-7FD5-4DEE-8C1B-051F0CAFBF6E}" srcOrd="1" destOrd="0" presId="urn:microsoft.com/office/officeart/2008/layout/NameandTitleOrganizationalChart"/>
    <dgm:cxn modelId="{15BEC7FE-E9E5-4F15-B3E0-A7228F11415B}" type="presOf" srcId="{2505E2FA-3E9A-4CDB-A358-5781E38BF484}" destId="{962C6E18-1FE0-4192-AB7A-A82678A6F2E6}" srcOrd="0" destOrd="0" presId="urn:microsoft.com/office/officeart/2008/layout/NameandTitleOrganizationalChart"/>
    <dgm:cxn modelId="{A3027CE6-6546-40CD-8B91-D9C8BCA5E322}" type="presParOf" srcId="{DA94EB3B-648D-458E-B15B-C485379F5E3C}" destId="{44F00EF6-F46E-4FDB-B044-F727EEAECD16}" srcOrd="0" destOrd="0" presId="urn:microsoft.com/office/officeart/2008/layout/NameandTitleOrganizationalChart"/>
    <dgm:cxn modelId="{0DED69ED-F55F-416C-8B42-68EAD23C6A95}" type="presParOf" srcId="{44F00EF6-F46E-4FDB-B044-F727EEAECD16}" destId="{28C9A998-C214-4904-9188-A234F2B302C4}" srcOrd="0" destOrd="0" presId="urn:microsoft.com/office/officeart/2008/layout/NameandTitleOrganizationalChart"/>
    <dgm:cxn modelId="{06DECBBC-DBFC-4F95-9EE8-ADF542F0BB88}" type="presParOf" srcId="{28C9A998-C214-4904-9188-A234F2B302C4}" destId="{962C6E18-1FE0-4192-AB7A-A82678A6F2E6}" srcOrd="0" destOrd="0" presId="urn:microsoft.com/office/officeart/2008/layout/NameandTitleOrganizationalChart"/>
    <dgm:cxn modelId="{2525D028-BBF1-4770-90E7-C6347ABDE5E1}" type="presParOf" srcId="{28C9A998-C214-4904-9188-A234F2B302C4}" destId="{CE422D13-182D-42B4-A6A0-C0A49582736D}" srcOrd="1" destOrd="0" presId="urn:microsoft.com/office/officeart/2008/layout/NameandTitleOrganizationalChart"/>
    <dgm:cxn modelId="{384EB40B-1F61-4F9A-A567-48220A3B78E0}" type="presParOf" srcId="{28C9A998-C214-4904-9188-A234F2B302C4}" destId="{6C88246F-DE70-4EB6-B0D1-9731B439A629}" srcOrd="2" destOrd="0" presId="urn:microsoft.com/office/officeart/2008/layout/NameandTitleOrganizationalChart"/>
    <dgm:cxn modelId="{D329A835-682F-4234-AF06-CB7DA0B232D9}" type="presParOf" srcId="{44F00EF6-F46E-4FDB-B044-F727EEAECD16}" destId="{3FC90DD7-2701-4BA2-B1F1-8ACE57A70D5F}" srcOrd="1" destOrd="0" presId="urn:microsoft.com/office/officeart/2008/layout/NameandTitleOrganizationalChart"/>
    <dgm:cxn modelId="{0ABDED85-224E-4023-9015-FE1FA12E2B1A}" type="presParOf" srcId="{3FC90DD7-2701-4BA2-B1F1-8ACE57A70D5F}" destId="{4CDCE75A-A293-4DCE-BC38-26B9997530A4}" srcOrd="0" destOrd="0" presId="urn:microsoft.com/office/officeart/2008/layout/NameandTitleOrganizationalChart"/>
    <dgm:cxn modelId="{5193E93B-87BC-4BFF-B641-4CF5F7B3D312}" type="presParOf" srcId="{3FC90DD7-2701-4BA2-B1F1-8ACE57A70D5F}" destId="{A5BBDFC0-799B-486D-B60C-551BCC0AE596}" srcOrd="1" destOrd="0" presId="urn:microsoft.com/office/officeart/2008/layout/NameandTitleOrganizationalChart"/>
    <dgm:cxn modelId="{F9B7CC37-09C8-4D3A-BB2E-0C44696BA852}" type="presParOf" srcId="{A5BBDFC0-799B-486D-B60C-551BCC0AE596}" destId="{F59E7EB6-276E-41BA-846B-C3A47B0E0A30}" srcOrd="0" destOrd="0" presId="urn:microsoft.com/office/officeart/2008/layout/NameandTitleOrganizationalChart"/>
    <dgm:cxn modelId="{B63EFAA4-4308-488C-99D6-8F06C4BE7215}" type="presParOf" srcId="{F59E7EB6-276E-41BA-846B-C3A47B0E0A30}" destId="{B0341DB9-1037-4571-BA48-70C8BD262B8D}" srcOrd="0" destOrd="0" presId="urn:microsoft.com/office/officeart/2008/layout/NameandTitleOrganizationalChart"/>
    <dgm:cxn modelId="{EC453651-E48F-4E52-9CDD-9C76A5C1FEC6}" type="presParOf" srcId="{F59E7EB6-276E-41BA-846B-C3A47B0E0A30}" destId="{7FEE4B8E-9DAC-4AC8-93F6-DB798B789C24}" srcOrd="1" destOrd="0" presId="urn:microsoft.com/office/officeart/2008/layout/NameandTitleOrganizationalChart"/>
    <dgm:cxn modelId="{E776ACEE-5044-41F9-BBFF-EC5EB9DF9AE9}" type="presParOf" srcId="{F59E7EB6-276E-41BA-846B-C3A47B0E0A30}" destId="{63F7D3E3-7FD5-4DEE-8C1B-051F0CAFBF6E}" srcOrd="2" destOrd="0" presId="urn:microsoft.com/office/officeart/2008/layout/NameandTitleOrganizationalChart"/>
    <dgm:cxn modelId="{9B85D831-5CD2-42EC-8B11-EDFEA774F1A6}" type="presParOf" srcId="{A5BBDFC0-799B-486D-B60C-551BCC0AE596}" destId="{FE90E9F2-13D6-45B7-A368-99E2FA6A0D4B}" srcOrd="1" destOrd="0" presId="urn:microsoft.com/office/officeart/2008/layout/NameandTitleOrganizationalChart"/>
    <dgm:cxn modelId="{D0414E7E-D637-4B03-8843-D1666094338E}" type="presParOf" srcId="{A5BBDFC0-799B-486D-B60C-551BCC0AE596}" destId="{823C2C73-9325-4E6C-948A-63C553065890}" srcOrd="2" destOrd="0" presId="urn:microsoft.com/office/officeart/2008/layout/NameandTitleOrganizationalChart"/>
    <dgm:cxn modelId="{A2093C22-E081-4AD2-B237-DBD8AF8E5BB2}" type="presParOf" srcId="{3FC90DD7-2701-4BA2-B1F1-8ACE57A70D5F}" destId="{C2A0442E-2A19-4981-98F5-B8F526B54D01}" srcOrd="2" destOrd="0" presId="urn:microsoft.com/office/officeart/2008/layout/NameandTitleOrganizationalChart"/>
    <dgm:cxn modelId="{ADF7894B-A01B-4943-805F-8EEA8F721533}" type="presParOf" srcId="{3FC90DD7-2701-4BA2-B1F1-8ACE57A70D5F}" destId="{540F0772-EC1F-4678-85A0-7C666E852ECE}" srcOrd="3" destOrd="0" presId="urn:microsoft.com/office/officeart/2008/layout/NameandTitleOrganizationalChart"/>
    <dgm:cxn modelId="{6C3518D5-40E8-43C5-A83E-9CD47996968E}" type="presParOf" srcId="{540F0772-EC1F-4678-85A0-7C666E852ECE}" destId="{A917B224-1134-488B-B0DA-834BCCE64401}" srcOrd="0" destOrd="0" presId="urn:microsoft.com/office/officeart/2008/layout/NameandTitleOrganizationalChart"/>
    <dgm:cxn modelId="{810069D5-B7E4-4ECB-9208-BD09069FCF83}" type="presParOf" srcId="{A917B224-1134-488B-B0DA-834BCCE64401}" destId="{D8A637BB-3A7F-45C7-A658-0CD12232EE36}" srcOrd="0" destOrd="0" presId="urn:microsoft.com/office/officeart/2008/layout/NameandTitleOrganizationalChart"/>
    <dgm:cxn modelId="{805C9126-B8E7-44A0-836E-DFE0EB66E5E1}" type="presParOf" srcId="{A917B224-1134-488B-B0DA-834BCCE64401}" destId="{21B0D4FC-5EB3-48D3-BD78-68404325413D}" srcOrd="1" destOrd="0" presId="urn:microsoft.com/office/officeart/2008/layout/NameandTitleOrganizationalChart"/>
    <dgm:cxn modelId="{7CC141A0-FBDD-486C-88C4-ECA226A1001B}" type="presParOf" srcId="{A917B224-1134-488B-B0DA-834BCCE64401}" destId="{76F97B1E-64BE-4578-B087-F28F3A1E9208}" srcOrd="2" destOrd="0" presId="urn:microsoft.com/office/officeart/2008/layout/NameandTitleOrganizationalChart"/>
    <dgm:cxn modelId="{B2EF1D34-1B34-463F-8E86-0B99CC2143A6}" type="presParOf" srcId="{540F0772-EC1F-4678-85A0-7C666E852ECE}" destId="{EB7FD354-D464-4060-A249-473967920E2C}" srcOrd="1" destOrd="0" presId="urn:microsoft.com/office/officeart/2008/layout/NameandTitleOrganizationalChart"/>
    <dgm:cxn modelId="{3E48530E-3A27-48C6-A40B-83F6304299E0}" type="presParOf" srcId="{540F0772-EC1F-4678-85A0-7C666E852ECE}" destId="{9600315B-82D2-4C59-B0FC-59CE65B884D3}" srcOrd="2" destOrd="0" presId="urn:microsoft.com/office/officeart/2008/layout/NameandTitleOrganizationalChart"/>
    <dgm:cxn modelId="{F293C956-DDE2-4A94-92D8-836BBAF1DAEF}" type="presParOf" srcId="{3FC90DD7-2701-4BA2-B1F1-8ACE57A70D5F}" destId="{15978F3B-ECD2-4185-A44E-3DB875C7483C}" srcOrd="4" destOrd="0" presId="urn:microsoft.com/office/officeart/2008/layout/NameandTitleOrganizationalChart"/>
    <dgm:cxn modelId="{018D5F81-D1F1-4BF8-B9BC-3F3C9D1BEC7D}" type="presParOf" srcId="{3FC90DD7-2701-4BA2-B1F1-8ACE57A70D5F}" destId="{F1FCCF7A-E722-45FB-A7F3-0D7206FA2528}" srcOrd="5" destOrd="0" presId="urn:microsoft.com/office/officeart/2008/layout/NameandTitleOrganizationalChart"/>
    <dgm:cxn modelId="{00506EB5-D268-499F-B2A0-CD95816CB97B}" type="presParOf" srcId="{F1FCCF7A-E722-45FB-A7F3-0D7206FA2528}" destId="{0CD87EDB-B683-42DD-85D5-42FB6BD12A64}" srcOrd="0" destOrd="0" presId="urn:microsoft.com/office/officeart/2008/layout/NameandTitleOrganizationalChart"/>
    <dgm:cxn modelId="{6AF0029A-4CF6-4929-8A2A-94250565C772}" type="presParOf" srcId="{0CD87EDB-B683-42DD-85D5-42FB6BD12A64}" destId="{E996E42B-0603-4C8F-AD23-F4DB6B61C08A}" srcOrd="0" destOrd="0" presId="urn:microsoft.com/office/officeart/2008/layout/NameandTitleOrganizationalChart"/>
    <dgm:cxn modelId="{B8CC3190-8780-46FC-87C6-E2A20BDD35AB}" type="presParOf" srcId="{0CD87EDB-B683-42DD-85D5-42FB6BD12A64}" destId="{15D34ED3-11C6-4066-B795-3630ACBDEF55}" srcOrd="1" destOrd="0" presId="urn:microsoft.com/office/officeart/2008/layout/NameandTitleOrganizationalChart"/>
    <dgm:cxn modelId="{D2F841AE-38AC-4A0D-AD86-85169FB124BA}" type="presParOf" srcId="{0CD87EDB-B683-42DD-85D5-42FB6BD12A64}" destId="{B41AE0B1-773B-40F2-9D58-967857A99EC1}" srcOrd="2" destOrd="0" presId="urn:microsoft.com/office/officeart/2008/layout/NameandTitleOrganizationalChart"/>
    <dgm:cxn modelId="{3C955D54-E201-4E5B-AA06-0A7DDBA33457}" type="presParOf" srcId="{F1FCCF7A-E722-45FB-A7F3-0D7206FA2528}" destId="{9371054C-53E5-4818-8B23-5AF93779DA42}" srcOrd="1" destOrd="0" presId="urn:microsoft.com/office/officeart/2008/layout/NameandTitleOrganizationalChart"/>
    <dgm:cxn modelId="{7D34B01A-F458-4738-A513-11442AF80FC2}" type="presParOf" srcId="{F1FCCF7A-E722-45FB-A7F3-0D7206FA2528}" destId="{47AAED37-90BF-41B6-9756-DDC51FE40F8D}" srcOrd="2" destOrd="0" presId="urn:microsoft.com/office/officeart/2008/layout/NameandTitleOrganizationalChart"/>
    <dgm:cxn modelId="{BC6EB465-7A54-43DB-9FF2-01BE23BA9DDC}" type="presParOf" srcId="{44F00EF6-F46E-4FDB-B044-F727EEAECD16}" destId="{9F96F25C-A429-4110-B472-BF55FCD492DD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978F3B-ECD2-4185-A44E-3DB875C7483C}">
      <dsp:nvSpPr>
        <dsp:cNvPr id="0" name=""/>
        <dsp:cNvSpPr/>
      </dsp:nvSpPr>
      <dsp:spPr>
        <a:xfrm>
          <a:off x="4744951" y="2069498"/>
          <a:ext cx="3303165" cy="6701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9515"/>
              </a:lnTo>
              <a:lnTo>
                <a:pt x="3303165" y="399515"/>
              </a:lnTo>
              <a:lnTo>
                <a:pt x="3303165" y="67015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A0442E-2A19-4981-98F5-B8F526B54D01}">
      <dsp:nvSpPr>
        <dsp:cNvPr id="0" name=""/>
        <dsp:cNvSpPr/>
      </dsp:nvSpPr>
      <dsp:spPr>
        <a:xfrm>
          <a:off x="4699231" y="2069498"/>
          <a:ext cx="91440" cy="6701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9515"/>
              </a:lnTo>
              <a:lnTo>
                <a:pt x="56848" y="399515"/>
              </a:lnTo>
              <a:lnTo>
                <a:pt x="56848" y="67015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DCE75A-A293-4DCE-BC38-26B9997530A4}">
      <dsp:nvSpPr>
        <dsp:cNvPr id="0" name=""/>
        <dsp:cNvSpPr/>
      </dsp:nvSpPr>
      <dsp:spPr>
        <a:xfrm>
          <a:off x="1440183" y="2069498"/>
          <a:ext cx="3304767" cy="670154"/>
        </a:xfrm>
        <a:custGeom>
          <a:avLst/>
          <a:gdLst/>
          <a:ahLst/>
          <a:cxnLst/>
          <a:rect l="0" t="0" r="0" b="0"/>
          <a:pathLst>
            <a:path>
              <a:moveTo>
                <a:pt x="3304767" y="0"/>
              </a:moveTo>
              <a:lnTo>
                <a:pt x="3304767" y="399515"/>
              </a:lnTo>
              <a:lnTo>
                <a:pt x="0" y="399515"/>
              </a:lnTo>
              <a:lnTo>
                <a:pt x="0" y="67015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2C6E18-1FE0-4192-AB7A-A82678A6F2E6}">
      <dsp:nvSpPr>
        <dsp:cNvPr id="0" name=""/>
        <dsp:cNvSpPr/>
      </dsp:nvSpPr>
      <dsp:spPr>
        <a:xfrm>
          <a:off x="3010364" y="909615"/>
          <a:ext cx="3469172" cy="11598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6367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Способи</a:t>
          </a:r>
          <a:r>
            <a:rPr lang="ru-RU" sz="1800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організації</a:t>
          </a:r>
          <a:r>
            <a:rPr lang="ru-RU" sz="1800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здійснення</a:t>
          </a:r>
          <a:r>
            <a:rPr lang="ru-RU" sz="1800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закупівельної</a:t>
          </a:r>
          <a:r>
            <a:rPr lang="ru-RU" sz="1800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діяльності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3010364" y="909615"/>
        <a:ext cx="3469172" cy="1159883"/>
      </dsp:txXfrm>
    </dsp:sp>
    <dsp:sp modelId="{CE422D13-182D-42B4-A6A0-C0A49582736D}">
      <dsp:nvSpPr>
        <dsp:cNvPr id="0" name=""/>
        <dsp:cNvSpPr/>
      </dsp:nvSpPr>
      <dsp:spPr>
        <a:xfrm>
          <a:off x="4072886" y="1811746"/>
          <a:ext cx="2016192" cy="38662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420" tIns="14605" rIns="58420" bIns="14605" numCol="1" spcCol="1270" anchor="ctr" anchorCtr="0">
          <a:noAutofit/>
        </a:bodyPr>
        <a:lstStyle/>
        <a:p>
          <a:pPr marL="0" lvl="0" indent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>
            <a:solidFill>
              <a:schemeClr val="tx1"/>
            </a:solidFill>
          </a:endParaRPr>
        </a:p>
      </dsp:txBody>
      <dsp:txXfrm>
        <a:off x="4072886" y="1811746"/>
        <a:ext cx="2016192" cy="386627"/>
      </dsp:txXfrm>
    </dsp:sp>
    <dsp:sp modelId="{B0341DB9-1037-4571-BA48-70C8BD262B8D}">
      <dsp:nvSpPr>
        <dsp:cNvPr id="0" name=""/>
        <dsp:cNvSpPr/>
      </dsp:nvSpPr>
      <dsp:spPr>
        <a:xfrm>
          <a:off x="97657" y="2739653"/>
          <a:ext cx="2685052" cy="11598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6367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створення</a:t>
          </a:r>
          <a:r>
            <a:rPr lang="ru-RU" sz="1800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тендерного </a:t>
          </a:r>
          <a:r>
            <a:rPr lang="ru-RU" sz="1800" kern="1200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комітету</a:t>
          </a:r>
          <a:r>
            <a:rPr lang="ru-RU" sz="1800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97657" y="2739653"/>
        <a:ext cx="2685052" cy="1159883"/>
      </dsp:txXfrm>
    </dsp:sp>
    <dsp:sp modelId="{7FEE4B8E-9DAC-4AC8-93F6-DB798B789C24}">
      <dsp:nvSpPr>
        <dsp:cNvPr id="0" name=""/>
        <dsp:cNvSpPr/>
      </dsp:nvSpPr>
      <dsp:spPr>
        <a:xfrm>
          <a:off x="768119" y="3641784"/>
          <a:ext cx="2016192" cy="38662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0" tIns="15875" rIns="63500" bIns="15875" numCol="1" spcCol="1270" anchor="ctr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500" kern="1200">
            <a:solidFill>
              <a:schemeClr val="tx1"/>
            </a:solidFill>
          </a:endParaRPr>
        </a:p>
      </dsp:txBody>
      <dsp:txXfrm>
        <a:off x="768119" y="3641784"/>
        <a:ext cx="2016192" cy="386627"/>
      </dsp:txXfrm>
    </dsp:sp>
    <dsp:sp modelId="{D8A637BB-3A7F-45C7-A658-0CD12232EE36}">
      <dsp:nvSpPr>
        <dsp:cNvPr id="0" name=""/>
        <dsp:cNvSpPr/>
      </dsp:nvSpPr>
      <dsp:spPr>
        <a:xfrm>
          <a:off x="3325590" y="2739653"/>
          <a:ext cx="2860976" cy="11598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6367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призначення</a:t>
          </a:r>
          <a:r>
            <a:rPr lang="ru-RU" sz="1800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уповноваженої</a:t>
          </a:r>
          <a:r>
            <a:rPr lang="ru-RU" sz="1800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особи/</a:t>
          </a:r>
          <a:r>
            <a:rPr lang="ru-RU" sz="1800" kern="1200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осіб</a:t>
          </a:r>
          <a:r>
            <a:rPr lang="ru-RU" sz="1800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3325590" y="2739653"/>
        <a:ext cx="2860976" cy="1159883"/>
      </dsp:txXfrm>
    </dsp:sp>
    <dsp:sp modelId="{21B0D4FC-5EB3-48D3-BD78-68404325413D}">
      <dsp:nvSpPr>
        <dsp:cNvPr id="0" name=""/>
        <dsp:cNvSpPr/>
      </dsp:nvSpPr>
      <dsp:spPr>
        <a:xfrm>
          <a:off x="4084015" y="3641784"/>
          <a:ext cx="2016192" cy="38662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0" tIns="15875" rIns="63500" bIns="15875" numCol="1" spcCol="1270" anchor="ctr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500" kern="1200">
            <a:solidFill>
              <a:schemeClr val="tx1"/>
            </a:solidFill>
          </a:endParaRPr>
        </a:p>
      </dsp:txBody>
      <dsp:txXfrm>
        <a:off x="4084015" y="3641784"/>
        <a:ext cx="2016192" cy="386627"/>
      </dsp:txXfrm>
    </dsp:sp>
    <dsp:sp modelId="{E996E42B-0603-4C8F-AD23-F4DB6B61C08A}">
      <dsp:nvSpPr>
        <dsp:cNvPr id="0" name=""/>
        <dsp:cNvSpPr/>
      </dsp:nvSpPr>
      <dsp:spPr>
        <a:xfrm>
          <a:off x="6727846" y="2739653"/>
          <a:ext cx="2640539" cy="11598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6367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створення</a:t>
          </a:r>
          <a:r>
            <a:rPr lang="en-US" sz="1800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централізованих</a:t>
          </a:r>
          <a:r>
            <a:rPr lang="en-US" sz="1800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закупівельних</a:t>
          </a:r>
          <a:r>
            <a:rPr lang="en-US" sz="1800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організацій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6727846" y="2739653"/>
        <a:ext cx="2640539" cy="1159883"/>
      </dsp:txXfrm>
    </dsp:sp>
    <dsp:sp modelId="{15D34ED3-11C6-4066-B795-3630ACBDEF55}">
      <dsp:nvSpPr>
        <dsp:cNvPr id="0" name=""/>
        <dsp:cNvSpPr/>
      </dsp:nvSpPr>
      <dsp:spPr>
        <a:xfrm>
          <a:off x="7376052" y="3641784"/>
          <a:ext cx="2016192" cy="38662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0" tIns="15875" rIns="63500" bIns="15875" numCol="1" spcCol="1270" anchor="ctr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500" kern="1200">
            <a:solidFill>
              <a:schemeClr val="tx1"/>
            </a:solidFill>
          </a:endParaRPr>
        </a:p>
      </dsp:txBody>
      <dsp:txXfrm>
        <a:off x="7376052" y="3641784"/>
        <a:ext cx="2016192" cy="3866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11/2/2025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11/2/2025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11/2/2025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11/2/2025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‹№›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11/2/2025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11/2/2025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11/2/2025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11/2/2025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11/2/2025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zakon4.rada.gov.ua/laws/show/922-19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zakon4.rada.gov.ua/laws/show/117-2014-%D0%BF" TargetMode="External"/><Relationship Id="rId2" Type="http://schemas.openxmlformats.org/officeDocument/2006/relationships/hyperlink" Target="http://zakon4.rada.gov.ua/laws/show/166-2016-%D0%B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zakon4.rada.gov.ua/laws/show/65-2014-%D0%BF" TargetMode="External"/><Relationship Id="rId4" Type="http://schemas.openxmlformats.org/officeDocument/2006/relationships/hyperlink" Target="http://zakon4.rada.gov.ua/laws/show/332-2001-%D0%BF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file/d/0B1r18JVOiF0OSVpCVDJjTllLVmc/view?pref=2&amp;pli=1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prozorro.gov.ua/uk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cpvtool.kse.ua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infobox.prozorro.org/articles/yediniy-zakupivelniy-slovnik-dk-021-2015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nfobox.prozorro.org/updates/dodatkovi-klasifikatori-nk-024-2019-ta-indeks-cost" TargetMode="External"/><Relationship Id="rId4" Type="http://schemas.openxmlformats.org/officeDocument/2006/relationships/hyperlink" Target="https://infobox.prozorro.org/articles/yak-znayti-mnn-likarskogo-zasobu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va327609-10#n5" TargetMode="External"/><Relationship Id="rId2" Type="http://schemas.openxmlformats.org/officeDocument/2006/relationships/hyperlink" Target="https://zakon.rada.gov.ua/laws/show/va822217-97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v0301850-11" TargetMode="External"/><Relationship Id="rId2" Type="http://schemas.openxmlformats.org/officeDocument/2006/relationships/hyperlink" Target="https://zakon.rada.gov.ua/laws/show/v0163858-1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00200" y="378650"/>
            <a:ext cx="8991600" cy="1645920"/>
          </a:xfrm>
        </p:spPr>
        <p:txBody>
          <a:bodyPr>
            <a:normAutofit/>
          </a:bodyPr>
          <a:lstStyle/>
          <a:p>
            <a:r>
              <a:rPr lang="uk-UA" sz="3100" b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 6. </a:t>
            </a:r>
            <a:r>
              <a:rPr lang="uk-UA" sz="3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Публічні закупівлі України</a:t>
            </a:r>
            <a:endParaRPr lang="en-US" sz="4400" dirty="0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483F5B83-A1F6-7D71-553A-9A119193D005}"/>
              </a:ext>
            </a:extLst>
          </p:cNvPr>
          <p:cNvSpPr txBox="1">
            <a:spLocks/>
          </p:cNvSpPr>
          <p:nvPr/>
        </p:nvSpPr>
        <p:spPr>
          <a:xfrm>
            <a:off x="1600199" y="2987667"/>
            <a:ext cx="8991599" cy="3101983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uk-UA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Нормативно-правова база регулювання публічних </a:t>
            </a:r>
            <a:r>
              <a:rPr lang="uk-UA" sz="1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Україні.</a:t>
            </a:r>
            <a:endParaRPr lang="uk-UA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1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Способи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організації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закупівельної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діяльності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uk-UA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Електронні майданчики </a:t>
            </a:r>
            <a:r>
              <a:rPr lang="en-US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Prozorro </a:t>
            </a:r>
            <a:r>
              <a:rPr lang="uk-UA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 </a:t>
            </a:r>
            <a:r>
              <a:rPr lang="en-US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Prozorro Market</a:t>
            </a:r>
            <a:r>
              <a:rPr lang="uk-UA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uk-UA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1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</a:t>
            </a:r>
            <a:endParaRPr lang="uk-UA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uk-UA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Види та процедури закупівлі</a:t>
            </a:r>
            <a:endParaRPr lang="uk-UA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uk-UA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Тендерна документація</a:t>
            </a:r>
            <a:endParaRPr lang="uk-UA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uk-UA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Нецінові критерії</a:t>
            </a:r>
          </a:p>
          <a:p>
            <a:pPr marL="34290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uk-UA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Аналіз публічних </a:t>
            </a:r>
            <a:r>
              <a:rPr lang="uk-UA" sz="1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України в 2024 році</a:t>
            </a:r>
            <a:endParaRPr lang="uk-UA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19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635D77-FCF8-73CF-C853-57926E867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83374"/>
            <a:ext cx="7729728" cy="1188720"/>
          </a:xfrm>
        </p:spPr>
        <p:txBody>
          <a:bodyPr>
            <a:normAutofit/>
          </a:bodyPr>
          <a:lstStyle/>
          <a:p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Нормативно-правова база регулювання публічних </a:t>
            </a:r>
            <a:r>
              <a:rPr lang="uk-UA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Україні</a:t>
            </a:r>
            <a:endParaRPr lang="uk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25A364C-37F0-6845-C482-41483B4251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292"/>
          <a:stretch/>
        </p:blipFill>
        <p:spPr bwMode="auto">
          <a:xfrm>
            <a:off x="1672873" y="1755877"/>
            <a:ext cx="8846253" cy="46700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63249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EBFEE7-8DAE-FEB1-FD3C-695DB9BD6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Угода про асоціацію</a:t>
            </a:r>
            <a:br>
              <a:rPr lang="uk-U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uk-UA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9F4928-C475-7715-CB83-9C3CB930E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975" y="2638044"/>
            <a:ext cx="11564471" cy="3101983"/>
          </a:xfrm>
        </p:spPr>
        <p:txBody>
          <a:bodyPr/>
          <a:lstStyle/>
          <a:p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метою виконання зобов’язань України в рамках Угоди про асоціацію та гармонізації українського законодавства до положень Директив ЄС, зокрема 2014/23/ЄС, 2014/24/ЄС, 2014/25/ЄС, 89/665/ЄЕС,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внесено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ряд нових положень в рамках процесу гармонізації з європейськими стандартами та імплементації заходів Дорожньої карти, а також, які безпосередньо сприяють удосконаленню та оптимізації закупівельного процесу та функціонування електронної системи.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29604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D132FF2-E6B1-AF63-2A60-AC553FE09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906" y="1069221"/>
            <a:ext cx="10913555" cy="5152675"/>
          </a:xfrm>
        </p:spPr>
        <p:txBody>
          <a:bodyPr>
            <a:normAutofit lnSpcReduction="10000"/>
          </a:bodyPr>
          <a:lstStyle/>
          <a:p>
            <a:pPr marL="0" indent="0" algn="just">
              <a:buClr>
                <a:schemeClr val="tx1"/>
              </a:buClr>
              <a:buNone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встановити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наступні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пороги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контрактів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перевищення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буде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регулюватися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положеннями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Угоди: </a:t>
            </a:r>
          </a:p>
          <a:p>
            <a:pPr algn="just">
              <a:buClr>
                <a:schemeClr val="tx1"/>
              </a:buClr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133.000 EUR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контрактів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поставку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центральних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винятком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контрактів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Директиві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2004/18 / ЄС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Стаття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7.b абзац 3; </a:t>
            </a:r>
          </a:p>
          <a:p>
            <a:pPr algn="just">
              <a:buClr>
                <a:schemeClr val="tx1"/>
              </a:buClr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206.000 EUR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контрактів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поставку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поширюється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попередній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пункт а; </a:t>
            </a:r>
          </a:p>
          <a:p>
            <a:pPr algn="just">
              <a:buClr>
                <a:schemeClr val="tx1"/>
              </a:buClr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5.150.000 EUR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контрактів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концесій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</a:p>
          <a:p>
            <a:pPr algn="just">
              <a:buClr>
                <a:schemeClr val="tx1"/>
              </a:buClr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5.150.000 EUR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контрактів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комунальному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інфраструктурному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секторах; </a:t>
            </a:r>
          </a:p>
          <a:p>
            <a:pPr algn="just">
              <a:buClr>
                <a:schemeClr val="tx1"/>
              </a:buClr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412.000 EUR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контрактів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поставку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комунальному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інфраструктурному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секторах.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Зазначене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деякій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мірі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поліпшить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становище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виробників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Clr>
                <a:schemeClr val="tx1"/>
              </a:buClr>
              <a:buNone/>
            </a:pP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відбувається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виходячи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принципів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недискримінації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рівного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ставлення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прозорості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пропорційності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Clr>
                <a:schemeClr val="tx1"/>
              </a:buClr>
              <a:buNone/>
            </a:pP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сторони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посилять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співпрацю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шляхом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обміну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досвідом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інформацією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яка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стосується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найкращих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практик і нормативно-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правової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бази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Зазначені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зміни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на нашу думку,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сприятимуть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виведенню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нормативно-правового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регулювання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сфери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публічних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якісно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новий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рівень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Clr>
                <a:schemeClr val="tx1"/>
              </a:buClr>
            </a:pP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7B6676-E865-7AB7-C6B3-6F13261AB290}"/>
              </a:ext>
            </a:extLst>
          </p:cNvPr>
          <p:cNvSpPr txBox="1"/>
          <p:nvPr/>
        </p:nvSpPr>
        <p:spPr>
          <a:xfrm>
            <a:off x="403412" y="216732"/>
            <a:ext cx="11510682" cy="709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Виходячи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положень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зазначеної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Угоди,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розглянемо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зміни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стосуються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сфери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289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A6BA58F7-DE14-D816-56C0-25DE26E35D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2806" y="715617"/>
            <a:ext cx="10306512" cy="533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935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15853C-24FD-A73F-BEA1-39965F96E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20621"/>
            <a:ext cx="7729728" cy="1188720"/>
          </a:xfrm>
        </p:spPr>
        <p:txBody>
          <a:bodyPr/>
          <a:lstStyle/>
          <a:p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України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“Про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публічні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lang="uk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9DFB90-7AD9-81FA-EF01-592D4E4290CA}"/>
              </a:ext>
            </a:extLst>
          </p:cNvPr>
          <p:cNvSpPr txBox="1"/>
          <p:nvPr/>
        </p:nvSpPr>
        <p:spPr>
          <a:xfrm>
            <a:off x="-385482" y="1476576"/>
            <a:ext cx="6096000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http://zakon4.rada.gov.ua/laws/show/922-19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31E0AA-AD22-7E81-B1F4-2CFC2495AA65}"/>
              </a:ext>
            </a:extLst>
          </p:cNvPr>
          <p:cNvSpPr txBox="1"/>
          <p:nvPr/>
        </p:nvSpPr>
        <p:spPr>
          <a:xfrm>
            <a:off x="434788" y="2061651"/>
            <a:ext cx="11322423" cy="38839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“Про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за номером 922-VIII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прийнятий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25.12.2015 року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мету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розвитку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відкритої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конкуренції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прозорих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державних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Задача, яка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стоїть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перед Системою —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унеможливлення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корупційних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складових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здійсненні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установами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 “Про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встановлює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регулює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потребують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територіальні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громади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підприємства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управління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через систему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Прозорро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сьогодні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Закон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“Про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повністю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вступив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центральні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управління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також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суб'єкти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окремих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сфер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діяльності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згідно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Законом № 922-VIII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25.12.2015 р., з 1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квітня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2016 року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здійснюють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тільки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через систему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торгів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авторизованих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майданчиках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З 1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серпня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норма стала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обов’язковою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усіх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незалежно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сфери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господарювання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обсягу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267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DA117BE-F95C-1728-425E-73477A870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775" y="1472632"/>
            <a:ext cx="8668871" cy="3924121"/>
          </a:xfrm>
        </p:spPr>
        <p:txBody>
          <a:bodyPr>
            <a:normAutofit fontScale="55000" lnSpcReduction="20000"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Загальні</a:t>
            </a:r>
            <a:r>
              <a:rPr lang="ru-RU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положення</a:t>
            </a:r>
            <a:r>
              <a:rPr lang="ru-RU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3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Державне</a:t>
            </a:r>
            <a:r>
              <a:rPr lang="ru-RU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регулювання</a:t>
            </a:r>
            <a:r>
              <a:rPr lang="ru-RU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контроль в </a:t>
            </a:r>
            <a:r>
              <a:rPr lang="ru-RU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сфері</a:t>
            </a:r>
            <a:r>
              <a:rPr lang="ru-RU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3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Загальні</a:t>
            </a:r>
            <a:r>
              <a:rPr lang="ru-RU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умови</a:t>
            </a:r>
            <a:r>
              <a:rPr lang="ru-RU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здійснення</a:t>
            </a:r>
            <a:r>
              <a:rPr lang="ru-RU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3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Процедура </a:t>
            </a:r>
            <a:r>
              <a:rPr lang="ru-RU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відкритих</a:t>
            </a:r>
            <a:r>
              <a:rPr lang="ru-RU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торгів</a:t>
            </a:r>
            <a:r>
              <a:rPr lang="ru-RU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3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Конкурентний</a:t>
            </a:r>
            <a:r>
              <a:rPr lang="ru-RU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діалог</a:t>
            </a:r>
            <a:r>
              <a:rPr lang="ru-RU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3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Переговорна</a:t>
            </a:r>
            <a:r>
              <a:rPr lang="ru-RU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процедура </a:t>
            </a:r>
            <a:r>
              <a:rPr lang="ru-RU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3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Договір</a:t>
            </a:r>
            <a:r>
              <a:rPr lang="ru-RU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закупівлю</a:t>
            </a:r>
            <a:r>
              <a:rPr lang="ru-RU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3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Відповідальність</a:t>
            </a:r>
            <a:r>
              <a:rPr lang="ru-RU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сфері</a:t>
            </a:r>
            <a:r>
              <a:rPr lang="ru-RU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публічних</a:t>
            </a:r>
            <a:r>
              <a:rPr lang="ru-RU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3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Прикінцеві</a:t>
            </a:r>
            <a:r>
              <a:rPr lang="ru-RU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перехідні</a:t>
            </a:r>
            <a:r>
              <a:rPr lang="ru-RU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3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положення</a:t>
            </a:r>
            <a:r>
              <a:rPr lang="ru-RU" sz="33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3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EC2AE5-1D3B-C7A0-99B1-8FECFC429BE7}"/>
              </a:ext>
            </a:extLst>
          </p:cNvPr>
          <p:cNvSpPr txBox="1"/>
          <p:nvPr/>
        </p:nvSpPr>
        <p:spPr>
          <a:xfrm>
            <a:off x="564776" y="408740"/>
            <a:ext cx="10452848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«Про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публічні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наступні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розділи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2A76EE-EAC7-DF47-91C3-90A4E13A9819}"/>
              </a:ext>
            </a:extLst>
          </p:cNvPr>
          <p:cNvSpPr txBox="1"/>
          <p:nvPr/>
        </p:nvSpPr>
        <p:spPr>
          <a:xfrm>
            <a:off x="6535271" y="3094776"/>
            <a:ext cx="5298140" cy="198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Таким чином, Закон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«Про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регулює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відносини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між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Постачальником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передують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укладанню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договору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починаючи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умов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торгів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вирішення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можливих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конфліктних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ситуацій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287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1FDE5F-2FDE-4273-FDCA-7183C5FB3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84762"/>
            <a:ext cx="7729728" cy="801355"/>
          </a:xfrm>
        </p:spPr>
        <p:txBody>
          <a:bodyPr/>
          <a:lstStyle/>
          <a:p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Постанови КМУ у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сфері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D3B882-B21B-54BA-2CD4-2D6F9C188735}"/>
              </a:ext>
            </a:extLst>
          </p:cNvPr>
          <p:cNvSpPr txBox="1"/>
          <p:nvPr/>
        </p:nvSpPr>
        <p:spPr>
          <a:xfrm>
            <a:off x="0" y="1475388"/>
            <a:ext cx="12192000" cy="4992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240" algn="just">
              <a:lnSpc>
                <a:spcPct val="115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Постанова КМУ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24.02.2016 № 166 ”Про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затвердження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Порядку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функціонування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авторизації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майданчиків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</a:pP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http://zakon4.rada.gov.ua/laws/show/166-2016-%D0%BF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Постанова КМУ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23.04.2014 № 117 “Про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попередньої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оплати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закуповуються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кошти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</a:pP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http://zakon4.rada.gov.ua/laws/show/117-2014-%D0%BF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Постанова КМУ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04.04.2001 № 332 “Про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граничні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витрат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придбання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автомобілів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меблів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іншого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обладнання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устаткування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мобільних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телефонів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комп'ютерів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органами, а також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установами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організаціями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утримуються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рахунок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державного бюджету”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</a:pP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http://zakon4.rada.gov.ua/laws/show/332-2001-%D0%BF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 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Постанова КМУ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01.03.2014 № 65 “Про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коштів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недопущення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втрат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бюджету”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54013"/>
            <a:r>
              <a:rPr lang="ru-RU" sz="1800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http://zakon4.rada.gov.ua/laws/show/65-2014-%D0%BF</a:t>
            </a:r>
            <a:endParaRPr lang="ru-RU" sz="1800" dirty="0">
              <a:solidFill>
                <a:srgbClr val="0563C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Постанова КМУ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23.03.2016 № 291 ”Про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встановлення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розміру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плати за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скарги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lang="uk-U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u="sng" dirty="0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http://zakon4.rada.gov.ua/laws/show/291-2016-%D0%BF</a:t>
            </a:r>
            <a:endParaRPr lang="uk-UA" sz="1800" u="sng" dirty="0">
              <a:solidFill>
                <a:schemeClr val="bg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76441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4487F4A-9695-8130-BE16-440BCD5CC165}"/>
              </a:ext>
            </a:extLst>
          </p:cNvPr>
          <p:cNvSpPr txBox="1"/>
          <p:nvPr/>
        </p:nvSpPr>
        <p:spPr>
          <a:xfrm>
            <a:off x="277586" y="288564"/>
            <a:ext cx="11236390" cy="811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Накази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Міністерства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економіки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сфері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http://www.me.gov.ua/LegislativeActs/List?lang=uk-UA&amp;tag=Normativno-pravoviAkti3&amp;pageNumber=1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B4FD22-0952-E486-F54E-16D9FCF261B2}"/>
              </a:ext>
            </a:extLst>
          </p:cNvPr>
          <p:cNvSpPr txBox="1"/>
          <p:nvPr/>
        </p:nvSpPr>
        <p:spPr>
          <a:xfrm>
            <a:off x="662473" y="1415606"/>
            <a:ext cx="10851503" cy="1448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Роз’яснення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Міністерства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економіки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України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стосовно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застосування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законодавства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сфері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державних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http://www.me.gov.ua/Documents/List?lang=uk-UA&amp;tag=RoziasnenniaStosovnoZastosuvanniaZakonodavstvaUSferiDerzhavnikhZakupivel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FB3F00-C5D6-A0A9-E24B-9D88CB7D72A8}"/>
              </a:ext>
            </a:extLst>
          </p:cNvPr>
          <p:cNvSpPr txBox="1"/>
          <p:nvPr/>
        </p:nvSpPr>
        <p:spPr>
          <a:xfrm>
            <a:off x="662472" y="3023087"/>
            <a:ext cx="10851503" cy="811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Листи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інформативного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характеру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Міністерства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економіки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України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http://www.me.gov.ua/Documents/List?lang=uk-UA&amp;tag=ListiInformativnogoKharakteru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95154C-AE77-9289-4359-391DF6AC3AA0}"/>
              </a:ext>
            </a:extLst>
          </p:cNvPr>
          <p:cNvSpPr txBox="1"/>
          <p:nvPr/>
        </p:nvSpPr>
        <p:spPr>
          <a:xfrm>
            <a:off x="662471" y="4206113"/>
            <a:ext cx="10851503" cy="1130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Наказ ДП “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Зовнішторгвидав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України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13.04.2016 № 35 “Про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затвердження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Порядку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здійснення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допорогових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https://drive.google.com/file/d/0B1r18JVOiF0OSVpCVDJjTllLVmc/view?pref=2&amp;pli=1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712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F8EEBF7-16C8-6769-C463-CB4737202B38}"/>
              </a:ext>
            </a:extLst>
          </p:cNvPr>
          <p:cNvSpPr txBox="1"/>
          <p:nvPr/>
        </p:nvSpPr>
        <p:spPr>
          <a:xfrm>
            <a:off x="314909" y="285533"/>
            <a:ext cx="11581622" cy="1027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Виходячи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вище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сказаного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прийти до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наступного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висновку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вплив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глобалізації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контексті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євроінтеграції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пов’язані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реформуванням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приведуть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наступних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позитивних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змін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6C9927-383A-8B80-106B-5FC376AFF9D6}"/>
              </a:ext>
            </a:extLst>
          </p:cNvPr>
          <p:cNvSpPr txBox="1"/>
          <p:nvPr/>
        </p:nvSpPr>
        <p:spPr>
          <a:xfrm>
            <a:off x="401217" y="1417090"/>
            <a:ext cx="10972800" cy="3380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збільшенню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конкуренції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зниження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рівня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корупції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підвищенню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ефективності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розподілу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суспільних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ресурсів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підвищенню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прозорості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прийняття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рішень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урядовому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рівні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відкриє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українським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підприємствам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доступ до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закордонних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збільшенню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закуповуваних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здешевлення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закуповуваних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вплине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коштів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виведе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нормативно-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правове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регулювання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сфери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якісно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рівень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Однак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більшість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вище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зазначених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змін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можуть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негативно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вплинути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розвиток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української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відсутності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законодавчо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закріплених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положень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щодо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захисту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виробника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716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87B9C9-D9CA-1647-9F3C-CDCB4A223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20880"/>
            <a:ext cx="7729728" cy="1188720"/>
          </a:xfrm>
        </p:spPr>
        <p:txBody>
          <a:bodyPr>
            <a:normAutofit/>
          </a:bodyPr>
          <a:lstStyle/>
          <a:p>
            <a:r>
              <a:rPr lang="uk-UA" dirty="0"/>
              <a:t>2.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Способи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організації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закупівельної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діяльності</a:t>
            </a:r>
            <a:endParaRPr lang="uk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9B635E-FC18-82F9-7E01-3E8555D26583}"/>
              </a:ext>
            </a:extLst>
          </p:cNvPr>
          <p:cNvSpPr txBox="1"/>
          <p:nvPr/>
        </p:nvSpPr>
        <p:spPr>
          <a:xfrm>
            <a:off x="296248" y="2753181"/>
            <a:ext cx="6097554" cy="325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864641329"/>
              </p:ext>
            </p:extLst>
          </p:nvPr>
        </p:nvGraphicFramePr>
        <p:xfrm>
          <a:off x="1125089" y="1681433"/>
          <a:ext cx="9489902" cy="49380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3441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8999CC8-1A63-8B05-D436-1443955A89EA}"/>
              </a:ext>
            </a:extLst>
          </p:cNvPr>
          <p:cNvSpPr txBox="1"/>
          <p:nvPr/>
        </p:nvSpPr>
        <p:spPr>
          <a:xfrm>
            <a:off x="236376" y="449490"/>
            <a:ext cx="11432164" cy="5444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Тендерний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комітет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(ТК)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−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службові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посадові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та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інші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особи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призначені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від­повідальними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організацію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проведення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процедур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згідно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Законом.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Тендерний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комітет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п’ять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більше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службо­вих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посадових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та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інших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осіб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У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якщо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кількість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службових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посадових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осіб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штаті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меншою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ніж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п’ять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осіб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до складу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комітету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ма­ють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входити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службові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посадові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особи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замов­ника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У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якщо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кількість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службових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посадових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осіб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штатній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чисельності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працівників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меншою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ніж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п’ять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осіб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(і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вони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вже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увійшли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тендерного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комітету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до складу тендерного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комітету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можуть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входити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будь-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працівники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у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штаті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замов­ник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тобто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працюють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відповідно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штатного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розкладу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включаючи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так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званих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суміс­ників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»).</a:t>
            </a:r>
            <a:endParaRPr lang="uk-UA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Склад тендерного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комітету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Голова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−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призначається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наказом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іншим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розпорядчим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документом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керівника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Організовує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роботу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комітету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персональ­ну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відповідальність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покладених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комітет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Заступник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голови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(за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бажанням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−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призначаєть­ся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головою тендерного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комітету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від­сутності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зазвичай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виконує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обов’язки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голови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тен­дерного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комітету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Члени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−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призначаються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наказом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іншим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розпорядчим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документом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керівника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Секретар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−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призначається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головою тендерного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комітету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з-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поміж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членів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тендерного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комітету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19679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335BC5B-1D25-E6E6-FA56-80AD50D6A350}"/>
              </a:ext>
            </a:extLst>
          </p:cNvPr>
          <p:cNvSpPr txBox="1"/>
          <p:nvPr/>
        </p:nvSpPr>
        <p:spPr>
          <a:xfrm>
            <a:off x="213049" y="696759"/>
            <a:ext cx="11765902" cy="5671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робить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тендерний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комітет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Організовує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проводить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планує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визначає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спосіб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прово­дить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публікує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інформацію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звіти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за­купівлі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визначає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переможця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складає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звітність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вчиняє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інші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передба­чені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Законом.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Найчастіше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членство в тендерному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комітет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−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додаткове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навантаження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членів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тендерного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комітету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тобто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голова,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секретар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решта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членів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комітету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мають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обов’язки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роботу.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Питання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створення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діяльності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тендерного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комітету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регулюються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Примірним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положенням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комітет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яке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затверджене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наказом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Мінекономрозвитку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рішення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тендерного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комітету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мають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бути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оформлені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вигляді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протоколу,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якому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зазначені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поіменного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голосування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кожного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пи­тання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розглядалось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засіданні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тендерного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комітету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0288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2C74540-0DFC-7C15-9C31-BD02C73E1FA0}"/>
              </a:ext>
            </a:extLst>
          </p:cNvPr>
          <p:cNvSpPr txBox="1"/>
          <p:nvPr/>
        </p:nvSpPr>
        <p:spPr>
          <a:xfrm>
            <a:off x="511628" y="212721"/>
            <a:ext cx="11168743" cy="176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Уповноважена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особа/особи (УО)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−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службова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посадова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інша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особа, яка є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працівником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відповідальною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організацію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процедур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спрощених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згідно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Законом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підставі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власного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розпорядчого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рішення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за­мовника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трудового договору (контракту).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Уповноважена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особа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здійснює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свою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діяльність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підставі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укладеного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трудо­вого договору (контракту)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розпорядчого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рішення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відповідного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положення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994932-BD3E-9BE9-56AF-1ADCDFA3D516}"/>
              </a:ext>
            </a:extLst>
          </p:cNvPr>
          <p:cNvSpPr txBox="1"/>
          <p:nvPr/>
        </p:nvSpPr>
        <p:spPr>
          <a:xfrm>
            <a:off x="511628" y="2477399"/>
            <a:ext cx="11168742" cy="2939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шляхом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покладення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працівника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працівників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штатної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чисельності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функцій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уповноваженої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особи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додаткової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відповідною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доплатою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згідно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законодав­ством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Оплата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цьому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випадку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обов’язковою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розмір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доплати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визначається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керів­ництвом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самостійно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шляхом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введення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штатного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розпису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окремої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окремих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посади (посад)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на яку буде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покладено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обов’язки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уповноваженої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особи 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уповноважених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осіб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цьо­му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випадку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уповноважена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особа буде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займатись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лише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проведенням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шляхом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укладення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трудової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угоди (контракту)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згідно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законодавством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Мова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йде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тільки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трудовий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договір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Не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найняти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уповноважену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особу шляхом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укладання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нею договору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цивільно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-правового характеру.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840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90EEA21-8410-272B-5194-ECA49B1C4D3A}"/>
              </a:ext>
            </a:extLst>
          </p:cNvPr>
          <p:cNvSpPr txBox="1"/>
          <p:nvPr/>
        </p:nvSpPr>
        <p:spPr>
          <a:xfrm>
            <a:off x="503853" y="270589"/>
            <a:ext cx="11150082" cy="709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1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січня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2022 року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тільки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уповноважена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особа проводить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Вона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бути членом тендерного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комітету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Вона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бути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штаті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підприємства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/установи/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організації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EF9188-745E-42BD-6328-AE35B33C65DA}"/>
              </a:ext>
            </a:extLst>
          </p:cNvPr>
          <p:cNvSpPr txBox="1"/>
          <p:nvPr/>
        </p:nvSpPr>
        <p:spPr>
          <a:xfrm>
            <a:off x="360784" y="1547108"/>
            <a:ext cx="11115870" cy="4839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робить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уповноважена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особа?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ч. 10 ст. 11 Закону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уповнова­жена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особа: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планує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річний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план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за­купівель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здійснює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вибір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проводить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спро­щені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забезпечує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рівні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умови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всіх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об’єктивний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чесний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вибір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переможця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спрощеної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забезпечує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складання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затвердження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зберігання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питань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Законом;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забезпечує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оприлюднення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інформації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необхідної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вимог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Закону;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здійснює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інші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дії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передбачені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Законом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6240" algn="just">
              <a:lnSpc>
                <a:spcPct val="115000"/>
              </a:lnSpc>
              <a:spcAft>
                <a:spcPts val="800"/>
              </a:spcAft>
            </a:pP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ФОП не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бути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призначеною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виконувати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функції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уповноваженої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особи.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Оформити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уповноважену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особу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можна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тільки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трудовим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договором.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6049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D003CB4-9BAF-D34D-D5E2-777EE5742E0E}"/>
              </a:ext>
            </a:extLst>
          </p:cNvPr>
          <p:cNvSpPr txBox="1"/>
          <p:nvPr/>
        </p:nvSpPr>
        <p:spPr>
          <a:xfrm>
            <a:off x="436982" y="490568"/>
            <a:ext cx="11318033" cy="2743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Централізовані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закупівельні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організації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(ЦЗО)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−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юридичні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особи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державної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комуналь­ної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власності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визначаються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Кабінетом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Міністрів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Радою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міністрів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Автономної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Республіки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Крим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органами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місцевого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самоврядування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як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організовують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проводять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рамковими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угодами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інтересах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відповідно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цього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Закону.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 два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варіанти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співпраці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ЦЗО: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A53FBC-C21D-92F2-7BDE-014CB0A9D9DD}"/>
              </a:ext>
            </a:extLst>
          </p:cNvPr>
          <p:cNvSpPr txBox="1"/>
          <p:nvPr/>
        </p:nvSpPr>
        <p:spPr>
          <a:xfrm>
            <a:off x="2146852" y="3470614"/>
            <a:ext cx="9608163" cy="22961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Кабінет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Міністрів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України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зобов’я­зати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закуповувати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через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централізовану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за­купівельну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організацію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певних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замовників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та/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визначений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перелік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товарів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та/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У такому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через ЦЗО є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обов’язковою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безкоштовною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замов­ників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власним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бажанням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передати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свої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ЦЗО і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тоді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повинен буде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сплатити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певну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суму ЦЗО за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проведен­ня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875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BE4E753-F2AC-D46F-F15D-48D9497DA52A}"/>
              </a:ext>
            </a:extLst>
          </p:cNvPr>
          <p:cNvSpPr txBox="1"/>
          <p:nvPr/>
        </p:nvSpPr>
        <p:spPr>
          <a:xfrm>
            <a:off x="380221" y="734399"/>
            <a:ext cx="105329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ЦЗО в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інтересах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та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від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імені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замовників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виконує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такі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дії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endParaRPr lang="uk-UA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97E22D-EE61-ED3F-663C-88D97A887E59}"/>
              </a:ext>
            </a:extLst>
          </p:cNvPr>
          <p:cNvSpPr txBox="1"/>
          <p:nvPr/>
        </p:nvSpPr>
        <p:spPr>
          <a:xfrm>
            <a:off x="780659" y="1103731"/>
            <a:ext cx="11394233" cy="476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оприлюднює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інформацію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закупівлю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визначає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процедуру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розглядає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приймає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рішення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щодо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скарг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суб’єктів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оскарження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надає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роз’яснення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щодо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тендерної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доку­ментації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усуває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порушення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розглядає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звертаєть­ся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підтвердженням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інформації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наданої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постачальниками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державної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влади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підприємств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уста­нов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організацій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відповідно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компе­тенції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визначає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переможця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приймає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рішення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намір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укласти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ним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договір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приймає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рішення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скасування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торгів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такими,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відбулися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8574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F77C35A-112E-98CD-CC16-858BAB770B8A}"/>
              </a:ext>
            </a:extLst>
          </p:cNvPr>
          <p:cNvSpPr txBox="1"/>
          <p:nvPr/>
        </p:nvSpPr>
        <p:spPr>
          <a:xfrm>
            <a:off x="483636" y="360227"/>
            <a:ext cx="11224727" cy="5968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ДУ «Професійні закупівлі»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uk-UA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перша централізована закупівельна організація в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uk-UA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Україні, що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uk-UA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здійснює закупівлі для центральних органів виконавчої влади, а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uk-UA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також є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uk-UA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адміністратором державного </a:t>
            </a:r>
            <a:r>
              <a:rPr lang="uk-UA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маркетплейсу</a:t>
            </a:r>
            <a:r>
              <a:rPr lang="uk-UA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Prozorro Market</a:t>
            </a:r>
            <a:r>
              <a:rPr lang="uk-UA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2024 році діяльність «Професійні закупівлі» була зосереджена на розвитку публічних </a:t>
            </a:r>
            <a:r>
              <a:rPr lang="uk-UA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централізованих закупівельних інструментів, зокрема на розвитку електронного каталогу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Prozorro Market, </a:t>
            </a:r>
            <a:r>
              <a:rPr lang="uk-UA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який показав рекордні показники ефективності. 🔹 41 млрд грн - загальна сума укладених угод у категоріях широкого вжитку в 2024 році. Це в чотири рази більше, ніж минулого року.</a:t>
            </a: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🔹 4 млрд грн заощадила держава на товарах широкого вжитку завдяки е-каталогу.</a:t>
            </a: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🔹 Значно розширився асортимент, включаючи обов'язкові закупівлі продуктів харчування та товари для оборони.</a:t>
            </a: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Централізовані закупівлі:</a:t>
            </a: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🔹 Провели 134 централізовані закупівлі на електроенергію та пальне на 393 млн грн. </a:t>
            </a: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🔹 Заощадили 38 млн грн завдяки агрегації потреб замовників. </a:t>
            </a: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Національні </a:t>
            </a:r>
            <a:r>
              <a:rPr lang="uk-UA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проєкти</a:t>
            </a:r>
            <a:r>
              <a:rPr lang="uk-UA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🔹 567 шкільних автобусів придбали через 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Prozorro Market </a:t>
            </a:r>
            <a:r>
              <a:rPr lang="uk-UA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2024.</a:t>
            </a: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🔹 Закупівля інноваційного обладнання через е-каталог для навчальних осередків «Захисту України» на понад 500 млн грн.</a:t>
            </a: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🔹 Успішний досвід </a:t>
            </a:r>
            <a:r>
              <a:rPr lang="uk-UA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кошти Світового банку з економією в 58 млн грн - 33% від очікуваної вартості.</a:t>
            </a: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Інституційна розбудова:</a:t>
            </a: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🔹 Розширення команди та вдосконалення внутрішніх процесів.</a:t>
            </a: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🔹 Поширення кращих закупівельних практик серед замовників і постачальників, через навчання та </a:t>
            </a:r>
            <a:r>
              <a:rPr lang="uk-UA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вебінари</a:t>
            </a:r>
            <a:r>
              <a:rPr lang="uk-UA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🔹 Поглиблення співпраці з міжнародними партнерами та іноземними колегами.</a:t>
            </a:r>
          </a:p>
        </p:txBody>
      </p:sp>
    </p:spTree>
    <p:extLst>
      <p:ext uri="{BB962C8B-B14F-4D97-AF65-F5344CB8AC3E}">
        <p14:creationId xmlns:p14="http://schemas.microsoft.com/office/powerpoint/2010/main" val="41049344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829FBF9-5D4F-DCB4-B815-6AAA6F95C369}"/>
              </a:ext>
            </a:extLst>
          </p:cNvPr>
          <p:cNvSpPr txBox="1"/>
          <p:nvPr/>
        </p:nvSpPr>
        <p:spPr>
          <a:xfrm>
            <a:off x="240468" y="123262"/>
            <a:ext cx="11028784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Медичні закупівлі України (МЗУ) здійснюють централізовані закупівлі ліків та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медвиробів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DA2863-FE93-9EF6-6804-5359D2B995CC}"/>
              </a:ext>
            </a:extLst>
          </p:cNvPr>
          <p:cNvSpPr txBox="1"/>
          <p:nvPr/>
        </p:nvSpPr>
        <p:spPr>
          <a:xfrm>
            <a:off x="240468" y="898358"/>
            <a:ext cx="7069872" cy="5579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2022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році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МЗУ стали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першим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закупівельним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органом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отримав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сертифікат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антикорупційного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стандарту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ISO 37001 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всесвітньо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стандарт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Міжнародної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організації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стандартизації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визначає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якість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антикорупційних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політик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практик,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діють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установі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2023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першим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роком, коли до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Медичних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доведено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централізовані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напрями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включно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закупівлею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вакцин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імунопрофілактики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дітей</a:t>
            </a: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Діяльність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МЗУ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вивела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українців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ліками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якісний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рівень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За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понад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п’ять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років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МЗУ закупили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майже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2900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позицій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уклавши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угоди на 36,6 млрд грн.</a:t>
            </a: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 межах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централізованих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закупівель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ініціативи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Президента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UNITED24 доставлено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суму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7,2 млрд грн.</a:t>
            </a: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2025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створено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Наглядову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раду МЗУ, яка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заснувала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комітети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аудиту,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винагород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uk-UA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84E3DB-926E-D749-3392-91DA14EFE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0340" y="898358"/>
            <a:ext cx="4368476" cy="595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150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27223D4-B99C-30CE-73AC-656BB557B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835" y="178905"/>
            <a:ext cx="8985988" cy="528761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64C565-7511-DCB7-1CBF-A23ED2C6F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797" y="4683240"/>
            <a:ext cx="5945203" cy="217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6817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109918-B125-4001-B143-DE9376DB7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14185"/>
            <a:ext cx="7729728" cy="1188720"/>
          </a:xfrm>
        </p:spPr>
        <p:txBody>
          <a:bodyPr/>
          <a:lstStyle/>
          <a:p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s-E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Prozorro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uk-UA" sz="1800" b="1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https://prozorro.gov.ua/uk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D4959D8-C26D-BF51-CC24-D989A6BDC7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3104" y="1693057"/>
            <a:ext cx="7304750" cy="500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7961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9721022-9F6E-9710-19C2-DC5800886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666" y="198818"/>
            <a:ext cx="9296667" cy="646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0664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1944500-C056-EA75-A026-D9A1E9ADDF38}"/>
              </a:ext>
            </a:extLst>
          </p:cNvPr>
          <p:cNvSpPr txBox="1"/>
          <p:nvPr/>
        </p:nvSpPr>
        <p:spPr>
          <a:xfrm>
            <a:off x="475861" y="391886"/>
            <a:ext cx="11056776" cy="2086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 і в будь-якій системі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у публічних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закупівлях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товари, роботи та послуги класифікуються. І коли Замовник оголошує закупівлю, він вказує код того товару/роботи/послуги, що він хоче придбати. Саме цей код допоможе вам знайти актуальний для вас тендер. Є кілька способів як знайти цей код.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питанні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коду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вам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допоможе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інструмент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розробила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Київська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школа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Щоб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ним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скористатись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потрібно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перейти на сайт: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cpvtool</a:t>
            </a: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kse</a:t>
            </a: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ua</a:t>
            </a: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рядку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пошуку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ввести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ключове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слово -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назву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товару,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яку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продаєте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як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показано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малюнку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нижче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B46498C-2F0E-1AE0-78DF-73EDCD674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856" y="2604280"/>
            <a:ext cx="10450287" cy="397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6378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094A9AA-B28A-8009-973D-D437C280E8E9}"/>
              </a:ext>
            </a:extLst>
          </p:cNvPr>
          <p:cNvSpPr txBox="1"/>
          <p:nvPr/>
        </p:nvSpPr>
        <p:spPr>
          <a:xfrm>
            <a:off x="389554" y="159309"/>
            <a:ext cx="11534968" cy="13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хочете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самостійно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знайти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код, то можете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скористатись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самостійно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класифікатором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ДК 021:2015.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Тож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як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зручно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шукати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класифікаторі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Завжди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актуальну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версію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класифікатора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ДК 021:2015 Ви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зможете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знайти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посиланням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r>
              <a:rPr lang="ru-RU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Єдиний</a:t>
            </a: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закупівельний</a:t>
            </a: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 словник (ДК 021:2015)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перше, Ви можете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початку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завантажити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натиснувши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Ctrl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вже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шукати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необхідні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ключові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слова.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882957-9C1C-59C0-3783-50FA418ABD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931" y="1816350"/>
            <a:ext cx="6152515" cy="208534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6F9F2C6-3E4B-A27E-E47E-94DE9DFD5677}"/>
              </a:ext>
            </a:extLst>
          </p:cNvPr>
          <p:cNvSpPr txBox="1"/>
          <p:nvPr/>
        </p:nvSpPr>
        <p:spPr>
          <a:xfrm>
            <a:off x="389554" y="2278807"/>
            <a:ext cx="5080518" cy="1027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лікарських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препаратів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можливість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обрати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додаткові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класифікатори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912DA4-14D9-4766-FCF4-C6CDBCF1B72F}"/>
              </a:ext>
            </a:extLst>
          </p:cNvPr>
          <p:cNvSpPr txBox="1"/>
          <p:nvPr/>
        </p:nvSpPr>
        <p:spPr>
          <a:xfrm>
            <a:off x="389554" y="4118573"/>
            <a:ext cx="6097554" cy="2507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МНН 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Міжнародне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непатентоване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найменування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-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обов’язковий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заповнення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Дізнайтесь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Як</a:t>
            </a: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en-US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знайти</a:t>
            </a: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 МНН </a:t>
            </a:r>
            <a:r>
              <a:rPr lang="en-US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лікарського</a:t>
            </a: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en-US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засобу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АТХ (Анатомо-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терапевтично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хімічна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класифікація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-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необов’язковий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заповнення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НК 024:2019 -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певних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Детальніше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r>
              <a:rPr lang="en-US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за</a:t>
            </a: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 </a:t>
            </a:r>
            <a:r>
              <a:rPr lang="en-US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посиланням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2875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0402E11-7536-98D4-5B03-04EFC6DCE78D}"/>
              </a:ext>
            </a:extLst>
          </p:cNvPr>
          <p:cNvSpPr txBox="1"/>
          <p:nvPr/>
        </p:nvSpPr>
        <p:spPr>
          <a:xfrm>
            <a:off x="483636" y="709380"/>
            <a:ext cx="11224727" cy="4099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визначається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так само, як і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четвертим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знаком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класифікатора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ДК 021:2015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зазначенням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конкретної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назви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предмета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час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науково-технічних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предмет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визначається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показником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четвертої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цифри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Державного </a:t>
            </a:r>
            <a:r>
              <a:rPr lang="ru-RU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класифікатора</a:t>
            </a: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видів</a:t>
            </a: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науково-технічної</a:t>
            </a: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діяльності</a:t>
            </a: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 ДК 015-97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затвердженого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наказом Державного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комітету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стандартизації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метрології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сертифікації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30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грудня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1997 року № 822.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предмета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професійної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підготовки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перепідготовки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підвищення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кваліфікації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безробітних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громадян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надаються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рахунок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коштів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Фонду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загальнообов’язкового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державного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соціального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страхування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випадок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безробіття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здійснюється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окремими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професіями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спеціальностями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напрямами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галузями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знань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визначаються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r>
              <a:rPr lang="ru-RU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Класифікатора</a:t>
            </a: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ru-RU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професій</a:t>
            </a: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 ДК 003:2010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затвердженого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наказом Державного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комітету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питань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технічного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регулювання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споживчої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політики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28 липня 2010 року № 327. Також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додатково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вказується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класифікатор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ДК 021:2015.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3800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E41BBB-6307-EDFF-A3A8-5B047F349533}"/>
              </a:ext>
            </a:extLst>
          </p:cNvPr>
          <p:cNvSpPr txBox="1"/>
          <p:nvPr/>
        </p:nvSpPr>
        <p:spPr>
          <a:xfrm>
            <a:off x="276809" y="0"/>
            <a:ext cx="5732105" cy="5748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Поточний</a:t>
            </a:r>
            <a:r>
              <a:rPr lang="ru-RU" sz="1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ремонт</a:t>
            </a: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відноситься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здійснення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поточного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ремонту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визначається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кожним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окремим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будинком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будівлею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спорудою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лінійним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об’єктом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інженерно-транспортної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інфраструктури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згідно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термінологією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державних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будівельних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норм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ДБН А.2.2-3:2014 «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Склад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зміст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проектної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документації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будівництво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затверджених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наказом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Міністерства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регіонального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розвитку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будівництва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житлово-комунального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господарства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України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04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червня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2014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року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r>
              <a:rPr lang="en-US" sz="14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№ 163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галузевих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будівельних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норм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ГБН Г.1-218-182:2011 «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Ремонт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автомобільних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доріг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загального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користування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Види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ремонтів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переліки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затверджених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наказом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Державної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служби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автомобільних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доріг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України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23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серпня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2011 року</a:t>
            </a:r>
            <a:r>
              <a:rPr lang="en-US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r>
              <a:rPr lang="ru-RU" sz="14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№ 301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Зазвичай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найбільше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запитань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Замовників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виникає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визначенні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предмета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Точніше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та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інша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закупівля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послугою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роботою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питання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тут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принципове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адже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пороги для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різні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самому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визначенні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досить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чіткий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перелік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саме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можна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вважати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роботами. Перше і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найголовніше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капітальний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ремонт.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саме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капітальним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ремонтом, а не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поточним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можна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зрозуміти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визначень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наведені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ДСТУ Б.Д.1.1.-1:2013 "Правила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визначення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вартості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будівництва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".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Окрім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того,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роботою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технічне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переоснащення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будинків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наприклад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реставрація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тощо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1DEE4C6-D2AE-2B63-E281-DF179612F6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8914" y="1116888"/>
            <a:ext cx="6261759" cy="428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5190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3A26CFD-6372-6F48-E1F4-1EE05AFBB33A}"/>
              </a:ext>
            </a:extLst>
          </p:cNvPr>
          <p:cNvSpPr txBox="1"/>
          <p:nvPr/>
        </p:nvSpPr>
        <p:spPr>
          <a:xfrm>
            <a:off x="137627" y="1095953"/>
            <a:ext cx="4565002" cy="2620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Prozorro Market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маркетплейс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швидких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стандартизованими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специфікаціями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потенціал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почав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справді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розкриватися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лише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час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повномасштабної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війни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коли уряд прибрав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обмеження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допустимої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маркетплейсі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80C4AD-9BF9-065D-BBFA-8E33667028A2}"/>
              </a:ext>
            </a:extLst>
          </p:cNvPr>
          <p:cNvSpPr txBox="1"/>
          <p:nvPr/>
        </p:nvSpPr>
        <p:spPr>
          <a:xfrm>
            <a:off x="137627" y="4828688"/>
            <a:ext cx="11487857" cy="1027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Prozorro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Market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вигідно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як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замовникам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так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постачальникам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маркетплейс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зменшує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час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звичних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20-24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8-11.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закупівлях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через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Prozorro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Market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участь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більше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постачальників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у 2023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році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отримували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середньому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3-4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порівняно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двома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звичайних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відкритих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торгах.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rozorro Market - як він працює - ZN.u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555" y="756059"/>
            <a:ext cx="5813252" cy="3707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9734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16F1BCB-CB3C-445E-C19D-92FBDB299E70}"/>
              </a:ext>
            </a:extLst>
          </p:cNvPr>
          <p:cNvSpPr txBox="1"/>
          <p:nvPr/>
        </p:nvSpPr>
        <p:spPr>
          <a:xfrm>
            <a:off x="357673" y="182149"/>
            <a:ext cx="11476653" cy="3246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Наразі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купувати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через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каталог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через запит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вид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вимагає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складання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документації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технічних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вимог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розгляду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того,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щоб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здійснити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закупівлю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через запит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ціни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потрібно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дотримуватись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наступного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алгоритму: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    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Створити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план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Наразі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різних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майданчиках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реалізовано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по-різному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частині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типом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запит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частині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допорогова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спрощена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також є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випадки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коли на одному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майданчику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можливі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обидва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варіанти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Як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зазвичай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план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потрібно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оприлюднити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протягом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робочих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моменту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затвердження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плану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змін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нього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частини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 Закону.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B8FDC9-3B12-50C9-AA46-B2F005B51F7E}"/>
              </a:ext>
            </a:extLst>
          </p:cNvPr>
          <p:cNvSpPr txBox="1"/>
          <p:nvPr/>
        </p:nvSpPr>
        <p:spPr>
          <a:xfrm>
            <a:off x="357673" y="3643604"/>
            <a:ext cx="10689772" cy="2301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    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Оголосити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запит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запиті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обов’язково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потрібно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зазначити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Найменування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товару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Кількість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Строк поставки;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Місце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поставки;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Умови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оплати;</a:t>
            </a:r>
            <a:b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Кінцевий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строк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(не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менше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ніж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 р.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.)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2432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F6828FF-E6BF-E602-ED2B-FC38C506BB4B}"/>
              </a:ext>
            </a:extLst>
          </p:cNvPr>
          <p:cNvSpPr txBox="1"/>
          <p:nvPr/>
        </p:nvSpPr>
        <p:spPr>
          <a:xfrm>
            <a:off x="354563" y="669573"/>
            <a:ext cx="4721290" cy="4099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    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Чекати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подадуть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система автоматично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визначить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переможця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той –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підтвердить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намір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укласти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договір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    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Укласти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угоду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визначеним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системою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переможцем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не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пізніше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ніж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через 5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календарних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моменту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підтвердження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наміру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укласти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угоду.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обґрунтованої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потреби строк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укладення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договору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бути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продовжений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10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календарних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днів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    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Оприлюднити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угоду – не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пізніше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ніж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через 3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робочих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укладання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AF158CB-A657-D51D-CA85-5A464C44F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142" y="669573"/>
            <a:ext cx="6726652" cy="568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449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AF28F2C-D79A-7026-3BA3-3EE94922B06D}"/>
              </a:ext>
            </a:extLst>
          </p:cNvPr>
          <p:cNvSpPr txBox="1"/>
          <p:nvPr/>
        </p:nvSpPr>
        <p:spPr>
          <a:xfrm>
            <a:off x="202940" y="191334"/>
            <a:ext cx="11749573" cy="1448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результатами таких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заощаджують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середньому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15%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вартості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Загалом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же у 2023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році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Prozorro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Market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відбулися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більш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12,5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мільярдів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гривень – у 52 рази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більше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ніж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2021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році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лише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236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мільйони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гривень).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2%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загальної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через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Prozorro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2023-ому. За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понад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тисяч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скористалися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Prozorro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Market: вони провели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платформі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понад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44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тисячі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AEC1978-1BA4-57E8-2FE6-BC0BEC2E9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355" y="1779365"/>
            <a:ext cx="8157289" cy="488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3886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0BE354-2DD2-79F0-2DCD-23964007A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875" y="1461847"/>
            <a:ext cx="5237848" cy="393430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AF1A29-7483-3528-8BA8-ECB44F10C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6592" y="1914720"/>
            <a:ext cx="6329533" cy="302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4860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EA10D-9147-DC69-FAE6-B24F5C5CF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774904" cy="1832570"/>
          </a:xfrm>
        </p:spPr>
        <p:txBody>
          <a:bodyPr>
            <a:normAutofit/>
          </a:bodyPr>
          <a:lstStyle/>
          <a:p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2024 РІК СИСТЕМА </a:t>
            </a:r>
            <a:r>
              <a:rPr lang="ru-RU" sz="24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PROZORRO MARKET 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ПОПОВНИЛА БЮДЖЕТИ РІЗНИХ РІВНІВ НА ПОНАД 6,71 МЛРД ГРИВЕНЬ. ТАКУ СУМУ ПРИНЕСЛИ 14.7 ТИС. УСПІШНО ЗАВЕРШЕНИХ ОНЛАЙН-АУКЦІОНІВ.</a:t>
            </a:r>
            <a:endParaRPr lang="uk-UA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Нет описания фото.">
            <a:extLst>
              <a:ext uri="{FF2B5EF4-FFF2-40B4-BE49-F238E27FC236}">
                <a16:creationId xmlns:a16="http://schemas.microsoft.com/office/drawing/2014/main" id="{FBAD594B-8F7C-6567-66F4-A443C6844C1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937" y="1825875"/>
            <a:ext cx="5032125" cy="503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6519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719FD81-8651-B235-5C3E-6AC4DC74E4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1587" y="2331137"/>
            <a:ext cx="4507832" cy="1847569"/>
          </a:xfrm>
        </p:spPr>
        <p:txBody>
          <a:bodyPr>
            <a:normAutofit fontScale="85000" lnSpcReduction="10000"/>
          </a:bodyPr>
          <a:lstStyle/>
          <a:p>
            <a:pPr>
              <a:buClrTx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2024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посилилися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прозорість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публічних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закупівель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ClrTx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18% — до 1,88 на лот.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процедурах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перевищив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торгах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становив 1,26.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ED36497-2320-243F-806C-8D78DF4EFE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2027" y="849973"/>
            <a:ext cx="4834311" cy="3101982"/>
          </a:xfrm>
        </p:spPr>
        <p:txBody>
          <a:bodyPr>
            <a:normAutofit fontScale="85000" lnSpcReduction="10000"/>
          </a:bodyPr>
          <a:lstStyle/>
          <a:p>
            <a:pPr>
              <a:buClrTx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Зросла частка конкурентних процедур як за кількістю лотів, так і за їхньою очікуваною вартістю. Особливо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динамічно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розвивався електронний каталог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Prozorro Market: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закупівель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нього збільшилась утричі, а їх очікувана вартість — у понад п’ять разів, 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111,3 млрд грн.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Tx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Основною причиною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такого зростання стало запровадження обов’язкових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закупівель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окремих товарів — зокрема ліків,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медвиробів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продуктів — виключно через е-каталог згідно з постановою Кабміну.</a:t>
            </a:r>
          </a:p>
          <a:p>
            <a:endParaRPr lang="uk-UA" dirty="0"/>
          </a:p>
        </p:txBody>
      </p:sp>
      <p:sp>
        <p:nvSpPr>
          <p:cNvPr id="5" name="Місце для вмісту 2">
            <a:extLst>
              <a:ext uri="{FF2B5EF4-FFF2-40B4-BE49-F238E27FC236}">
                <a16:creationId xmlns:a16="http://schemas.microsoft.com/office/drawing/2014/main" id="{FDAA68FD-C9F1-2553-D11E-707F3BFA5A9E}"/>
              </a:ext>
            </a:extLst>
          </p:cNvPr>
          <p:cNvSpPr txBox="1">
            <a:spLocks/>
          </p:cNvSpPr>
          <p:nvPr/>
        </p:nvSpPr>
        <p:spPr>
          <a:xfrm>
            <a:off x="899639" y="5006127"/>
            <a:ext cx="4271771" cy="187141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закупівель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запобігання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зловживанням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завищенню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ClrTx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Запровадження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правила 24 годин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спрощених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оборонних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закупівлях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ClrTx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Конкретизація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підстав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неконкурентних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0D8AC7-4F15-B265-090F-9AF4D80AD5CE}"/>
              </a:ext>
            </a:extLst>
          </p:cNvPr>
          <p:cNvSpPr txBox="1"/>
          <p:nvPr/>
        </p:nvSpPr>
        <p:spPr>
          <a:xfrm>
            <a:off x="6575266" y="4470047"/>
            <a:ext cx="4507832" cy="1985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uk-UA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Відтерміновано розробку </a:t>
            </a:r>
            <a:r>
              <a:rPr lang="uk-UA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законопроєкту</a:t>
            </a:r>
            <a:r>
              <a:rPr lang="uk-U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щодо охорони таємної інформації в оборонних </a:t>
            </a:r>
            <a:r>
              <a:rPr lang="uk-UA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закупівлях</a:t>
            </a:r>
            <a:r>
              <a:rPr lang="uk-U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післявоєнного часу.</a:t>
            </a:r>
          </a:p>
          <a:p>
            <a:endParaRPr lang="uk-UA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Затримано створення міжвідомчої робочої групи з удосконалення оборонних </a:t>
            </a:r>
            <a:r>
              <a:rPr lang="uk-UA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закупівель</a:t>
            </a:r>
            <a:r>
              <a:rPr lang="uk-U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>
              <a:buNone/>
            </a:pPr>
            <a:endParaRPr lang="ru-RU" b="1" i="0" dirty="0">
              <a:solidFill>
                <a:srgbClr val="000000"/>
              </a:solidFill>
              <a:effectLst/>
              <a:latin typeface="Manrope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AA64F67D-C867-BA20-8E83-90F9C20CD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616" y="264341"/>
            <a:ext cx="5291015" cy="1000369"/>
          </a:xfrm>
        </p:spPr>
        <p:txBody>
          <a:bodyPr>
            <a:normAutofit/>
          </a:bodyPr>
          <a:lstStyle/>
          <a:p>
            <a:r>
              <a:rPr lang="uk-UA" sz="24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тенденції 2024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181F837E-E367-C0D4-6662-DAFE78E0DE59}"/>
              </a:ext>
            </a:extLst>
          </p:cNvPr>
          <p:cNvSpPr/>
          <p:nvPr/>
        </p:nvSpPr>
        <p:spPr>
          <a:xfrm>
            <a:off x="954229" y="4291524"/>
            <a:ext cx="4007788" cy="60178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Позитивні зміни в оборонних </a:t>
            </a:r>
            <a:r>
              <a:rPr lang="uk-UA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закупівлях</a:t>
            </a: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0" name="Прямокутник: округлені кути 9">
            <a:extLst>
              <a:ext uri="{FF2B5EF4-FFF2-40B4-BE49-F238E27FC236}">
                <a16:creationId xmlns:a16="http://schemas.microsoft.com/office/drawing/2014/main" id="{E866DFF9-7D4A-7ED9-A24A-88476DAD0460}"/>
              </a:ext>
            </a:extLst>
          </p:cNvPr>
          <p:cNvSpPr/>
          <p:nvPr/>
        </p:nvSpPr>
        <p:spPr>
          <a:xfrm>
            <a:off x="6350000" y="3924601"/>
            <a:ext cx="4007788" cy="53926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 та затримки:</a:t>
            </a:r>
          </a:p>
          <a:p>
            <a:pPr algn="ctr"/>
            <a:endParaRPr lang="uk-UA" dirty="0"/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EF81EE9D-CD6E-E405-4E3E-323289E55A49}"/>
              </a:ext>
            </a:extLst>
          </p:cNvPr>
          <p:cNvSpPr/>
          <p:nvPr/>
        </p:nvSpPr>
        <p:spPr>
          <a:xfrm>
            <a:off x="1406770" y="1778385"/>
            <a:ext cx="4007788" cy="53926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Учасники торгів: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C0103CBD-E651-86B2-C2B0-DA5FA3989B1E}"/>
              </a:ext>
            </a:extLst>
          </p:cNvPr>
          <p:cNvSpPr/>
          <p:nvPr/>
        </p:nvSpPr>
        <p:spPr>
          <a:xfrm>
            <a:off x="7238550" y="264341"/>
            <a:ext cx="4007788" cy="53926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Конкурентні процедури</a:t>
            </a:r>
          </a:p>
        </p:txBody>
      </p:sp>
    </p:spTree>
    <p:extLst>
      <p:ext uri="{BB962C8B-B14F-4D97-AF65-F5344CB8AC3E}">
        <p14:creationId xmlns:p14="http://schemas.microsoft.com/office/powerpoint/2010/main" val="1041230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CE6185-2E9A-5CA3-7788-2ECA23967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20880"/>
            <a:ext cx="7729728" cy="1188720"/>
          </a:xfrm>
        </p:spPr>
        <p:txBody>
          <a:bodyPr/>
          <a:lstStyle/>
          <a:p>
            <a:r>
              <a:rPr lang="uk-UA" dirty="0"/>
              <a:t>4. </a:t>
            </a: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</a:t>
            </a: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7DE6C7-44E3-DE13-443F-951A5E67B3C8}"/>
              </a:ext>
            </a:extLst>
          </p:cNvPr>
          <p:cNvSpPr txBox="1"/>
          <p:nvPr/>
        </p:nvSpPr>
        <p:spPr>
          <a:xfrm>
            <a:off x="460310" y="1964849"/>
            <a:ext cx="11271380" cy="2928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процедура продажу, коли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зацікавлені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сторони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змагаються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між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собою за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нагороду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товару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продається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організовується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допомогою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набору правил,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визначають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спосіб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взаємодії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заявників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покупців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між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собою з метою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придбання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товару,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продається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Зазвичай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час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заявники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пропонують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грошові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порівнюються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між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собою,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щоб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пізніше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визначити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хто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стане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переможцем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Все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вищезазначене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згідно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правилами,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раніше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встановленими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відомими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всім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альтернативою ринкам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рівноважної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товар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3731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DF5260A-5C1E-D67C-F0CE-CB8B4B10A987}"/>
              </a:ext>
            </a:extLst>
          </p:cNvPr>
          <p:cNvSpPr txBox="1"/>
          <p:nvPr/>
        </p:nvSpPr>
        <p:spPr>
          <a:xfrm>
            <a:off x="353007" y="931223"/>
            <a:ext cx="11485985" cy="4305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Алгоритм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проведення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аукціону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одна­ковий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всіх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типів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Призначення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часу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сигналом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подано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більше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тобто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вважати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конкурентною.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призначає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дату та час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вона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визначається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електронною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системою ав­томатично.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відбуватися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виключно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робочий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час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робочі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призначаються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вихідні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святкові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не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починаються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раніше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11 ранку.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оголошення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визначає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грошовому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відсотковому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виразах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крок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аук­ціону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−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мінімальна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сума, на яку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знизити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свою ставку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час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час кожного раунду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2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хвилини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того,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щоб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знизити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свою ставку не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менше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ніж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крок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залишити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без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змін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Пониження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ставок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відбувається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черзі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починає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початок кожного раунду є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найбільшою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з-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поміж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конкурентів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право не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знижувати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свою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цінову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У такому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випадку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початкова ставка буде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фінальною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ціновою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пропозицією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6829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AFE3EB-AB31-93D1-F8EC-4C49CDAC6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6462" y="881798"/>
            <a:ext cx="4548771" cy="45051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A24376-8EF6-0A21-29AB-121561148032}"/>
              </a:ext>
            </a:extLst>
          </p:cNvPr>
          <p:cNvSpPr txBox="1"/>
          <p:nvPr/>
        </p:nvSpPr>
        <p:spPr>
          <a:xfrm>
            <a:off x="732357" y="1215910"/>
            <a:ext cx="6097554" cy="3041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Назви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компаній-учасниць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залишаються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невідомими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час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Лише по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завершенні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система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розкриває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можливість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відслідкувати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як вони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змінювали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цінові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протягом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триває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три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раунди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незалежно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того,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знижують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ставки. У той же час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знизити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свою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цінову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постачальник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будь-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якому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раунді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час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своєї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черги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8512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7124CA1-2C82-9408-BEA7-48BF36B96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0248" y="732975"/>
            <a:ext cx="4000500" cy="48298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31B8C5-5EED-8EC9-E5B7-6F7345374FC4}"/>
              </a:ext>
            </a:extLst>
          </p:cNvPr>
          <p:cNvSpPr txBox="1"/>
          <p:nvPr/>
        </p:nvSpPr>
        <p:spPr>
          <a:xfrm>
            <a:off x="333569" y="342291"/>
            <a:ext cx="11329695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так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виглядає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після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завершення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048ECA-582E-2534-FA73-8348FD19E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234" y="732975"/>
            <a:ext cx="4832868" cy="48328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EFB06BF-F9BF-DDF5-06DE-0A204A9CB6E5}"/>
              </a:ext>
            </a:extLst>
          </p:cNvPr>
          <p:cNvSpPr txBox="1"/>
          <p:nvPr/>
        </p:nvSpPr>
        <p:spPr>
          <a:xfrm>
            <a:off x="292261" y="5598852"/>
            <a:ext cx="11607477" cy="709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результатами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система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чергу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по­чинаючи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найменшої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цінової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проводить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розгляд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оцінку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починаючи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запропонованої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системою.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8418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63098F-158D-0A03-026F-E71CACDE3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375" y="227572"/>
            <a:ext cx="10478277" cy="2114411"/>
          </a:xfrm>
        </p:spPr>
        <p:txBody>
          <a:bodyPr/>
          <a:lstStyle/>
          <a:p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5. Види та процедури закупівлі</a:t>
            </a:r>
            <a:endParaRPr lang="uk-UA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594FA678-1C28-79CB-6C0A-328ABD8EAF51}"/>
              </a:ext>
            </a:extLst>
          </p:cNvPr>
          <p:cNvSpPr txBox="1">
            <a:spLocks/>
          </p:cNvSpPr>
          <p:nvPr/>
        </p:nvSpPr>
        <p:spPr bwMode="black">
          <a:xfrm>
            <a:off x="2231136" y="2397887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just">
              <a:lnSpc>
                <a:spcPct val="115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5.1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Звіт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договір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закупівлю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укладений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без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використання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електронної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системи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D72DA6-A32D-CC92-CF12-C9EF43A4601D}"/>
              </a:ext>
            </a:extLst>
          </p:cNvPr>
          <p:cNvSpPr txBox="1"/>
          <p:nvPr/>
        </p:nvSpPr>
        <p:spPr>
          <a:xfrm>
            <a:off x="412491" y="4099711"/>
            <a:ext cx="11367017" cy="21886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Цей тип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замовник обирає у випадках: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якщо закупівля здійснюється на суму до 50 тис. грн (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одного предмета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згідно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річним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планом</a:t>
            </a:r>
            <a:r>
              <a:rPr lang="uk-UA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якщо закупівля є виключенням зі спрощених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якщо не оголошується допорогова закупівля на відповідну суму;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якщо не використовується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Prozorro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Market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відповідну суму.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72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2C9AB9F-3049-0545-E91C-2369C2815733}"/>
              </a:ext>
            </a:extLst>
          </p:cNvPr>
          <p:cNvSpPr txBox="1"/>
          <p:nvPr/>
        </p:nvSpPr>
        <p:spPr>
          <a:xfrm>
            <a:off x="314909" y="161271"/>
            <a:ext cx="11562960" cy="1027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Варто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зауважити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 таких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закупівлях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обов’язково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підписувати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договір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постачальником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звітування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достатньо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наприклад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видаткової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товарно-транс­портної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накладної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касового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чека, товарного чека,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розрахункової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квитанції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проїзного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до­кумента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2E8BA2-E3C6-931A-F504-3D1987086CBF}"/>
              </a:ext>
            </a:extLst>
          </p:cNvPr>
          <p:cNvSpPr txBox="1"/>
          <p:nvPr/>
        </p:nvSpPr>
        <p:spPr>
          <a:xfrm>
            <a:off x="314908" y="1440872"/>
            <a:ext cx="11562961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Звіт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договір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укладений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без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мі­стить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інформацію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98CC45-174C-B56F-E548-1DCDF2AC2BF2}"/>
              </a:ext>
            </a:extLst>
          </p:cNvPr>
          <p:cNvSpPr txBox="1"/>
          <p:nvPr/>
        </p:nvSpPr>
        <p:spPr>
          <a:xfrm>
            <a:off x="314907" y="1971516"/>
            <a:ext cx="11562961" cy="4213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укладення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номер договору/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доку­мента (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документів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підтверджують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придбання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товару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послу­ги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найменування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місцезнаходження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іден­тифікаційний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код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замовника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найменування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юридичної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особи)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прізвище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ім’я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батькові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(за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наявності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(для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фізичної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особи)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постачальника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виконавця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надавача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укладено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договір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закупівлю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ідентифікаційний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код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юридичної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особи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Єдиному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державному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реєстрі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юридичних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осіб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фізичних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осіб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підприємців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громад­ських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формувань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реєстраційний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номер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облікової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картки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платника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податків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серія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номер паспорта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постачальника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виконавця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надавача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місцезнаходження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юридичної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особи)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місце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проживання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фізичної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особи)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постачальника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виконавця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надавача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номер телефону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предмета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кількість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місце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строк поставки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ціна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строк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виконання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договору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5563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D8446A9-0D9E-1DF9-FBC3-6F899FF82C83}"/>
              </a:ext>
            </a:extLst>
          </p:cNvPr>
          <p:cNvSpPr txBox="1"/>
          <p:nvPr/>
        </p:nvSpPr>
        <p:spPr>
          <a:xfrm>
            <a:off x="249595" y="162579"/>
            <a:ext cx="11684258" cy="709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відо­бражатиметься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назвою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без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вигля­датиме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як на рисунку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нижче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F0DCB27-37D4-C728-0741-5A26E67EA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737" y="871811"/>
            <a:ext cx="7837059" cy="5765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5145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DA99C9-4764-C797-9302-8FD159425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16823"/>
            <a:ext cx="7729728" cy="1188720"/>
          </a:xfrm>
        </p:spPr>
        <p:txBody>
          <a:bodyPr/>
          <a:lstStyle/>
          <a:p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5.2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Спрощені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BAD919-7AE1-BCEC-4D1D-0D99DE3DFBE7}"/>
              </a:ext>
            </a:extLst>
          </p:cNvPr>
          <p:cNvSpPr txBox="1"/>
          <p:nvPr/>
        </p:nvSpPr>
        <p:spPr>
          <a:xfrm>
            <a:off x="149290" y="2057872"/>
            <a:ext cx="5178489" cy="18558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Спрощені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−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придбання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вартість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дорівнює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перевищує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50 тис. грн та є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меншою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вартість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встановлена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пунктах 1 і 2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частини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 Закону*, шляхом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спрощеної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через систему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Prozorro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A7A5AE9-A167-F76D-7C6A-F12F65564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7779" y="2057872"/>
            <a:ext cx="6634066" cy="152138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C629DA-05DA-D8C7-2493-9D4F49275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919" y="3852352"/>
            <a:ext cx="7971719" cy="281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0486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CBA0CC-357F-DADA-1746-29308F5F4C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65"/>
          <a:stretch/>
        </p:blipFill>
        <p:spPr>
          <a:xfrm>
            <a:off x="2824870" y="43795"/>
            <a:ext cx="5077991" cy="243344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A5661E-368D-FBC2-6550-2BB212050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9512" y="2546000"/>
            <a:ext cx="6728708" cy="426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8809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D568694-606C-5340-EB9B-4AFBCF7F6AE3}"/>
              </a:ext>
            </a:extLst>
          </p:cNvPr>
          <p:cNvSpPr txBox="1"/>
          <p:nvPr/>
        </p:nvSpPr>
        <p:spPr>
          <a:xfrm>
            <a:off x="286528" y="1031633"/>
            <a:ext cx="6097554" cy="556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uk-UA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Період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подання</a:t>
            </a: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пропозицій</a:t>
            </a:r>
            <a:endParaRPr lang="uk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83A3F8-B872-2D37-5564-C2E166F19658}"/>
              </a:ext>
            </a:extLst>
          </p:cNvPr>
          <p:cNvSpPr txBox="1"/>
          <p:nvPr/>
        </p:nvSpPr>
        <p:spPr>
          <a:xfrm>
            <a:off x="286528" y="1765636"/>
            <a:ext cx="11618944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Період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триває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мінімум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робочих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В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період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вже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вноси­ти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зміни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оголошення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постачальники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−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ставити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запитання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На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цьому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подають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пропо­зиції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залишаються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конфіденційними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До початку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бачить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кіль­кість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поданих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Проте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якщо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закінченню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періоду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Prozorro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призначає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дату та час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то для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подано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мінімум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Майданчики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проінформують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за­мовника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дату та час початку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Якщо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подано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жодної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ав­томатично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відміняється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системою.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7198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4ED6B9C-44E5-A18D-9616-5D683709D157}"/>
              </a:ext>
            </a:extLst>
          </p:cNvPr>
          <p:cNvSpPr txBox="1"/>
          <p:nvPr/>
        </p:nvSpPr>
        <p:spPr>
          <a:xfrm>
            <a:off x="725455" y="490458"/>
            <a:ext cx="6097554" cy="556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uk-UA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</a:t>
            </a:r>
            <a:endParaRPr lang="uk-U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392E81-95A6-B220-892B-B261D5E5FB85}"/>
              </a:ext>
            </a:extLst>
          </p:cNvPr>
          <p:cNvSpPr txBox="1"/>
          <p:nvPr/>
        </p:nvSpPr>
        <p:spPr>
          <a:xfrm>
            <a:off x="725455" y="1372398"/>
            <a:ext cx="11021786" cy="4866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Після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завершення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періоду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пропо­зицій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система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планує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дату та час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бути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призначений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лише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ро­бочий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день та на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робочий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час. Дата та час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відображатиметься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оголошенні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Понижувальний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редукціон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відбувається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єдиним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критерієм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−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/приведена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 та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скла­дається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3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раундів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На початку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бачити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лише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кількість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називатимуться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1», «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2».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Протягом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можуть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змен­шувати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вартість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своєї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цінової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кожному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раунді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менше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ніж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крок,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вказаний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оголошенні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відносно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своєї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попередньої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ставки,)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ж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залишати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вартість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своєї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незмінною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за­вершенню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без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виключення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оприлюднюються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си­стемі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2161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372E241-EB48-643D-9AC8-0F06CAED7D40}"/>
              </a:ext>
            </a:extLst>
          </p:cNvPr>
          <p:cNvSpPr txBox="1"/>
          <p:nvPr/>
        </p:nvSpPr>
        <p:spPr>
          <a:xfrm>
            <a:off x="608434" y="613174"/>
            <a:ext cx="10975132" cy="23185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Кваліфікація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постачальників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визначен­ня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переможця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цьому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послідовно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пе­ревіряє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отримані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починаючи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найменшої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запропонованої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найви­щої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Строк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розгляду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найбільш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економічно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вигідної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повинен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перевищу­вати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робочих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днів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 дня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завершення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елек­тронного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аукціону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CA5A50-1263-7957-A40D-AC57BF76E6DC}"/>
              </a:ext>
            </a:extLst>
          </p:cNvPr>
          <p:cNvSpPr txBox="1"/>
          <p:nvPr/>
        </p:nvSpPr>
        <p:spPr>
          <a:xfrm>
            <a:off x="608434" y="3224638"/>
            <a:ext cx="10975132" cy="3373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Укладання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договору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укласти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договір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пізніше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ніж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через 20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дня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прийняття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рішення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намір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укласти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договір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закупівлю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Сума в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договорі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перевищувати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переможця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торгів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яку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запро­понував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останньому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раунді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Після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прикріплення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договору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вважається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завершеною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далі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починається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період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договору.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405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785C22-2069-9BFC-68A4-248B22A3D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83557"/>
            <a:ext cx="7729728" cy="1188720"/>
          </a:xfrm>
        </p:spPr>
        <p:txBody>
          <a:bodyPr/>
          <a:lstStyle/>
          <a:p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5.3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Допорогові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спрощені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endParaRPr lang="uk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AD195-AD29-6CD4-1E80-44F331FFB1A8}"/>
              </a:ext>
            </a:extLst>
          </p:cNvPr>
          <p:cNvSpPr txBox="1"/>
          <p:nvPr/>
        </p:nvSpPr>
        <p:spPr>
          <a:xfrm>
            <a:off x="389164" y="1683697"/>
            <a:ext cx="11413671" cy="1764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Оскільки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спрощені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є процедурою в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розумінні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Закону,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прийнято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вважати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до­пороговими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 той же час, “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допорогові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як тип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також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можуть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застосову­ватись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замовником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пропонуємо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порівняти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схожі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назвою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різні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умовами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засто­сування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4C8978E-B5CE-CAFF-FFA6-A84BD8574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154" y="3950681"/>
            <a:ext cx="8287819" cy="205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2166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5A63F8-380F-D602-7A8D-4237BDEB1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812" y="0"/>
            <a:ext cx="6263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4792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FB9122-EA58-9043-652D-63A9F04C3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48871"/>
            <a:ext cx="7729728" cy="1188720"/>
          </a:xfrm>
        </p:spPr>
        <p:txBody>
          <a:bodyPr>
            <a:normAutofit/>
          </a:bodyPr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5.4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Відкриті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торги та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відкриті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торги з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публікацією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англійською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мовою</a:t>
            </a: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C8BA24-30C1-239B-B869-842F932DBBD9}"/>
              </a:ext>
            </a:extLst>
          </p:cNvPr>
          <p:cNvSpPr txBox="1"/>
          <p:nvPr/>
        </p:nvSpPr>
        <p:spPr>
          <a:xfrm>
            <a:off x="557504" y="1842743"/>
            <a:ext cx="10293998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Відкриті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торги (ВТ)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−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процедура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Prozorro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5F6CD00-B34D-B810-121C-B3C11167B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155" y="2745001"/>
            <a:ext cx="9966347" cy="351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25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E7920E4-3154-E6DB-BE2F-6A3EBE816B06}"/>
              </a:ext>
            </a:extLst>
          </p:cNvPr>
          <p:cNvSpPr txBox="1"/>
          <p:nvPr/>
        </p:nvSpPr>
        <p:spPr>
          <a:xfrm>
            <a:off x="408991" y="636743"/>
            <a:ext cx="11374017" cy="5005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1-2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Період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подачі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пропозицій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тривалість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становить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15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календар­них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Протягом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цього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вносити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зміни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оголошення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тен­дерної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документації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−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подава­ти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та/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звертатись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через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систему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запитання­ми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вимогами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крім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останніх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10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як пока­зано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схемі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вище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протягом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періоду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подачі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звертається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за­питанням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вимогою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зобов’язаний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відповісти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нього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протягом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робочих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моменту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публікації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звернення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електрон­ній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оприлюднити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роз’яснення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протягом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одного дня.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2-3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Очікування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аукціону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−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</a:t>
            </a:r>
            <a:endParaRPr lang="ru-RU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3-4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Розкриття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розгляд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пропозицій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проводить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розгляд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про­позицій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почергово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строк,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переви­щує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робочих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одного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При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необхідності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строк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розгляду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бути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аргументо­вано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продовжений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20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робочих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8160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41E0EFB-80E0-A856-81F2-EA34AE8C2535}"/>
              </a:ext>
            </a:extLst>
          </p:cNvPr>
          <p:cNvSpPr txBox="1"/>
          <p:nvPr/>
        </p:nvSpPr>
        <p:spPr>
          <a:xfrm>
            <a:off x="380223" y="205962"/>
            <a:ext cx="11395010" cy="1664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Протягом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цього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часу,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пізніше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ніж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2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завершення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строку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розгляду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про­позиції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знайшов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порушення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зобов’язаний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направити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через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систему запит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усунення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порушення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протягом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24 годин з моменту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отримання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звернення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виправити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помилку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оновити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свою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опція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от­римала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неофіційну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назву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“24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години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ви­правлення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помилок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D7A48E2-D46F-95B2-C423-EA309842B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9552" y="2130223"/>
            <a:ext cx="8512895" cy="4084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9352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1961DE1-4B41-2E85-ADF0-C55AC5A67B0F}"/>
              </a:ext>
            </a:extLst>
          </p:cNvPr>
          <p:cNvSpPr txBox="1"/>
          <p:nvPr/>
        </p:nvSpPr>
        <p:spPr>
          <a:xfrm>
            <a:off x="557504" y="303956"/>
            <a:ext cx="11245720" cy="176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4-5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Укладання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угоди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Після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переможця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система автоматично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повідомлен­ня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намір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укласти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договір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Не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раніше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ніж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через 10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дня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формування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повідомлен­ня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намір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укласти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договір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пізніше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ніж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через 20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повинен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укласти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договір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прикріпити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си­стему.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Цей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строк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бути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аргументовано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продовжений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60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днів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6AA15C5-80E9-C99D-96F0-83D4209FA4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291" y="2293204"/>
            <a:ext cx="9007418" cy="42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6132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4679E4E-43A6-CB02-74A7-D492CAB43873}"/>
              </a:ext>
            </a:extLst>
          </p:cNvPr>
          <p:cNvSpPr txBox="1"/>
          <p:nvPr/>
        </p:nvSpPr>
        <p:spPr>
          <a:xfrm>
            <a:off x="408992" y="322226"/>
            <a:ext cx="11374016" cy="5363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Відкриті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торги з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публікацією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англійською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мовою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Основними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відмінностями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цієї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класичних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відкритих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торгів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додатковий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“Пре-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кваліфікація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публікація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частини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оголошення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англійською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мовою.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час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оголошення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дублюється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англійською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мовою: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трансліт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Контактна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інформація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Інформація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предмет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Інформація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гарантійне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також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зазначається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контактна особа,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додаткова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учасни­кам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іноземною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мовою.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прекваліфікації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розкриваються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докумен­ти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крім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Замов­ник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розглядає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проводить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оцінку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всіх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про­позиції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вимогам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ТД, у тому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числі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17,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приймає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рішення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кожній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про­позицій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−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допускати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відхилити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завершенні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оцінки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всіх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пропо­зицій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система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протокол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розгляду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Лише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підтверджені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матимуть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право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взяти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участь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004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976022D-DA93-4DCC-94CA-7EAE70C89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0" y="765110"/>
            <a:ext cx="11869120" cy="467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862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134EF5-BF3B-3402-C024-1B396F24C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34267"/>
            <a:ext cx="7729728" cy="1188720"/>
          </a:xfrm>
        </p:spPr>
        <p:txBody>
          <a:bodyPr/>
          <a:lstStyle/>
          <a:p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5.5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Конкурентний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діалог</a:t>
            </a: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5089CB-41F5-9D18-B714-585FC1A9F150}"/>
              </a:ext>
            </a:extLst>
          </p:cNvPr>
          <p:cNvSpPr txBox="1"/>
          <p:nvPr/>
        </p:nvSpPr>
        <p:spPr>
          <a:xfrm>
            <a:off x="385666" y="1557856"/>
            <a:ext cx="11420668" cy="4623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Конкурентний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діалог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−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процедура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яка проводиться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немож­ливості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визначити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необхідні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технічні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якісні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характеристики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визначити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вид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прийняття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рішення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необхідно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провести переговори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учасниками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про­цедури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Конкурентний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діалог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застосовуватися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наявності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однієї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таких умов: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визначити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вимоги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предмета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внаслідок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природи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склад­ності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зокрема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юридичних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розробки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впровадження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інформаційних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систем,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продуктів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наукових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досліджень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експериментів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розро­бок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договору про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передбачає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розробку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надан­ня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інноваційних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визначити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точну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технічну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специфікацію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використанням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наявних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тех­нічних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стандартів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Конкурентний діалог не застосовується у разі закупівлі робіт і послуг з готовим </a:t>
            </a:r>
            <a:r>
              <a:rPr lang="uk-UA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проєктом</a:t>
            </a:r>
            <a:r>
              <a:rPr lang="uk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їх виконання або надання.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8896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91915B2-0AD8-24DA-27FE-E49DB1A2668C}"/>
              </a:ext>
            </a:extLst>
          </p:cNvPr>
          <p:cNvSpPr txBox="1"/>
          <p:nvPr/>
        </p:nvSpPr>
        <p:spPr>
          <a:xfrm>
            <a:off x="-1554" y="191878"/>
            <a:ext cx="6097554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Етапи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конкурентного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діалогу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DBE595-3AF5-702E-5F42-0D00B6CB7C2A}"/>
              </a:ext>
            </a:extLst>
          </p:cNvPr>
          <p:cNvSpPr txBox="1"/>
          <p:nvPr/>
        </p:nvSpPr>
        <p:spPr>
          <a:xfrm>
            <a:off x="314908" y="582562"/>
            <a:ext cx="11609613" cy="709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−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технічних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умов.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Тобто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підставі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запропонованих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рішень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ними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переговорів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сформулювати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предмет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тех­нічні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вимоги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нього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32FCB0A-E48B-44A3-88A2-E454A359D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38" y="1604930"/>
            <a:ext cx="11190780" cy="470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9965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875D3D9-E38C-24F6-66D9-E0DF4F7B3A2E}"/>
              </a:ext>
            </a:extLst>
          </p:cNvPr>
          <p:cNvSpPr txBox="1"/>
          <p:nvPr/>
        </p:nvSpPr>
        <p:spPr>
          <a:xfrm>
            <a:off x="329681" y="804018"/>
            <a:ext cx="11532637" cy="5249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−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проходить сам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пониження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визначається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переможець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створенні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оголошення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буде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можливість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обрати вид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Залежно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очікуваної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вартості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обрати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конкурентний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діалог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конкурентний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діа­лог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публікацією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англійською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мовою 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очікувана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вартість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перевищує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133 тис.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євро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5150 тис.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євро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конкурентного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діалогу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проходить 2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конкурентного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діалогу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залежить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вартості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вартість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менше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133 тис.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євро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(5 150 тис.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євро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то 2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проходитиме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правилами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відкритих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торгів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очікувана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більше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зазначених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сум, то 2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проходитиме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правилами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відкритих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торгів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публікацією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англійською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мовою.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Участь у другому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беруть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лише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постачаль­ники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запросив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попередньо­му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після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діалогу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вже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результатами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дру­гого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конкурентного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діалогу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визначає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переможця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підписує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ним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договір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9888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6D9E24-1BCC-056C-B127-854DB60BD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2434" y="171590"/>
            <a:ext cx="7729728" cy="1188720"/>
          </a:xfrm>
        </p:spPr>
        <p:txBody>
          <a:bodyPr/>
          <a:lstStyle/>
          <a:p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5.6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Рамкові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угоди</a:t>
            </a: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14D197-BC4E-31FC-01C2-130465C2F8A6}"/>
              </a:ext>
            </a:extLst>
          </p:cNvPr>
          <p:cNvSpPr txBox="1"/>
          <p:nvPr/>
        </p:nvSpPr>
        <p:spPr>
          <a:xfrm>
            <a:off x="419878" y="1748893"/>
            <a:ext cx="11430000" cy="176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сфера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застосування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цієї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−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широкого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вжитку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можливістю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укладення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договору 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рамкової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угоди)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декількома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постачальниками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строком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4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років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Протягом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цього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періоду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рамках угоди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установа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здійснювати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проплату невеликого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обсягу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й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тільки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тоді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коли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виникне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потреба.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Рамкові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угоди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застосовувати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будь-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рамковими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угодами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складаються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двох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6030E18-2645-91D3-3845-4CD4B3509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026" y="3516365"/>
            <a:ext cx="7265948" cy="312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2431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C69B43A-EBB9-43F1-2A09-2551F4B435DA}"/>
              </a:ext>
            </a:extLst>
          </p:cNvPr>
          <p:cNvSpPr txBox="1"/>
          <p:nvPr/>
        </p:nvSpPr>
        <p:spPr>
          <a:xfrm>
            <a:off x="311020" y="987992"/>
            <a:ext cx="11569959" cy="5252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Перший етап закупівлі за рамковою угодою відбувається аналогічно до процедури “Відкриті торги з публікацією англійською мовою”.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цьому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за результатами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електронного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підписує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рамкову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угоду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відразу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кількома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компаніями-учасниками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мінімум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трьо­ма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система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фіксуватиме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одиницю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товару кожного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перемож­ця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першого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Надалі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у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виникнення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потреби в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якійсь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частині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товару (з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усього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обсягу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на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укладена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рамкова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угода,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оголошує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Її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підписанти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переможці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попереднього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автоматично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отримують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запрошення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взяти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участь в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оновити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вказану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рамковій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угоді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Є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вибір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залишити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її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незмінною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ж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зменшити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Перемагає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постачальник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най­нижчою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ціною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З ним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укладається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окремий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договір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постачання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частини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товару. Коли в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за­мовника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з’являється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потреба в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наступній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партії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товару,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знову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оголошує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і в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ньому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вже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перемогти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хтось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інший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При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кожній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новій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потрібно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лише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призначити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Не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потрібно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зби­рати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довідки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учасників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перевіряти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їх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репутацію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потрібно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буде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знов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збирати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подавати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Все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робиться один раз – на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першому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Співпра­ця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ж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триває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протягом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дії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рамкової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угоди.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21969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D77F33-6532-E749-48B9-5700C393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46235"/>
            <a:ext cx="7729728" cy="1188720"/>
          </a:xfrm>
        </p:spPr>
        <p:txBody>
          <a:bodyPr/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5.7 Торги з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обмеженою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участю</a:t>
            </a: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A5CC05-EEA3-902F-07E3-3845C3AD6C45}"/>
              </a:ext>
            </a:extLst>
          </p:cNvPr>
          <p:cNvSpPr txBox="1"/>
          <p:nvPr/>
        </p:nvSpPr>
        <p:spPr>
          <a:xfrm>
            <a:off x="361562" y="1764121"/>
            <a:ext cx="11376348" cy="1027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Цю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процедуру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замовники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зможуть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19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жовтня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2020 року для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дорожчих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133 тис.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євро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товарів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дорожчих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5,150 тис.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євро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потребують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обов’язкової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попередньої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перевірки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кваліфікації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учасників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881C6D8-12D1-BEF4-8382-A94416E6A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655" y="3011163"/>
            <a:ext cx="8646689" cy="343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73972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E3F57A2-8299-B81F-C538-0A7B46EDC9C5}"/>
              </a:ext>
            </a:extLst>
          </p:cNvPr>
          <p:cNvSpPr txBox="1"/>
          <p:nvPr/>
        </p:nvSpPr>
        <p:spPr>
          <a:xfrm>
            <a:off x="507977" y="167214"/>
            <a:ext cx="11056775" cy="6448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першому</a:t>
            </a:r>
            <a:r>
              <a:rPr lang="ru-RU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етапі</a:t>
            </a:r>
            <a:r>
              <a:rPr lang="ru-RU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оголошує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закупівлю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додатково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визначає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кількість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будуть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запрошені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другого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торгів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публікує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документацію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має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право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надіслати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запрошення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учасникам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торгах.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протягом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30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подають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кваліфікаційному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відборі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Якщо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було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подано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менше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торги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скасовуються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системою автоматично.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протягом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робочих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проводить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кваліфікації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вимогам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піс­ля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чого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формує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протокол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кваліфікаційного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відбору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переходить до другого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другому </a:t>
            </a:r>
            <a:r>
              <a:rPr lang="ru-RU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етапі</a:t>
            </a:r>
            <a:r>
              <a:rPr lang="ru-RU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кваліфіковані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замовником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має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бути не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менше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трьох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запрошу­ються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подачі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своїх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зазначенням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Строк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подачі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цьому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становить не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менш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ніж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25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Оцінка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результатами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проводиться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аналогічно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етапу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кваліфікації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відкритих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торгах.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43264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A21E5F-A7B7-496E-EFB3-73B96B3D5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98162"/>
            <a:ext cx="7729728" cy="1188720"/>
          </a:xfrm>
        </p:spPr>
        <p:txBody>
          <a:bodyPr/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Тендерна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документація</a:t>
            </a:r>
            <a:endParaRPr lang="uk-U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2A78D5-2584-56CA-1F4F-A633FEE6AD48}"/>
              </a:ext>
            </a:extLst>
          </p:cNvPr>
          <p:cNvSpPr txBox="1"/>
          <p:nvPr/>
        </p:nvSpPr>
        <p:spPr>
          <a:xfrm>
            <a:off x="189722" y="2034053"/>
            <a:ext cx="11812555" cy="43960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uk-UA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документація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(ТД) −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головний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документ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використо­вуєте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того,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щоб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максимально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описати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хоче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купити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визначити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вимоги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учасників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вимоги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предмета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від­повідальні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ru-RU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технічні</a:t>
            </a:r>
            <a:r>
              <a:rPr lang="ru-RU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вимоги</a:t>
            </a:r>
            <a:r>
              <a:rPr lang="ru-RU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специфікації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предмета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 рамках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цієї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частини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ТД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визначаються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опис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товарів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робіт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послуг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необхідно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закупити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вимоги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технічних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функціональних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характеристик предмета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У тому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числі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ДСТУ, ТУ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має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відповідати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предмет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якими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документами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бути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підтверджена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відповідність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вимогам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технічних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вимогах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повинні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міститись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посилання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конкретну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торговельну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марку.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Якщо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таке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посилання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необхідне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повинен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обґрунтувати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специфікація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повинна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містити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вираз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еквівалент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Рекомендується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додатково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описати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вважає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еквівалентом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ха­рактеристики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будуть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нього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прийнятни­ми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54386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DFF6DA7-854A-5142-4C64-DBF9601EC76C}"/>
              </a:ext>
            </a:extLst>
          </p:cNvPr>
          <p:cNvSpPr txBox="1"/>
          <p:nvPr/>
        </p:nvSpPr>
        <p:spPr>
          <a:xfrm>
            <a:off x="334347" y="216146"/>
            <a:ext cx="11523306" cy="4852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вимоги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відповідають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кваліфікаційні</a:t>
            </a:r>
            <a:r>
              <a:rPr lang="ru-RU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критерії</a:t>
            </a:r>
            <a:r>
              <a:rPr lang="ru-RU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новому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з’явилося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оновлення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декілька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критеріїв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опишемо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детальніше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Перелік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кваліфікаційних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вимог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перераховані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статті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16 Закону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«Про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 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 можете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вимагати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під­тверджують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відповідність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одному,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декільком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ж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всім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цим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критеріям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кваліфікаційних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критеріїв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належать: 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наявність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обладнання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матеріально-техніч­ної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бази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технологій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наявність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працівників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відповідної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кваліфіка­ції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мають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необхідні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досвід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F9C18C-EA0F-180E-0FE0-6FC0F917299E}"/>
              </a:ext>
            </a:extLst>
          </p:cNvPr>
          <p:cNvSpPr txBox="1"/>
          <p:nvPr/>
        </p:nvSpPr>
        <p:spPr>
          <a:xfrm>
            <a:off x="334347" y="5068756"/>
            <a:ext cx="11523305" cy="1339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наявність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фінансової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спроможності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яка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підтверджується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фінансовою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звітністю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За­мовник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має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права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вимагати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надання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під­твердження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обсягу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річного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доходу (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виручки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у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розмірі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більшому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ніж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очікувана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вартість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предмета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83371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DFFB67-D500-5622-31A7-A974338F57E7}"/>
              </a:ext>
            </a:extLst>
          </p:cNvPr>
          <p:cNvSpPr txBox="1"/>
          <p:nvPr/>
        </p:nvSpPr>
        <p:spPr>
          <a:xfrm>
            <a:off x="382555" y="423402"/>
            <a:ext cx="11551298" cy="3462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новий-старий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при­сутній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України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“Про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здійснен­ня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передував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публічним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закупівлям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Головна мета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цього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критерію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відсіяти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ненадійні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компанії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так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званих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технічних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кандидатів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ком­панії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найчастіше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реєструють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метою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ціно­вого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демпінгу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аукціоні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створення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штучної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конкуренції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Для того,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щоб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участь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закупівлях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брали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лише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насправді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діючі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ринку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підприємства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вико­ристовувати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фінансової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спромож­ності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наявність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документально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підтвердженого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досвіду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аналогічного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договору (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договорів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за предметом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Зміни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цього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критерію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майже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непомітні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стосуються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слова в дужках.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Новим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законо­давством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дозволяється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визна­чати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кількість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аналогічних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договірів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надати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тобто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вимагати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більше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ніж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аналогічний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договір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092B2A-31E0-9251-A3EC-F0D26DBC7F25}"/>
              </a:ext>
            </a:extLst>
          </p:cNvPr>
          <p:cNvSpPr txBox="1"/>
          <p:nvPr/>
        </p:nvSpPr>
        <p:spPr>
          <a:xfrm>
            <a:off x="382555" y="4160878"/>
            <a:ext cx="11426890" cy="1870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встановленні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будь-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кри­теріїв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бажаним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способу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під­твердження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Наступною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складовою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тендерної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докумен­тації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ru-RU" sz="18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</a:t>
            </a:r>
            <a:r>
              <a:rPr lang="ru-RU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договору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складі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ТД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обов’язково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повинен бути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договору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зазначенням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порядку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змін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умов.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передбачити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ТД,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складі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своєї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завізований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проєкт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договору.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Якщо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подає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торги,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автоматично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погоджується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усі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умови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договору. 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47616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85D3507-9E55-D3D1-ED37-64BAB16353A2}"/>
              </a:ext>
            </a:extLst>
          </p:cNvPr>
          <p:cNvSpPr txBox="1"/>
          <p:nvPr/>
        </p:nvSpPr>
        <p:spPr>
          <a:xfrm>
            <a:off x="496956" y="377687"/>
            <a:ext cx="11529391" cy="5206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останній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частині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ТД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визначається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інші</a:t>
            </a:r>
            <a:r>
              <a:rPr lang="ru-RU" sz="20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ви­моги</a:t>
            </a:r>
            <a:r>
              <a:rPr lang="ru-RU" sz="20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надання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документів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інформації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щодо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від­сутності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підстав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відхилення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тендерної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переможця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торгів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згідно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статтею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17 Закону); 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вказує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вимагається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доку­ментального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підтвердження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інформації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відповідність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підставам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встановленим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стат­тею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17, і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якщо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інформація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публічною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оприлюднена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відкритих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цих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та/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міститься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відкритих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єдиних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державних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реєстрах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доступ до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яких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вільним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Зверніть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увагу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переможець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торгів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заван­тажує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підтверджують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від­сутність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підстав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визначених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частині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1, 2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статті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17 Закону,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виключно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шляхом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заван­таження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документів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електронну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систему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Вимагати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довідки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паперовій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забороняється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документація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містити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іншу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інформацію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вимоги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щодо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наявності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якої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пе­редбачені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законодавством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яку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вважає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необхідне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включити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тендерної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документації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Також при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проведенні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має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право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застосовувати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нецінові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критерії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оцінки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вартість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життєвого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циклу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товарів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33736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282ACF-C23C-FD6B-0AF6-EDAD953BE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48872"/>
            <a:ext cx="7729728" cy="1188720"/>
          </a:xfrm>
        </p:spPr>
        <p:txBody>
          <a:bodyPr/>
          <a:lstStyle/>
          <a:p>
            <a:r>
              <a:rPr lang="uk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Нецінові критерії</a:t>
            </a:r>
            <a:endParaRPr lang="uk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BAC8CE-55FA-904F-D2E5-16948AF02890}"/>
              </a:ext>
            </a:extLst>
          </p:cNvPr>
          <p:cNvSpPr txBox="1"/>
          <p:nvPr/>
        </p:nvSpPr>
        <p:spPr>
          <a:xfrm>
            <a:off x="645756" y="1990224"/>
            <a:ext cx="10900487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Неціновими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критеріями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можуть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бути: 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умови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оплати; 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строк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гарантійне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експлуатаційні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витрати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тощо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Цей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перелік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вичерпним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кількість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таких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критеріїв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необмежена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головне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пам’ятати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відношення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ціни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ціни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урахуванням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життєвого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циклу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товару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нецінових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кри­теріїв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має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становити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70/30 (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крім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випадку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застосування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процедури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конкурентного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діалогу</a:t>
            </a:r>
            <a:r>
              <a:rPr lang="en-US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Питому вагу кожного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нецінового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критерію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їхню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кількість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опції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визначає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са­мостійно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88858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773E5C4-72E7-5911-0FFA-58467B0FA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914593"/>
            <a:ext cx="5934269" cy="470742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07732C2-DE86-5598-F7BB-572A9E7BE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3992" y="914594"/>
            <a:ext cx="6318008" cy="470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51956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D1CFC07-050C-BA2A-52B4-3954DFC80F7E}"/>
              </a:ext>
            </a:extLst>
          </p:cNvPr>
          <p:cNvSpPr txBox="1"/>
          <p:nvPr/>
        </p:nvSpPr>
        <p:spPr>
          <a:xfrm>
            <a:off x="93305" y="79557"/>
            <a:ext cx="11999167" cy="3030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відправляючи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вка­же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не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лише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ціну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й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обере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один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трьох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варіантів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гарантійного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обслуговування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який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він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надати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Після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врахування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ваги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нецінового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критерію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системою буде авто­матично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вирахувана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«приведена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про­позиції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кожного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учасників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Приведена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−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зазначена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учасни­ком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перерахована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урахуванням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показників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інших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критеріїв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оцінки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математичною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формулою,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визна­ченою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замовником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тендерній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документа­ції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Приведена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Ціна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пропозиції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Коефі­цієнт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корекції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(КК)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31800" algn="just">
              <a:lnSpc>
                <a:spcPct val="115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Приклад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закупівлі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декількома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неціно­вими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критеріями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4FC2B20-46FF-078C-572F-4965D3E12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974" y="3416312"/>
            <a:ext cx="9855777" cy="283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75563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AEA7B0-DBE5-560C-08C5-457D251C9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63475"/>
            <a:ext cx="7729728" cy="1188720"/>
          </a:xfrm>
        </p:spPr>
        <p:txBody>
          <a:bodyPr>
            <a:normAutofit/>
          </a:bodyPr>
          <a:lstStyle/>
          <a:p>
            <a:r>
              <a:rPr lang="uk-UA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uk-UA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Аналіз публічних </a:t>
            </a:r>
            <a:r>
              <a:rPr lang="uk-UA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закупівель</a:t>
            </a:r>
            <a:r>
              <a:rPr lang="uk-UA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України в 2024 році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B507EA0-61B3-8FAF-1488-C46B68536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284" y="1866203"/>
            <a:ext cx="7211431" cy="499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06765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4A0C38-73E2-F4F6-1A77-1FF37160DA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271" y="4549604"/>
            <a:ext cx="7415597" cy="215593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DABAA0B-53BA-9B4A-A7BD-FD75D5307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5847" y="3287354"/>
            <a:ext cx="3520882" cy="347003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56A3A61-DCA8-7BF5-E0B6-655E0657FD6A}"/>
              </a:ext>
            </a:extLst>
          </p:cNvPr>
          <p:cNvSpPr txBox="1"/>
          <p:nvPr/>
        </p:nvSpPr>
        <p:spPr>
          <a:xfrm>
            <a:off x="355271" y="152457"/>
            <a:ext cx="1105949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 кількість учасників, що долучені до публічних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закупівель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майже не змінилася — 192 519 проти 197 025 у році, що передував звітному. Проте конкуренція у системі також продовжує зростати. Якщо в 2023-му лише третина конкурентних лотів мала двох та більше учасників, і в середньому на них подавали 1,59 пропозиції, то у 2024-му ці показники становили вже 38,7% та 1,88 відповідно. Найвищої конкуренції вдається досягнути у рамкових угодах для оборони (динамічних системах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закупівель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— в середньому 5,06 пропозиції,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закупівлях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рамковою угодою — 3,82, та запитах пропозицій постачальників на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Prozorro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2,90.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AC0620-66F9-A711-C7B9-DF3C701D237B}"/>
              </a:ext>
            </a:extLst>
          </p:cNvPr>
          <p:cNvSpPr txBox="1"/>
          <p:nvPr/>
        </p:nvSpPr>
        <p:spPr>
          <a:xfrm>
            <a:off x="355271" y="1717694"/>
            <a:ext cx="900611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Найвищу конкуренцію мали закупівлі за такими підрозділами CPV:</a:t>
            </a:r>
          </a:p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09000000-3 Нафтопродукти, паливо, електроенергія та інші джерела енергії — 2,7</a:t>
            </a:r>
          </a:p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30000000-9 Офісна та комп’ютерна техніка, устаткування та приладдя, крім меблів та пакетів програмного забезпечення — 2,61</a:t>
            </a:r>
          </a:p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33000000-0 Медичне обладнання, фармацевтична продукція та засоби особистої гігієни — 2,24</a:t>
            </a:r>
          </a:p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18000000-9 Одяг, взуття, сумки та аксесуари — 2,08</a:t>
            </a:r>
          </a:p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14000000-1 Гірнича продукція, неблагородні метали та супутня продукція — 2,06</a:t>
            </a:r>
          </a:p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19000000-6 Шкіряні та текстильні, пластмасові та гумові матеріали — 2,04</a:t>
            </a:r>
          </a:p>
        </p:txBody>
      </p:sp>
    </p:spTree>
    <p:extLst>
      <p:ext uri="{BB962C8B-B14F-4D97-AF65-F5344CB8AC3E}">
        <p14:creationId xmlns:p14="http://schemas.microsoft.com/office/powerpoint/2010/main" val="312693639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1AF602-AD1D-F773-6995-3E01786C3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6041" y="-74529"/>
            <a:ext cx="8399918" cy="44200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DAB556-2C54-9C25-8667-B7ADCC5F4766}"/>
              </a:ext>
            </a:extLst>
          </p:cNvPr>
          <p:cNvSpPr txBox="1"/>
          <p:nvPr/>
        </p:nvSpPr>
        <p:spPr>
          <a:xfrm>
            <a:off x="577515" y="4439912"/>
            <a:ext cx="1143802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 відкритих торгів найвищу конкуренцію мали закупівлі за підрозділами CPV:</a:t>
            </a:r>
          </a:p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14000000-1 Гірнича продукція, неблагородні метали та супутня продукція — 1,89</a:t>
            </a:r>
          </a:p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18000000-9 Одяг, взуття, сумки та аксесуари — 1,87</a:t>
            </a:r>
          </a:p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44000000-0 Конструкції та конструкційні матеріали; допоміжна будівельна продукція (крім</a:t>
            </a:r>
          </a:p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електроапаратури) — 1,64</a:t>
            </a:r>
          </a:p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71000000-8 Архітектурні, будівельні, інженерні та інспекційні послуги — 1,64</a:t>
            </a:r>
          </a:p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30000000-9 Офісна та комп’ютерна техніка, устаткування та приладдя, крім меблів та пакетів програмного забезпечення — 1,59</a:t>
            </a:r>
          </a:p>
          <a:p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серед відкритих торгів, і загалом найнижчу конкуренцію мали закупівлі за підрозділом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CPV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65000000-3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Комунальні послуги (0,49 та 0,45 учасника відповідно).</a:t>
            </a:r>
          </a:p>
        </p:txBody>
      </p:sp>
    </p:spTree>
    <p:extLst>
      <p:ext uri="{BB962C8B-B14F-4D97-AF65-F5344CB8AC3E}">
        <p14:creationId xmlns:p14="http://schemas.microsoft.com/office/powerpoint/2010/main" val="308517937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E88431-2E5B-5503-756D-9C906AAB799E}"/>
              </a:ext>
            </a:extLst>
          </p:cNvPr>
          <p:cNvSpPr txBox="1"/>
          <p:nvPr/>
        </p:nvSpPr>
        <p:spPr>
          <a:xfrm>
            <a:off x="712023" y="777880"/>
            <a:ext cx="1043724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Prozorro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продовжив нарощувати обсяги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закупівель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2024-му його використали 12,5 тис. замовників, що майже вдвічі більше, ніж у 2023-му, і становить 43% від загальної кількості замовників. Кількість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закупівель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які проводять за допомогою цього механізму, виросла понад втричі до 195,3 тис. запитів, а очікувана вартість — понад вп’ятеро до 111,3 млрд грн. Значною мірою таке зростання зумовлене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закупівлями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які замовники зобов’язані проводити виключно через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Prozorro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низки продуктів харчування та медичних засобів, шкільних автобусів, товарів за субвенцією для реформи Нової української школи та для оновленої шкільної дисципліни «Захист України». Утім і в інших категоріях кількість замовників та запитів пропозицій зростала. Частка успішних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закупівель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Prozorro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становила 80,1%, що вище, ніж у середньому по системі, а медіанна тривалість закупівлі — 8 днів.</a:t>
            </a:r>
          </a:p>
          <a:p>
            <a:pPr algn="just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Загалом кількість замовників, що оголошували закупівлі у 2024 році, майже не змінилася порівняно з попереднім і залишилася на рівні 29 тис. Із них 809 — це оборонні замовники, що оголосили на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Prozorro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понад 139 тис. лотів. Ще приблизно 460 не є замовниками в розумінні Закону.</a:t>
            </a:r>
          </a:p>
        </p:txBody>
      </p:sp>
    </p:spTree>
    <p:extLst>
      <p:ext uri="{BB962C8B-B14F-4D97-AF65-F5344CB8AC3E}">
        <p14:creationId xmlns:p14="http://schemas.microsoft.com/office/powerpoint/2010/main" val="422324411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BE8276-3EC1-D2F0-C886-DA411C16B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17615"/>
            <a:ext cx="7729728" cy="1188720"/>
          </a:xfrm>
        </p:spPr>
        <p:txBody>
          <a:bodyPr/>
          <a:lstStyle/>
          <a:p>
            <a:r>
              <a:rPr lang="uk-UA" dirty="0"/>
              <a:t>Розвиток централізованих закупівельних організацій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17AD575-B894-79B6-73B9-ACE55BBE8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154" y="1817429"/>
            <a:ext cx="11355754" cy="4419756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зареєстровано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централізованих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закупівельних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(ЦЗО): 4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загальнонаціональному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6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обласному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2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міському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За 2024 рік вони оголосили 3,6 тис. лотів із загальною очікуваною вартістю 44 млрд грн. Успішними стали 73% лотів із сумою контрактів 25,2 млрд грн, ще 1%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закупівель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триває. Середня кількість учасників на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закупівлях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ЦЗО склала 1,62, водночас для двох ЦЗО цей показник перевищує 3 учасники на лот. Ці числа враховують закупівлі і для самих ЦЗО, і в інтересах інших замовників.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Три централізовані закупівельні організації також є адміністраторами електронного каталогу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Prozorro Market: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 «Професійні закупівлі», ДУ «Медичні закупівлі України», ДП «Українські спеціальні системи». Вони визначають товарну номенклатуру та структуру е-каталогу, створюють профілі предметів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закупівель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проводять кваліфікацію постачальників.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Також в Україні діють два замовники, що забезпечують централізовані замовлення для потреб Сил оборони: Агенція оборонних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закупівель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опікується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закупівлями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озброєння та військової техніки, та Державний оператор тилу, що забезпечує нелетальні потреби. Вони визнані замовниками за бюджетними програмами державного бюджету, а не централізованими закупівельними організаціями за профільним порядком уряду, але фактично здійснюють централізовані закупівлі. Враховуючи специфіку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закупівель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Агенції оборонних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закупівель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вони практично повністю непублічні, тоді як закупівлі ДОТ проводять через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Prozorro,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потреби приховуючи чутливу інформацію. Так, у 2024 році ці замовники оголосили на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Prozorro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майже 1,9 тис. лотів. Середня кількість учасників становила 3,57, а рівень успішності — 80%.</a:t>
            </a:r>
          </a:p>
        </p:txBody>
      </p:sp>
    </p:spTree>
    <p:extLst>
      <p:ext uri="{BB962C8B-B14F-4D97-AF65-F5344CB8AC3E}">
        <p14:creationId xmlns:p14="http://schemas.microsoft.com/office/powerpoint/2010/main" val="56529198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Презентація на тему :&quot; Герої рідного краю&quot;">
            <a:extLst>
              <a:ext uri="{FF2B5EF4-FFF2-40B4-BE49-F238E27FC236}">
                <a16:creationId xmlns:a16="http://schemas.microsoft.com/office/drawing/2014/main" id="{D85661C8-02EA-1D41-236B-55EBB08AB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77"/>
            <a:ext cx="12192000" cy="686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91757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325</TotalTime>
  <Words>7747</Words>
  <Application>Microsoft Office PowerPoint</Application>
  <PresentationFormat>Широкий екран</PresentationFormat>
  <Paragraphs>350</Paragraphs>
  <Slides>73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73</vt:i4>
      </vt:variant>
    </vt:vector>
  </HeadingPairs>
  <TitlesOfParts>
    <vt:vector size="81" baseType="lpstr">
      <vt:lpstr>Arial</vt:lpstr>
      <vt:lpstr>Calibri</vt:lpstr>
      <vt:lpstr>Corbel</vt:lpstr>
      <vt:lpstr>Gill Sans MT</vt:lpstr>
      <vt:lpstr>Manrope</vt:lpstr>
      <vt:lpstr>Symbol</vt:lpstr>
      <vt:lpstr>Times New Roman</vt:lpstr>
      <vt:lpstr>Parcel</vt:lpstr>
      <vt:lpstr>Тема 6. Публічні закупівлі України</vt:lpstr>
      <vt:lpstr>1. Нормативно-правова база регулювання публічних закупівель в Україні</vt:lpstr>
      <vt:lpstr>Угода про асоціацію </vt:lpstr>
      <vt:lpstr>Презентація PowerPoint</vt:lpstr>
      <vt:lpstr>Презентація PowerPoint</vt:lpstr>
      <vt:lpstr>Закон України “Про публічні закупівлі”</vt:lpstr>
      <vt:lpstr>Презентація PowerPoint</vt:lpstr>
      <vt:lpstr>Постанови КМУ у сфері закупівель:</vt:lpstr>
      <vt:lpstr>Презентація PowerPoint</vt:lpstr>
      <vt:lpstr>Презентація PowerPoint</vt:lpstr>
      <vt:lpstr>2. Способи організації закупівельної діяльності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3. Prozorro - https://prozorro.gov.ua/uk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ЗА 2024 РІК СИСТЕМА PROZORRO MARKET ПОПОВНИЛА БЮДЖЕТИ РІЗНИХ РІВНІВ НА ПОНАД 6,71 МЛРД ГРИВЕНЬ. ТАКУ СУМУ ПРИНЕСЛИ 14.7 ТИС. УСПІШНО ЗАВЕРШЕНИХ ОНЛАЙН-АУКЦІОНІВ.</vt:lpstr>
      <vt:lpstr>Основні тенденції 2024</vt:lpstr>
      <vt:lpstr>4. Аукціон</vt:lpstr>
      <vt:lpstr>Презентація PowerPoint</vt:lpstr>
      <vt:lpstr>Презентація PowerPoint</vt:lpstr>
      <vt:lpstr>Презентація PowerPoint</vt:lpstr>
      <vt:lpstr>5. Види та процедури закупівлі</vt:lpstr>
      <vt:lpstr>Презентація PowerPoint</vt:lpstr>
      <vt:lpstr>Презентація PowerPoint</vt:lpstr>
      <vt:lpstr>5.2 Спрощені закупівлі</vt:lpstr>
      <vt:lpstr>Презентація PowerPoint</vt:lpstr>
      <vt:lpstr>Презентація PowerPoint</vt:lpstr>
      <vt:lpstr>Презентація PowerPoint</vt:lpstr>
      <vt:lpstr>Презентація PowerPoint</vt:lpstr>
      <vt:lpstr>5.3 Допорогові і спрощені закупівлі</vt:lpstr>
      <vt:lpstr>Презентація PowerPoint</vt:lpstr>
      <vt:lpstr>5.4 Відкриті торги та відкриті торги з публікацією англійською мовою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5.5 Конкурентний діалог</vt:lpstr>
      <vt:lpstr>Презентація PowerPoint</vt:lpstr>
      <vt:lpstr>Презентація PowerPoint</vt:lpstr>
      <vt:lpstr>5.6 Рамкові угоди</vt:lpstr>
      <vt:lpstr>Презентація PowerPoint</vt:lpstr>
      <vt:lpstr>5.7 Торги з обмеженою участю</vt:lpstr>
      <vt:lpstr>Презентація PowerPoint</vt:lpstr>
      <vt:lpstr>6. Тендерна документація</vt:lpstr>
      <vt:lpstr>Презентація PowerPoint</vt:lpstr>
      <vt:lpstr>Презентація PowerPoint</vt:lpstr>
      <vt:lpstr>Презентація PowerPoint</vt:lpstr>
      <vt:lpstr>7. Нецінові критерії</vt:lpstr>
      <vt:lpstr>Презентація PowerPoint</vt:lpstr>
      <vt:lpstr>Презентація PowerPoint</vt:lpstr>
      <vt:lpstr>8. Аналіз публічних закупівель України в 2024 році</vt:lpstr>
      <vt:lpstr>Презентація PowerPoint</vt:lpstr>
      <vt:lpstr>Презентація PowerPoint</vt:lpstr>
      <vt:lpstr>Презентація PowerPoint</vt:lpstr>
      <vt:lpstr>Розвиток централізованих закупівельних організацій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</dc:creator>
  <cp:lastModifiedBy>Alex Shepel</cp:lastModifiedBy>
  <cp:revision>20</cp:revision>
  <dcterms:created xsi:type="dcterms:W3CDTF">2024-08-18T13:06:43Z</dcterms:created>
  <dcterms:modified xsi:type="dcterms:W3CDTF">2025-11-02T18:06:27Z</dcterms:modified>
</cp:coreProperties>
</file>