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4"/>
  </p:notesMasterIdLst>
  <p:handoutMasterIdLst>
    <p:handoutMasterId r:id="rId95"/>
  </p:handoutMasterIdLst>
  <p:sldIdLst>
    <p:sldId id="321" r:id="rId5"/>
    <p:sldId id="403" r:id="rId6"/>
    <p:sldId id="322" r:id="rId7"/>
    <p:sldId id="323" r:id="rId8"/>
    <p:sldId id="276" r:id="rId9"/>
    <p:sldId id="325" r:id="rId10"/>
    <p:sldId id="326" r:id="rId11"/>
    <p:sldId id="327" r:id="rId12"/>
    <p:sldId id="328" r:id="rId13"/>
    <p:sldId id="329" r:id="rId14"/>
    <p:sldId id="330" r:id="rId15"/>
    <p:sldId id="331" r:id="rId16"/>
    <p:sldId id="259" r:id="rId17"/>
    <p:sldId id="399" r:id="rId18"/>
    <p:sldId id="261" r:id="rId19"/>
    <p:sldId id="280" r:id="rId20"/>
    <p:sldId id="262" r:id="rId21"/>
    <p:sldId id="263" r:id="rId22"/>
    <p:sldId id="264" r:id="rId23"/>
    <p:sldId id="334" r:id="rId24"/>
    <p:sldId id="335" r:id="rId25"/>
    <p:sldId id="400" r:id="rId26"/>
    <p:sldId id="265" r:id="rId27"/>
    <p:sldId id="336" r:id="rId28"/>
    <p:sldId id="337" r:id="rId29"/>
    <p:sldId id="394" r:id="rId30"/>
    <p:sldId id="339" r:id="rId31"/>
    <p:sldId id="340" r:id="rId32"/>
    <p:sldId id="341" r:id="rId33"/>
    <p:sldId id="342" r:id="rId34"/>
    <p:sldId id="343" r:id="rId35"/>
    <p:sldId id="395" r:id="rId36"/>
    <p:sldId id="345" r:id="rId37"/>
    <p:sldId id="346" r:id="rId38"/>
    <p:sldId id="347" r:id="rId39"/>
    <p:sldId id="401" r:id="rId40"/>
    <p:sldId id="266" r:id="rId41"/>
    <p:sldId id="348" r:id="rId42"/>
    <p:sldId id="349" r:id="rId43"/>
    <p:sldId id="350" r:id="rId44"/>
    <p:sldId id="351" r:id="rId45"/>
    <p:sldId id="352" r:id="rId46"/>
    <p:sldId id="353" r:id="rId47"/>
    <p:sldId id="354" r:id="rId48"/>
    <p:sldId id="356" r:id="rId49"/>
    <p:sldId id="358" r:id="rId50"/>
    <p:sldId id="361" r:id="rId51"/>
    <p:sldId id="396" r:id="rId52"/>
    <p:sldId id="363" r:id="rId53"/>
    <p:sldId id="364" r:id="rId54"/>
    <p:sldId id="365" r:id="rId55"/>
    <p:sldId id="268" r:id="rId56"/>
    <p:sldId id="412" r:id="rId57"/>
    <p:sldId id="413" r:id="rId58"/>
    <p:sldId id="414" r:id="rId59"/>
    <p:sldId id="415" r:id="rId60"/>
    <p:sldId id="416" r:id="rId61"/>
    <p:sldId id="417" r:id="rId62"/>
    <p:sldId id="366" r:id="rId63"/>
    <p:sldId id="397" r:id="rId64"/>
    <p:sldId id="368" r:id="rId65"/>
    <p:sldId id="398" r:id="rId66"/>
    <p:sldId id="370" r:id="rId67"/>
    <p:sldId id="270" r:id="rId68"/>
    <p:sldId id="271" r:id="rId69"/>
    <p:sldId id="371" r:id="rId70"/>
    <p:sldId id="373" r:id="rId71"/>
    <p:sldId id="374" r:id="rId72"/>
    <p:sldId id="375" r:id="rId73"/>
    <p:sldId id="272" r:id="rId74"/>
    <p:sldId id="273" r:id="rId75"/>
    <p:sldId id="286" r:id="rId76"/>
    <p:sldId id="376" r:id="rId77"/>
    <p:sldId id="377" r:id="rId78"/>
    <p:sldId id="274" r:id="rId79"/>
    <p:sldId id="404" r:id="rId80"/>
    <p:sldId id="405" r:id="rId81"/>
    <p:sldId id="406" r:id="rId82"/>
    <p:sldId id="407" r:id="rId83"/>
    <p:sldId id="408" r:id="rId84"/>
    <p:sldId id="409" r:id="rId85"/>
    <p:sldId id="410" r:id="rId86"/>
    <p:sldId id="411" r:id="rId87"/>
    <p:sldId id="275" r:id="rId88"/>
    <p:sldId id="378" r:id="rId89"/>
    <p:sldId id="379" r:id="rId90"/>
    <p:sldId id="380" r:id="rId91"/>
    <p:sldId id="287" r:id="rId92"/>
    <p:sldId id="402" r:id="rId93"/>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35" autoAdjust="0"/>
  </p:normalViewPr>
  <p:slideViewPr>
    <p:cSldViewPr snapToGrid="0">
      <p:cViewPr varScale="1">
        <p:scale>
          <a:sx n="86" d="100"/>
          <a:sy n="86" d="100"/>
        </p:scale>
        <p:origin x="562" y="77"/>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82" d="100"/>
          <a:sy n="82" d="100"/>
        </p:scale>
        <p:origin x="393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FBF2E-C862-4C2A-B0D5-DF333761D766}"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2FCCA246-E5B2-4324-A0EC-6325875AEC8C}">
      <dgm:prSet/>
      <dgm:spPr/>
      <dgm:t>
        <a:bodyPr/>
        <a:lstStyle/>
        <a:p>
          <a:r>
            <a:rPr lang="uk-UA" b="1" i="1"/>
            <a:t>Держава НЕ ПОВИННА втручатись у структуру торгівлі</a:t>
          </a:r>
          <a:r>
            <a:rPr lang="uk-UA"/>
            <a:t> (теорія абсолютних переваг, відносних переваг, розміру країни, співвідношення факторів виробництва, життєвого циклу продукту, подібності країн, “міжнародної конкуренто–спроможності націй” тощо).</a:t>
          </a:r>
          <a:endParaRPr lang="en-US"/>
        </a:p>
      </dgm:t>
    </dgm:pt>
    <dgm:pt modelId="{CE841054-DA4F-4369-BF9D-85DA12F2F791}" type="parTrans" cxnId="{8C48D697-84B5-45D5-BFED-D065C86979BA}">
      <dgm:prSet/>
      <dgm:spPr/>
      <dgm:t>
        <a:bodyPr/>
        <a:lstStyle/>
        <a:p>
          <a:endParaRPr lang="en-US"/>
        </a:p>
      </dgm:t>
    </dgm:pt>
    <dgm:pt modelId="{2D426A43-82D1-49DC-8621-4A6FC8CEF64E}" type="sibTrans" cxnId="{8C48D697-84B5-45D5-BFED-D065C86979BA}">
      <dgm:prSet/>
      <dgm:spPr/>
      <dgm:t>
        <a:bodyPr/>
        <a:lstStyle/>
        <a:p>
          <a:endParaRPr lang="en-US"/>
        </a:p>
      </dgm:t>
    </dgm:pt>
    <dgm:pt modelId="{EEC5B9E8-95F9-4B00-9779-D88A07026661}">
      <dgm:prSet/>
      <dgm:spPr/>
      <dgm:t>
        <a:bodyPr/>
        <a:lstStyle/>
        <a:p>
          <a:r>
            <a:rPr lang="uk-UA" b="1" i="1"/>
            <a:t>Держава ПОВИННА втручатись у вільний потік товарів між країнами для зміни обсягу, складу та напрямів торгівлі </a:t>
          </a:r>
          <a:r>
            <a:rPr lang="uk-UA"/>
            <a:t>(теорія меркантилізму, неомеркантилізму, залежності тощо).</a:t>
          </a:r>
          <a:endParaRPr lang="en-US"/>
        </a:p>
      </dgm:t>
    </dgm:pt>
    <dgm:pt modelId="{10ABA07B-BAD6-4E34-8D01-3C1F17CEDFFC}" type="parTrans" cxnId="{F9B1CC97-5A7C-40F3-9A75-7A9D85BA3315}">
      <dgm:prSet/>
      <dgm:spPr/>
      <dgm:t>
        <a:bodyPr/>
        <a:lstStyle/>
        <a:p>
          <a:endParaRPr lang="en-US"/>
        </a:p>
      </dgm:t>
    </dgm:pt>
    <dgm:pt modelId="{4E6F8C6D-363F-4DB8-8896-F9D6775563E9}" type="sibTrans" cxnId="{F9B1CC97-5A7C-40F3-9A75-7A9D85BA3315}">
      <dgm:prSet/>
      <dgm:spPr/>
      <dgm:t>
        <a:bodyPr/>
        <a:lstStyle/>
        <a:p>
          <a:endParaRPr lang="en-US"/>
        </a:p>
      </dgm:t>
    </dgm:pt>
    <dgm:pt modelId="{9B169CD8-69D5-4A63-8446-A7E90EB161FE}" type="pres">
      <dgm:prSet presAssocID="{B88FBF2E-C862-4C2A-B0D5-DF333761D766}" presName="hierChild1" presStyleCnt="0">
        <dgm:presLayoutVars>
          <dgm:chPref val="1"/>
          <dgm:dir/>
          <dgm:animOne val="branch"/>
          <dgm:animLvl val="lvl"/>
          <dgm:resizeHandles/>
        </dgm:presLayoutVars>
      </dgm:prSet>
      <dgm:spPr/>
    </dgm:pt>
    <dgm:pt modelId="{276729A3-FDF8-4E77-81C3-13160F864241}" type="pres">
      <dgm:prSet presAssocID="{2FCCA246-E5B2-4324-A0EC-6325875AEC8C}" presName="hierRoot1" presStyleCnt="0"/>
      <dgm:spPr/>
    </dgm:pt>
    <dgm:pt modelId="{DCAC4668-03C1-4437-A221-B4FC70E26393}" type="pres">
      <dgm:prSet presAssocID="{2FCCA246-E5B2-4324-A0EC-6325875AEC8C}" presName="composite" presStyleCnt="0"/>
      <dgm:spPr/>
    </dgm:pt>
    <dgm:pt modelId="{FC9A90BC-8178-48CC-84DE-F407913ECED2}" type="pres">
      <dgm:prSet presAssocID="{2FCCA246-E5B2-4324-A0EC-6325875AEC8C}" presName="background" presStyleLbl="node0" presStyleIdx="0" presStyleCnt="2"/>
      <dgm:spPr/>
    </dgm:pt>
    <dgm:pt modelId="{0805A0D8-FA6D-4BF5-903A-B70D89192CAC}" type="pres">
      <dgm:prSet presAssocID="{2FCCA246-E5B2-4324-A0EC-6325875AEC8C}" presName="text" presStyleLbl="fgAcc0" presStyleIdx="0" presStyleCnt="2">
        <dgm:presLayoutVars>
          <dgm:chPref val="3"/>
        </dgm:presLayoutVars>
      </dgm:prSet>
      <dgm:spPr/>
    </dgm:pt>
    <dgm:pt modelId="{F0D1F341-8AA3-48A0-A1CE-4EF935A70AA0}" type="pres">
      <dgm:prSet presAssocID="{2FCCA246-E5B2-4324-A0EC-6325875AEC8C}" presName="hierChild2" presStyleCnt="0"/>
      <dgm:spPr/>
    </dgm:pt>
    <dgm:pt modelId="{B4FDC0F3-D4C0-4C31-B7B9-2A1491538573}" type="pres">
      <dgm:prSet presAssocID="{EEC5B9E8-95F9-4B00-9779-D88A07026661}" presName="hierRoot1" presStyleCnt="0"/>
      <dgm:spPr/>
    </dgm:pt>
    <dgm:pt modelId="{F3603434-9829-4E91-B685-3BAB87F4BF03}" type="pres">
      <dgm:prSet presAssocID="{EEC5B9E8-95F9-4B00-9779-D88A07026661}" presName="composite" presStyleCnt="0"/>
      <dgm:spPr/>
    </dgm:pt>
    <dgm:pt modelId="{727AAE3A-F6B9-4CE9-B41F-F884AF0D5622}" type="pres">
      <dgm:prSet presAssocID="{EEC5B9E8-95F9-4B00-9779-D88A07026661}" presName="background" presStyleLbl="node0" presStyleIdx="1" presStyleCnt="2"/>
      <dgm:spPr/>
    </dgm:pt>
    <dgm:pt modelId="{DE6DBA48-9A9E-4191-A6CF-955E435A1E93}" type="pres">
      <dgm:prSet presAssocID="{EEC5B9E8-95F9-4B00-9779-D88A07026661}" presName="text" presStyleLbl="fgAcc0" presStyleIdx="1" presStyleCnt="2">
        <dgm:presLayoutVars>
          <dgm:chPref val="3"/>
        </dgm:presLayoutVars>
      </dgm:prSet>
      <dgm:spPr/>
    </dgm:pt>
    <dgm:pt modelId="{E8C18BD8-CFA4-4AE1-9ED5-9B96C2A18EFC}" type="pres">
      <dgm:prSet presAssocID="{EEC5B9E8-95F9-4B00-9779-D88A07026661}" presName="hierChild2" presStyleCnt="0"/>
      <dgm:spPr/>
    </dgm:pt>
  </dgm:ptLst>
  <dgm:cxnLst>
    <dgm:cxn modelId="{F9B1CC97-5A7C-40F3-9A75-7A9D85BA3315}" srcId="{B88FBF2E-C862-4C2A-B0D5-DF333761D766}" destId="{EEC5B9E8-95F9-4B00-9779-D88A07026661}" srcOrd="1" destOrd="0" parTransId="{10ABA07B-BAD6-4E34-8D01-3C1F17CEDFFC}" sibTransId="{4E6F8C6D-363F-4DB8-8896-F9D6775563E9}"/>
    <dgm:cxn modelId="{8C48D697-84B5-45D5-BFED-D065C86979BA}" srcId="{B88FBF2E-C862-4C2A-B0D5-DF333761D766}" destId="{2FCCA246-E5B2-4324-A0EC-6325875AEC8C}" srcOrd="0" destOrd="0" parTransId="{CE841054-DA4F-4369-BF9D-85DA12F2F791}" sibTransId="{2D426A43-82D1-49DC-8621-4A6FC8CEF64E}"/>
    <dgm:cxn modelId="{97E1F19B-0118-4B7F-956A-AC60AF92C52D}" type="presOf" srcId="{2FCCA246-E5B2-4324-A0EC-6325875AEC8C}" destId="{0805A0D8-FA6D-4BF5-903A-B70D89192CAC}" srcOrd="0" destOrd="0" presId="urn:microsoft.com/office/officeart/2005/8/layout/hierarchy1"/>
    <dgm:cxn modelId="{766E32A4-26F3-48F7-AB7B-9E3FDE4D48DD}" type="presOf" srcId="{EEC5B9E8-95F9-4B00-9779-D88A07026661}" destId="{DE6DBA48-9A9E-4191-A6CF-955E435A1E93}" srcOrd="0" destOrd="0" presId="urn:microsoft.com/office/officeart/2005/8/layout/hierarchy1"/>
    <dgm:cxn modelId="{E140B9AC-09CF-4E05-9828-4B568940C4D0}" type="presOf" srcId="{B88FBF2E-C862-4C2A-B0D5-DF333761D766}" destId="{9B169CD8-69D5-4A63-8446-A7E90EB161FE}" srcOrd="0" destOrd="0" presId="urn:microsoft.com/office/officeart/2005/8/layout/hierarchy1"/>
    <dgm:cxn modelId="{AF16B89A-4636-4F05-BD0F-0ADE810D9423}" type="presParOf" srcId="{9B169CD8-69D5-4A63-8446-A7E90EB161FE}" destId="{276729A3-FDF8-4E77-81C3-13160F864241}" srcOrd="0" destOrd="0" presId="urn:microsoft.com/office/officeart/2005/8/layout/hierarchy1"/>
    <dgm:cxn modelId="{92D29C6C-F559-4E50-937E-512402B20A94}" type="presParOf" srcId="{276729A3-FDF8-4E77-81C3-13160F864241}" destId="{DCAC4668-03C1-4437-A221-B4FC70E26393}" srcOrd="0" destOrd="0" presId="urn:microsoft.com/office/officeart/2005/8/layout/hierarchy1"/>
    <dgm:cxn modelId="{BD30E404-85F1-4AE6-A81C-3B24999D2AFB}" type="presParOf" srcId="{DCAC4668-03C1-4437-A221-B4FC70E26393}" destId="{FC9A90BC-8178-48CC-84DE-F407913ECED2}" srcOrd="0" destOrd="0" presId="urn:microsoft.com/office/officeart/2005/8/layout/hierarchy1"/>
    <dgm:cxn modelId="{49725599-A680-4E8F-BDDA-A94523C9D757}" type="presParOf" srcId="{DCAC4668-03C1-4437-A221-B4FC70E26393}" destId="{0805A0D8-FA6D-4BF5-903A-B70D89192CAC}" srcOrd="1" destOrd="0" presId="urn:microsoft.com/office/officeart/2005/8/layout/hierarchy1"/>
    <dgm:cxn modelId="{028CBA4D-EB12-408F-BF7B-03F443164AB1}" type="presParOf" srcId="{276729A3-FDF8-4E77-81C3-13160F864241}" destId="{F0D1F341-8AA3-48A0-A1CE-4EF935A70AA0}" srcOrd="1" destOrd="0" presId="urn:microsoft.com/office/officeart/2005/8/layout/hierarchy1"/>
    <dgm:cxn modelId="{537B9920-609E-47CD-AEDF-F3961D0253AE}" type="presParOf" srcId="{9B169CD8-69D5-4A63-8446-A7E90EB161FE}" destId="{B4FDC0F3-D4C0-4C31-B7B9-2A1491538573}" srcOrd="1" destOrd="0" presId="urn:microsoft.com/office/officeart/2005/8/layout/hierarchy1"/>
    <dgm:cxn modelId="{3ABA5C48-563F-4447-B252-3B6A1406F28E}" type="presParOf" srcId="{B4FDC0F3-D4C0-4C31-B7B9-2A1491538573}" destId="{F3603434-9829-4E91-B685-3BAB87F4BF03}" srcOrd="0" destOrd="0" presId="urn:microsoft.com/office/officeart/2005/8/layout/hierarchy1"/>
    <dgm:cxn modelId="{682E60D2-95AF-4565-9C08-427ED3C56200}" type="presParOf" srcId="{F3603434-9829-4E91-B685-3BAB87F4BF03}" destId="{727AAE3A-F6B9-4CE9-B41F-F884AF0D5622}" srcOrd="0" destOrd="0" presId="urn:microsoft.com/office/officeart/2005/8/layout/hierarchy1"/>
    <dgm:cxn modelId="{B8E08FC7-C166-414F-B8DA-E9AA2CEC603B}" type="presParOf" srcId="{F3603434-9829-4E91-B685-3BAB87F4BF03}" destId="{DE6DBA48-9A9E-4191-A6CF-955E435A1E93}" srcOrd="1" destOrd="0" presId="urn:microsoft.com/office/officeart/2005/8/layout/hierarchy1"/>
    <dgm:cxn modelId="{1EB249BF-1A7A-48E0-A96E-A757B071867D}" type="presParOf" srcId="{B4FDC0F3-D4C0-4C31-B7B9-2A1491538573}" destId="{E8C18BD8-CFA4-4AE1-9ED5-9B96C2A18E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EE3D3B-CF7F-4E2B-B22E-FE4DB161784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842855E5-7F3F-4FB0-9790-108531D75F35}">
      <dgm:prSet/>
      <dgm:spPr/>
      <dgm:t>
        <a:bodyPr/>
        <a:lstStyle/>
        <a:p>
          <a:r>
            <a:rPr lang="uk-UA" b="1" dirty="0"/>
            <a:t>1) крива трансформації виробничих </a:t>
          </a:r>
          <a:r>
            <a:rPr lang="uk-UA" b="1" dirty="0" err="1"/>
            <a:t>потужностей</a:t>
          </a:r>
          <a:r>
            <a:rPr lang="uk-UA" b="1" dirty="0"/>
            <a:t> одночасно визначає і можливі комбінації товарів, які можуть придбати споживачі (тобто структуру споживання). Нахил цієї кривої характеризує альтернативну вартість та відносні ціни обох товарів одночасно. Як же зміниться виробництво та споживання в кожній країні, якщо вони торгуватимуть між собою на основі принципу порівняльної переваги?</a:t>
          </a:r>
          <a:endParaRPr lang="en-US" dirty="0"/>
        </a:p>
      </dgm:t>
    </dgm:pt>
    <dgm:pt modelId="{8A6941B1-AF5E-4672-9638-AD6CD9FA3E72}" type="parTrans" cxnId="{2CFCFB69-F92A-4453-8DCE-841EEF7F00FA}">
      <dgm:prSet/>
      <dgm:spPr/>
      <dgm:t>
        <a:bodyPr/>
        <a:lstStyle/>
        <a:p>
          <a:endParaRPr lang="en-US"/>
        </a:p>
      </dgm:t>
    </dgm:pt>
    <dgm:pt modelId="{963306D0-AD85-4E16-B613-29F4DCC7D0F0}" type="sibTrans" cxnId="{2CFCFB69-F92A-4453-8DCE-841EEF7F00FA}">
      <dgm:prSet/>
      <dgm:spPr/>
      <dgm:t>
        <a:bodyPr/>
        <a:lstStyle/>
        <a:p>
          <a:endParaRPr lang="en-US"/>
        </a:p>
      </dgm:t>
    </dgm:pt>
    <dgm:pt modelId="{92E0E23C-6B6E-4E4A-ACB7-2837D3087BFD}">
      <dgm:prSet/>
      <dgm:spPr/>
      <dgm:t>
        <a:bodyPr/>
        <a:lstStyle/>
        <a:p>
          <a:r>
            <a:rPr lang="uk-UA" b="1"/>
            <a:t>2) виробництво і споживання в кожній країні характеризуються певними точками, які відображають існуючу в економіці рівновагу. Якщо країна А випускає додаткову одиницю товару </a:t>
          </a:r>
          <a:r>
            <a:rPr lang="en-US" b="1"/>
            <a:t>X</a:t>
          </a:r>
          <a:r>
            <a:rPr lang="uk-UA" b="1"/>
            <a:t>, то це означає, що вона мусить відмовитися від виробництва </a:t>
          </a:r>
          <a:r>
            <a:rPr lang="en-US" b="1"/>
            <a:t>aLX</a:t>
          </a:r>
          <a:r>
            <a:rPr lang="uk-UA" b="1"/>
            <a:t>/ </a:t>
          </a:r>
          <a:r>
            <a:rPr lang="en-US" b="1"/>
            <a:t>aLY </a:t>
          </a:r>
          <a:r>
            <a:rPr lang="uk-UA" b="1"/>
            <a:t>одиниць товару </a:t>
          </a:r>
          <a:r>
            <a:rPr lang="en-US" b="1"/>
            <a:t>Y </a:t>
          </a:r>
          <a:r>
            <a:rPr lang="uk-UA" b="1"/>
            <a:t>(або 2/5 в числовому прикладі).      Аналогічним чином можна зробити висновок, що зменшення випуску товару </a:t>
          </a:r>
          <a:r>
            <a:rPr lang="en-US" b="1"/>
            <a:t>X </a:t>
          </a:r>
          <a:r>
            <a:rPr lang="uk-UA" b="1"/>
            <a:t>в країні В на одиницю супроводжується збільшенням виробництва товару </a:t>
          </a:r>
          <a:r>
            <a:rPr lang="en-US" b="1"/>
            <a:t>Y </a:t>
          </a:r>
          <a:r>
            <a:rPr lang="uk-UA" b="1"/>
            <a:t>на </a:t>
          </a:r>
          <a:r>
            <a:rPr lang="en-US" b="1"/>
            <a:t>bLX</a:t>
          </a:r>
          <a:r>
            <a:rPr lang="ru-RU" b="1"/>
            <a:t>/</a:t>
          </a:r>
          <a:r>
            <a:rPr lang="en-US" b="1"/>
            <a:t>bLY</a:t>
          </a:r>
          <a:r>
            <a:rPr lang="uk-UA" b="1"/>
            <a:t>одиниць (або 10/12 в числовому прикладі).</a:t>
          </a:r>
          <a:endParaRPr lang="en-US"/>
        </a:p>
      </dgm:t>
    </dgm:pt>
    <dgm:pt modelId="{2E53E4F0-607C-4AC9-BAA8-D8A971D68EB1}" type="parTrans" cxnId="{6C741A08-B54C-40A0-AF91-59C72DA3E19F}">
      <dgm:prSet/>
      <dgm:spPr/>
      <dgm:t>
        <a:bodyPr/>
        <a:lstStyle/>
        <a:p>
          <a:endParaRPr lang="en-US"/>
        </a:p>
      </dgm:t>
    </dgm:pt>
    <dgm:pt modelId="{DD9B952D-0006-4D6D-819D-0532041F80A0}" type="sibTrans" cxnId="{6C741A08-B54C-40A0-AF91-59C72DA3E19F}">
      <dgm:prSet/>
      <dgm:spPr/>
      <dgm:t>
        <a:bodyPr/>
        <a:lstStyle/>
        <a:p>
          <a:endParaRPr lang="en-US"/>
        </a:p>
      </dgm:t>
    </dgm:pt>
    <dgm:pt modelId="{F229478C-B172-48F4-B7C7-AF5E359DDEA0}" type="pres">
      <dgm:prSet presAssocID="{97EE3D3B-CF7F-4E2B-B22E-FE4DB1617845}" presName="vert0" presStyleCnt="0">
        <dgm:presLayoutVars>
          <dgm:dir/>
          <dgm:animOne val="branch"/>
          <dgm:animLvl val="lvl"/>
        </dgm:presLayoutVars>
      </dgm:prSet>
      <dgm:spPr/>
    </dgm:pt>
    <dgm:pt modelId="{0467A19D-A841-4603-9C23-34269C8CDD1F}" type="pres">
      <dgm:prSet presAssocID="{842855E5-7F3F-4FB0-9790-108531D75F35}" presName="thickLine" presStyleLbl="alignNode1" presStyleIdx="0" presStyleCnt="2"/>
      <dgm:spPr/>
    </dgm:pt>
    <dgm:pt modelId="{FF0A2776-C8EE-4427-AC34-C5A9571C19DB}" type="pres">
      <dgm:prSet presAssocID="{842855E5-7F3F-4FB0-9790-108531D75F35}" presName="horz1" presStyleCnt="0"/>
      <dgm:spPr/>
    </dgm:pt>
    <dgm:pt modelId="{C1AC6EF6-4364-4003-A2B6-15E4312F1477}" type="pres">
      <dgm:prSet presAssocID="{842855E5-7F3F-4FB0-9790-108531D75F35}" presName="tx1" presStyleLbl="revTx" presStyleIdx="0" presStyleCnt="2"/>
      <dgm:spPr/>
    </dgm:pt>
    <dgm:pt modelId="{E3427430-A3A3-4FAD-BA4D-A3D7C6B2565C}" type="pres">
      <dgm:prSet presAssocID="{842855E5-7F3F-4FB0-9790-108531D75F35}" presName="vert1" presStyleCnt="0"/>
      <dgm:spPr/>
    </dgm:pt>
    <dgm:pt modelId="{3B67933E-6B0F-4BE9-8FCA-DEC7305EB825}" type="pres">
      <dgm:prSet presAssocID="{92E0E23C-6B6E-4E4A-ACB7-2837D3087BFD}" presName="thickLine" presStyleLbl="alignNode1" presStyleIdx="1" presStyleCnt="2"/>
      <dgm:spPr/>
    </dgm:pt>
    <dgm:pt modelId="{AE1EE97A-F689-43EC-B6FC-4CEC8373304B}" type="pres">
      <dgm:prSet presAssocID="{92E0E23C-6B6E-4E4A-ACB7-2837D3087BFD}" presName="horz1" presStyleCnt="0"/>
      <dgm:spPr/>
    </dgm:pt>
    <dgm:pt modelId="{A72432C6-0759-46C8-842C-0E934BB25111}" type="pres">
      <dgm:prSet presAssocID="{92E0E23C-6B6E-4E4A-ACB7-2837D3087BFD}" presName="tx1" presStyleLbl="revTx" presStyleIdx="1" presStyleCnt="2"/>
      <dgm:spPr/>
    </dgm:pt>
    <dgm:pt modelId="{5D8223D6-5B00-43A3-9486-FC4B17D4A3A2}" type="pres">
      <dgm:prSet presAssocID="{92E0E23C-6B6E-4E4A-ACB7-2837D3087BFD}" presName="vert1" presStyleCnt="0"/>
      <dgm:spPr/>
    </dgm:pt>
  </dgm:ptLst>
  <dgm:cxnLst>
    <dgm:cxn modelId="{6C741A08-B54C-40A0-AF91-59C72DA3E19F}" srcId="{97EE3D3B-CF7F-4E2B-B22E-FE4DB1617845}" destId="{92E0E23C-6B6E-4E4A-ACB7-2837D3087BFD}" srcOrd="1" destOrd="0" parTransId="{2E53E4F0-607C-4AC9-BAA8-D8A971D68EB1}" sibTransId="{DD9B952D-0006-4D6D-819D-0532041F80A0}"/>
    <dgm:cxn modelId="{2CFCFB69-F92A-4453-8DCE-841EEF7F00FA}" srcId="{97EE3D3B-CF7F-4E2B-B22E-FE4DB1617845}" destId="{842855E5-7F3F-4FB0-9790-108531D75F35}" srcOrd="0" destOrd="0" parTransId="{8A6941B1-AF5E-4672-9638-AD6CD9FA3E72}" sibTransId="{963306D0-AD85-4E16-B613-29F4DCC7D0F0}"/>
    <dgm:cxn modelId="{02050681-E929-4CE2-9731-C410B92C0509}" type="presOf" srcId="{97EE3D3B-CF7F-4E2B-B22E-FE4DB1617845}" destId="{F229478C-B172-48F4-B7C7-AF5E359DDEA0}" srcOrd="0" destOrd="0" presId="urn:microsoft.com/office/officeart/2008/layout/LinedList"/>
    <dgm:cxn modelId="{345932AF-9E60-4EB3-9454-6EC9E791D9D5}" type="presOf" srcId="{842855E5-7F3F-4FB0-9790-108531D75F35}" destId="{C1AC6EF6-4364-4003-A2B6-15E4312F1477}" srcOrd="0" destOrd="0" presId="urn:microsoft.com/office/officeart/2008/layout/LinedList"/>
    <dgm:cxn modelId="{149640B3-691C-4A66-B332-C6A7FEA46F57}" type="presOf" srcId="{92E0E23C-6B6E-4E4A-ACB7-2837D3087BFD}" destId="{A72432C6-0759-46C8-842C-0E934BB25111}" srcOrd="0" destOrd="0" presId="urn:microsoft.com/office/officeart/2008/layout/LinedList"/>
    <dgm:cxn modelId="{C1774CB2-B288-4931-8904-495FB4114C19}" type="presParOf" srcId="{F229478C-B172-48F4-B7C7-AF5E359DDEA0}" destId="{0467A19D-A841-4603-9C23-34269C8CDD1F}" srcOrd="0" destOrd="0" presId="urn:microsoft.com/office/officeart/2008/layout/LinedList"/>
    <dgm:cxn modelId="{F14B8C36-62C7-43BE-9D1D-859738189FE6}" type="presParOf" srcId="{F229478C-B172-48F4-B7C7-AF5E359DDEA0}" destId="{FF0A2776-C8EE-4427-AC34-C5A9571C19DB}" srcOrd="1" destOrd="0" presId="urn:microsoft.com/office/officeart/2008/layout/LinedList"/>
    <dgm:cxn modelId="{D55799D6-13B7-435A-9239-03382D430106}" type="presParOf" srcId="{FF0A2776-C8EE-4427-AC34-C5A9571C19DB}" destId="{C1AC6EF6-4364-4003-A2B6-15E4312F1477}" srcOrd="0" destOrd="0" presId="urn:microsoft.com/office/officeart/2008/layout/LinedList"/>
    <dgm:cxn modelId="{26F7563F-088A-4ED7-ADBB-0A66690AFA45}" type="presParOf" srcId="{FF0A2776-C8EE-4427-AC34-C5A9571C19DB}" destId="{E3427430-A3A3-4FAD-BA4D-A3D7C6B2565C}" srcOrd="1" destOrd="0" presId="urn:microsoft.com/office/officeart/2008/layout/LinedList"/>
    <dgm:cxn modelId="{04BC4C54-7DE3-4404-8057-FF62F73C6535}" type="presParOf" srcId="{F229478C-B172-48F4-B7C7-AF5E359DDEA0}" destId="{3B67933E-6B0F-4BE9-8FCA-DEC7305EB825}" srcOrd="2" destOrd="0" presId="urn:microsoft.com/office/officeart/2008/layout/LinedList"/>
    <dgm:cxn modelId="{837C394F-B7D5-4598-B678-AA28B1CF1A8F}" type="presParOf" srcId="{F229478C-B172-48F4-B7C7-AF5E359DDEA0}" destId="{AE1EE97A-F689-43EC-B6FC-4CEC8373304B}" srcOrd="3" destOrd="0" presId="urn:microsoft.com/office/officeart/2008/layout/LinedList"/>
    <dgm:cxn modelId="{39CCD739-C72E-48FA-BF54-ABE34D1161F7}" type="presParOf" srcId="{AE1EE97A-F689-43EC-B6FC-4CEC8373304B}" destId="{A72432C6-0759-46C8-842C-0E934BB25111}" srcOrd="0" destOrd="0" presId="urn:microsoft.com/office/officeart/2008/layout/LinedList"/>
    <dgm:cxn modelId="{DCF8ADED-AD76-4C85-853D-6C347BE6E3FF}" type="presParOf" srcId="{AE1EE97A-F689-43EC-B6FC-4CEC8373304B}" destId="{5D8223D6-5B00-43A3-9486-FC4B17D4A3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55C89E-87BD-48C9-92AD-0A369CD5FB2C}"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F6E8BC6F-D391-4DC6-A3E0-3E217DCDFEB2}">
      <dgm:prSet/>
      <dgm:spPr/>
      <dgm:t>
        <a:bodyPr/>
        <a:lstStyle/>
        <a:p>
          <a:r>
            <a:rPr lang="uk-UA" b="1"/>
            <a:t>споживчий ефект (виграш від обміну на основі нового співвідношення цін), який реалізується в формі переходу резидентів від рівня споживання Е до рівня С, тобто від кривої IC</a:t>
          </a:r>
          <a:r>
            <a:rPr lang="uk-UA" b="1" baseline="-30000"/>
            <a:t>0 </a:t>
          </a:r>
          <a:r>
            <a:rPr lang="uk-UA" b="1"/>
            <a:t>до кривої </a:t>
          </a:r>
          <a:r>
            <a:rPr lang="en-US" b="1"/>
            <a:t>IC</a:t>
          </a:r>
          <a:r>
            <a:rPr lang="uk-UA" b="1" baseline="-30000"/>
            <a:t>1.</a:t>
          </a:r>
          <a:endParaRPr lang="uk-UA" b="1"/>
        </a:p>
      </dgm:t>
    </dgm:pt>
    <dgm:pt modelId="{11424D74-1795-41D3-9799-11F324E355CB}" type="parTrans" cxnId="{AE3402EB-3CC3-4F90-80A1-82CF4D373F9E}">
      <dgm:prSet/>
      <dgm:spPr/>
      <dgm:t>
        <a:bodyPr/>
        <a:lstStyle/>
        <a:p>
          <a:endParaRPr lang="en-US"/>
        </a:p>
      </dgm:t>
    </dgm:pt>
    <dgm:pt modelId="{D6903755-2156-4A81-B563-0D51BA8F9E0E}" type="sibTrans" cxnId="{AE3402EB-3CC3-4F90-80A1-82CF4D373F9E}">
      <dgm:prSet/>
      <dgm:spPr/>
      <dgm:t>
        <a:bodyPr/>
        <a:lstStyle/>
        <a:p>
          <a:endParaRPr lang="en-US"/>
        </a:p>
      </dgm:t>
    </dgm:pt>
    <dgm:pt modelId="{DB74E2B2-18D8-45DF-8996-60D69086EEB4}">
      <dgm:prSet/>
      <dgm:spPr/>
      <dgm:t>
        <a:bodyPr/>
        <a:lstStyle/>
        <a:p>
          <a:r>
            <a:rPr lang="uk-UA" b="1"/>
            <a:t>виробничий ефект (виграш від спеціалізації національного виробництва), який реалізується в формі переходу виробників від рівня виробництва Е до рівня Е</a:t>
          </a:r>
          <a:r>
            <a:rPr lang="uk-UA" b="1" baseline="30000"/>
            <a:t>1</a:t>
          </a:r>
          <a:r>
            <a:rPr lang="uk-UA" b="1"/>
            <a:t>, що, в свою чергу, </a:t>
          </a:r>
          <a:r>
            <a:rPr lang="uk-UA"/>
            <a:t>викликає</a:t>
          </a:r>
          <a:r>
            <a:rPr lang="uk-UA" b="1"/>
            <a:t> збільшення національного добробуту з рівня </a:t>
          </a:r>
          <a:r>
            <a:rPr lang="en-US" b="1"/>
            <a:t>C</a:t>
          </a:r>
          <a:r>
            <a:rPr lang="uk-UA" b="1"/>
            <a:t> до рівня C</a:t>
          </a:r>
          <a:r>
            <a:rPr lang="uk-UA" b="1" baseline="-30000"/>
            <a:t>1</a:t>
          </a:r>
          <a:r>
            <a:rPr lang="uk-UA" b="1"/>
            <a:t> (тобто переміщення з кривої IC</a:t>
          </a:r>
          <a:r>
            <a:rPr lang="uk-UA" b="1" baseline="-30000"/>
            <a:t>1</a:t>
          </a:r>
          <a:r>
            <a:rPr lang="uk-UA" b="1"/>
            <a:t> до кривої ІС</a:t>
          </a:r>
          <a:r>
            <a:rPr lang="uk-UA" b="1" baseline="-30000"/>
            <a:t>2</a:t>
          </a:r>
          <a:r>
            <a:rPr lang="uk-UA" b="1"/>
            <a:t> ).</a:t>
          </a:r>
          <a:endParaRPr lang="en-US"/>
        </a:p>
      </dgm:t>
    </dgm:pt>
    <dgm:pt modelId="{09A8B5B5-5FFB-4C12-9379-CD9D9EB17CA1}" type="parTrans" cxnId="{5F13E788-501A-456C-899F-B397872E3C93}">
      <dgm:prSet/>
      <dgm:spPr/>
      <dgm:t>
        <a:bodyPr/>
        <a:lstStyle/>
        <a:p>
          <a:endParaRPr lang="en-US"/>
        </a:p>
      </dgm:t>
    </dgm:pt>
    <dgm:pt modelId="{18718B36-F91A-44BF-87FD-F0EAF0602F61}" type="sibTrans" cxnId="{5F13E788-501A-456C-899F-B397872E3C93}">
      <dgm:prSet/>
      <dgm:spPr/>
      <dgm:t>
        <a:bodyPr/>
        <a:lstStyle/>
        <a:p>
          <a:endParaRPr lang="en-US"/>
        </a:p>
      </dgm:t>
    </dgm:pt>
    <dgm:pt modelId="{372E56FA-F9F7-4061-961F-2571C153FE02}" type="pres">
      <dgm:prSet presAssocID="{3755C89E-87BD-48C9-92AD-0A369CD5FB2C}" presName="hierChild1" presStyleCnt="0">
        <dgm:presLayoutVars>
          <dgm:chPref val="1"/>
          <dgm:dir/>
          <dgm:animOne val="branch"/>
          <dgm:animLvl val="lvl"/>
          <dgm:resizeHandles/>
        </dgm:presLayoutVars>
      </dgm:prSet>
      <dgm:spPr/>
    </dgm:pt>
    <dgm:pt modelId="{71342CC3-96AE-4E26-8142-315D5ADF47AF}" type="pres">
      <dgm:prSet presAssocID="{F6E8BC6F-D391-4DC6-A3E0-3E217DCDFEB2}" presName="hierRoot1" presStyleCnt="0"/>
      <dgm:spPr/>
    </dgm:pt>
    <dgm:pt modelId="{A0159BF8-00FA-4F25-9CC2-094AA3021B12}" type="pres">
      <dgm:prSet presAssocID="{F6E8BC6F-D391-4DC6-A3E0-3E217DCDFEB2}" presName="composite" presStyleCnt="0"/>
      <dgm:spPr/>
    </dgm:pt>
    <dgm:pt modelId="{7DD537F1-F42A-4D88-AE97-47491D95BA79}" type="pres">
      <dgm:prSet presAssocID="{F6E8BC6F-D391-4DC6-A3E0-3E217DCDFEB2}" presName="background" presStyleLbl="node0" presStyleIdx="0" presStyleCnt="2"/>
      <dgm:spPr/>
    </dgm:pt>
    <dgm:pt modelId="{184D1A2E-26DE-4196-9716-4F8E70AC5F80}" type="pres">
      <dgm:prSet presAssocID="{F6E8BC6F-D391-4DC6-A3E0-3E217DCDFEB2}" presName="text" presStyleLbl="fgAcc0" presStyleIdx="0" presStyleCnt="2">
        <dgm:presLayoutVars>
          <dgm:chPref val="3"/>
        </dgm:presLayoutVars>
      </dgm:prSet>
      <dgm:spPr/>
    </dgm:pt>
    <dgm:pt modelId="{3DE77412-0E77-4E3D-9E8F-A0AB1BA1D744}" type="pres">
      <dgm:prSet presAssocID="{F6E8BC6F-D391-4DC6-A3E0-3E217DCDFEB2}" presName="hierChild2" presStyleCnt="0"/>
      <dgm:spPr/>
    </dgm:pt>
    <dgm:pt modelId="{C6D33C70-C71A-4EEB-A0E9-0F9142AB5FC1}" type="pres">
      <dgm:prSet presAssocID="{DB74E2B2-18D8-45DF-8996-60D69086EEB4}" presName="hierRoot1" presStyleCnt="0"/>
      <dgm:spPr/>
    </dgm:pt>
    <dgm:pt modelId="{B7967FD2-CC41-433B-AB8D-734DFC08C1C5}" type="pres">
      <dgm:prSet presAssocID="{DB74E2B2-18D8-45DF-8996-60D69086EEB4}" presName="composite" presStyleCnt="0"/>
      <dgm:spPr/>
    </dgm:pt>
    <dgm:pt modelId="{37FB6F62-82AD-4074-A5EF-D5391ACF5C0E}" type="pres">
      <dgm:prSet presAssocID="{DB74E2B2-18D8-45DF-8996-60D69086EEB4}" presName="background" presStyleLbl="node0" presStyleIdx="1" presStyleCnt="2"/>
      <dgm:spPr/>
    </dgm:pt>
    <dgm:pt modelId="{C23DDE27-34DA-40C4-98FB-37B488213EFB}" type="pres">
      <dgm:prSet presAssocID="{DB74E2B2-18D8-45DF-8996-60D69086EEB4}" presName="text" presStyleLbl="fgAcc0" presStyleIdx="1" presStyleCnt="2">
        <dgm:presLayoutVars>
          <dgm:chPref val="3"/>
        </dgm:presLayoutVars>
      </dgm:prSet>
      <dgm:spPr/>
    </dgm:pt>
    <dgm:pt modelId="{0072B500-1C44-49F9-AB84-EB8840F0DABD}" type="pres">
      <dgm:prSet presAssocID="{DB74E2B2-18D8-45DF-8996-60D69086EEB4}" presName="hierChild2" presStyleCnt="0"/>
      <dgm:spPr/>
    </dgm:pt>
  </dgm:ptLst>
  <dgm:cxnLst>
    <dgm:cxn modelId="{149A0E1C-747B-4173-93EC-737F20115A83}" type="presOf" srcId="{DB74E2B2-18D8-45DF-8996-60D69086EEB4}" destId="{C23DDE27-34DA-40C4-98FB-37B488213EFB}" srcOrd="0" destOrd="0" presId="urn:microsoft.com/office/officeart/2005/8/layout/hierarchy1"/>
    <dgm:cxn modelId="{FB9CC265-FDDE-4C53-B99C-193326279699}" type="presOf" srcId="{3755C89E-87BD-48C9-92AD-0A369CD5FB2C}" destId="{372E56FA-F9F7-4061-961F-2571C153FE02}" srcOrd="0" destOrd="0" presId="urn:microsoft.com/office/officeart/2005/8/layout/hierarchy1"/>
    <dgm:cxn modelId="{5F13E788-501A-456C-899F-B397872E3C93}" srcId="{3755C89E-87BD-48C9-92AD-0A369CD5FB2C}" destId="{DB74E2B2-18D8-45DF-8996-60D69086EEB4}" srcOrd="1" destOrd="0" parTransId="{09A8B5B5-5FFB-4C12-9379-CD9D9EB17CA1}" sibTransId="{18718B36-F91A-44BF-87FD-F0EAF0602F61}"/>
    <dgm:cxn modelId="{BBC24A9D-006E-40AC-B7D5-E9159B95D629}" type="presOf" srcId="{F6E8BC6F-D391-4DC6-A3E0-3E217DCDFEB2}" destId="{184D1A2E-26DE-4196-9716-4F8E70AC5F80}" srcOrd="0" destOrd="0" presId="urn:microsoft.com/office/officeart/2005/8/layout/hierarchy1"/>
    <dgm:cxn modelId="{AE3402EB-3CC3-4F90-80A1-82CF4D373F9E}" srcId="{3755C89E-87BD-48C9-92AD-0A369CD5FB2C}" destId="{F6E8BC6F-D391-4DC6-A3E0-3E217DCDFEB2}" srcOrd="0" destOrd="0" parTransId="{11424D74-1795-41D3-9799-11F324E355CB}" sibTransId="{D6903755-2156-4A81-B563-0D51BA8F9E0E}"/>
    <dgm:cxn modelId="{D0EBF95F-50D2-4989-9C70-C84CF7BF461C}" type="presParOf" srcId="{372E56FA-F9F7-4061-961F-2571C153FE02}" destId="{71342CC3-96AE-4E26-8142-315D5ADF47AF}" srcOrd="0" destOrd="0" presId="urn:microsoft.com/office/officeart/2005/8/layout/hierarchy1"/>
    <dgm:cxn modelId="{CBF598DA-E7FD-4BA1-86BB-324EEAD07AF5}" type="presParOf" srcId="{71342CC3-96AE-4E26-8142-315D5ADF47AF}" destId="{A0159BF8-00FA-4F25-9CC2-094AA3021B12}" srcOrd="0" destOrd="0" presId="urn:microsoft.com/office/officeart/2005/8/layout/hierarchy1"/>
    <dgm:cxn modelId="{E5D7A6A9-6421-45DD-9440-86E4E9A28CDD}" type="presParOf" srcId="{A0159BF8-00FA-4F25-9CC2-094AA3021B12}" destId="{7DD537F1-F42A-4D88-AE97-47491D95BA79}" srcOrd="0" destOrd="0" presId="urn:microsoft.com/office/officeart/2005/8/layout/hierarchy1"/>
    <dgm:cxn modelId="{68372A4F-72CF-4690-B9E9-130A7639C2C8}" type="presParOf" srcId="{A0159BF8-00FA-4F25-9CC2-094AA3021B12}" destId="{184D1A2E-26DE-4196-9716-4F8E70AC5F80}" srcOrd="1" destOrd="0" presId="urn:microsoft.com/office/officeart/2005/8/layout/hierarchy1"/>
    <dgm:cxn modelId="{51810C4B-B005-4BA2-868B-675FBA1FFDA3}" type="presParOf" srcId="{71342CC3-96AE-4E26-8142-315D5ADF47AF}" destId="{3DE77412-0E77-4E3D-9E8F-A0AB1BA1D744}" srcOrd="1" destOrd="0" presId="urn:microsoft.com/office/officeart/2005/8/layout/hierarchy1"/>
    <dgm:cxn modelId="{8351B0F8-D425-477B-B762-6FDFAC402533}" type="presParOf" srcId="{372E56FA-F9F7-4061-961F-2571C153FE02}" destId="{C6D33C70-C71A-4EEB-A0E9-0F9142AB5FC1}" srcOrd="1" destOrd="0" presId="urn:microsoft.com/office/officeart/2005/8/layout/hierarchy1"/>
    <dgm:cxn modelId="{772ACB13-F7A7-40A7-8512-F51B13656D78}" type="presParOf" srcId="{C6D33C70-C71A-4EEB-A0E9-0F9142AB5FC1}" destId="{B7967FD2-CC41-433B-AB8D-734DFC08C1C5}" srcOrd="0" destOrd="0" presId="urn:microsoft.com/office/officeart/2005/8/layout/hierarchy1"/>
    <dgm:cxn modelId="{AC2952F5-C3D0-4847-897F-3FAEF6A886F8}" type="presParOf" srcId="{B7967FD2-CC41-433B-AB8D-734DFC08C1C5}" destId="{37FB6F62-82AD-4074-A5EF-D5391ACF5C0E}" srcOrd="0" destOrd="0" presId="urn:microsoft.com/office/officeart/2005/8/layout/hierarchy1"/>
    <dgm:cxn modelId="{F11A13EF-E24A-4013-8E82-B1D5C403D11F}" type="presParOf" srcId="{B7967FD2-CC41-433B-AB8D-734DFC08C1C5}" destId="{C23DDE27-34DA-40C4-98FB-37B488213EFB}" srcOrd="1" destOrd="0" presId="urn:microsoft.com/office/officeart/2005/8/layout/hierarchy1"/>
    <dgm:cxn modelId="{901D2844-72CC-4CC8-B7E3-F49208E475F7}" type="presParOf" srcId="{C6D33C70-C71A-4EEB-A0E9-0F9142AB5FC1}" destId="{0072B500-1C44-49F9-AB84-EB8840F0DA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FBF2E-C862-4C2A-B0D5-DF333761D766}"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2FCCA246-E5B2-4324-A0EC-6325875AEC8C}">
      <dgm:prSet/>
      <dgm:spPr/>
      <dgm:t>
        <a:bodyPr/>
        <a:lstStyle/>
        <a:p>
          <a:r>
            <a:rPr lang="ru-RU" altLang="ru-RU" b="1" dirty="0"/>
            <a:t>МЕРКАНТИЛІЗМ</a:t>
          </a:r>
          <a:br>
            <a:rPr lang="ru-RU" altLang="ru-RU" dirty="0"/>
          </a:br>
          <a:r>
            <a:rPr lang="ru-RU" altLang="ru-RU" dirty="0" err="1"/>
            <a:t>У.Петті</a:t>
          </a:r>
          <a:r>
            <a:rPr lang="ru-RU" altLang="ru-RU" dirty="0"/>
            <a:t>, </a:t>
          </a:r>
          <a:r>
            <a:rPr lang="ru-RU" altLang="ru-RU" dirty="0" err="1"/>
            <a:t>Т.Мен</a:t>
          </a:r>
          <a:r>
            <a:rPr lang="ru-RU" altLang="ru-RU" dirty="0"/>
            <a:t> – </a:t>
          </a:r>
          <a:r>
            <a:rPr lang="ru-RU" altLang="ru-RU" dirty="0" err="1"/>
            <a:t>теорія</a:t>
          </a:r>
          <a:r>
            <a:rPr lang="ru-RU" altLang="ru-RU" dirty="0"/>
            <a:t> грошового </a:t>
          </a:r>
          <a:r>
            <a:rPr lang="ru-RU" altLang="ru-RU" dirty="0" err="1"/>
            <a:t>обігу</a:t>
          </a:r>
          <a:br>
            <a:rPr lang="ru-RU" altLang="ru-RU" dirty="0"/>
          </a:br>
          <a:r>
            <a:rPr lang="ru-RU" altLang="ru-RU" dirty="0" err="1"/>
            <a:t>А.Монкретьєн</a:t>
          </a:r>
          <a:r>
            <a:rPr lang="ru-RU" altLang="ru-RU" dirty="0"/>
            <a:t> — </a:t>
          </a:r>
          <a:r>
            <a:rPr lang="ru-RU" altLang="ru-RU" dirty="0" err="1"/>
            <a:t>теорія</a:t>
          </a:r>
          <a:r>
            <a:rPr lang="ru-RU" altLang="ru-RU" dirty="0"/>
            <a:t> позитивного сальдо </a:t>
          </a:r>
          <a:r>
            <a:rPr lang="ru-RU" altLang="ru-RU" dirty="0" err="1"/>
            <a:t>торговельного</a:t>
          </a:r>
          <a:r>
            <a:rPr lang="ru-RU" altLang="ru-RU" dirty="0"/>
            <a:t> балансу</a:t>
          </a:r>
          <a:endParaRPr lang="en-US" dirty="0"/>
        </a:p>
      </dgm:t>
    </dgm:pt>
    <dgm:pt modelId="{CE841054-DA4F-4369-BF9D-85DA12F2F791}" type="parTrans" cxnId="{8C48D697-84B5-45D5-BFED-D065C86979BA}">
      <dgm:prSet/>
      <dgm:spPr/>
      <dgm:t>
        <a:bodyPr/>
        <a:lstStyle/>
        <a:p>
          <a:endParaRPr lang="en-US"/>
        </a:p>
      </dgm:t>
    </dgm:pt>
    <dgm:pt modelId="{2D426A43-82D1-49DC-8621-4A6FC8CEF64E}" type="sibTrans" cxnId="{8C48D697-84B5-45D5-BFED-D065C86979BA}">
      <dgm:prSet/>
      <dgm:spPr/>
      <dgm:t>
        <a:bodyPr/>
        <a:lstStyle/>
        <a:p>
          <a:endParaRPr lang="en-US"/>
        </a:p>
      </dgm:t>
    </dgm:pt>
    <dgm:pt modelId="{EEC5B9E8-95F9-4B00-9779-D88A07026661}">
      <dgm:prSet/>
      <dgm:spPr/>
      <dgm:t>
        <a:bodyPr/>
        <a:lstStyle/>
        <a:p>
          <a:r>
            <a:rPr lang="ru-RU" altLang="ru-RU" b="1" dirty="0"/>
            <a:t>КЛАСИЧНІ</a:t>
          </a:r>
          <a:br>
            <a:rPr lang="ru-RU" altLang="ru-RU" dirty="0"/>
          </a:br>
          <a:r>
            <a:rPr lang="ru-RU" altLang="ru-RU" dirty="0" err="1"/>
            <a:t>А.Сміт</a:t>
          </a:r>
          <a:r>
            <a:rPr lang="ru-RU" altLang="ru-RU" dirty="0"/>
            <a:t> – т. </a:t>
          </a:r>
          <a:r>
            <a:rPr lang="ru-RU" altLang="ru-RU" dirty="0" err="1"/>
            <a:t>абсолютних</a:t>
          </a:r>
          <a:r>
            <a:rPr lang="ru-RU" altLang="ru-RU" dirty="0"/>
            <a:t> </a:t>
          </a:r>
          <a:r>
            <a:rPr lang="ru-RU" altLang="ru-RU" dirty="0" err="1"/>
            <a:t>переваг</a:t>
          </a:r>
          <a:r>
            <a:rPr lang="ru-RU" altLang="ru-RU" dirty="0"/>
            <a:t> (1776)</a:t>
          </a:r>
          <a:br>
            <a:rPr lang="ru-RU" altLang="ru-RU" dirty="0"/>
          </a:br>
          <a:r>
            <a:rPr lang="ru-RU" altLang="ru-RU" dirty="0" err="1"/>
            <a:t>Д.Рікардо</a:t>
          </a:r>
          <a:r>
            <a:rPr lang="ru-RU" altLang="ru-RU" dirty="0"/>
            <a:t> – т. </a:t>
          </a:r>
          <a:r>
            <a:rPr lang="ru-RU" altLang="ru-RU" dirty="0" err="1"/>
            <a:t>порівняльних</a:t>
          </a:r>
          <a:r>
            <a:rPr lang="ru-RU" altLang="ru-RU" dirty="0"/>
            <a:t> </a:t>
          </a:r>
          <a:r>
            <a:rPr lang="ru-RU" altLang="ru-RU" dirty="0" err="1"/>
            <a:t>переваг</a:t>
          </a:r>
          <a:r>
            <a:rPr lang="ru-RU" altLang="ru-RU" dirty="0"/>
            <a:t> (1817)</a:t>
          </a:r>
          <a:br>
            <a:rPr lang="ru-RU" altLang="ru-RU" dirty="0"/>
          </a:br>
          <a:endParaRPr lang="en-US" dirty="0"/>
        </a:p>
      </dgm:t>
    </dgm:pt>
    <dgm:pt modelId="{10ABA07B-BAD6-4E34-8D01-3C1F17CEDFFC}" type="parTrans" cxnId="{F9B1CC97-5A7C-40F3-9A75-7A9D85BA3315}">
      <dgm:prSet/>
      <dgm:spPr/>
      <dgm:t>
        <a:bodyPr/>
        <a:lstStyle/>
        <a:p>
          <a:endParaRPr lang="en-US"/>
        </a:p>
      </dgm:t>
    </dgm:pt>
    <dgm:pt modelId="{4E6F8C6D-363F-4DB8-8896-F9D6775563E9}" type="sibTrans" cxnId="{F9B1CC97-5A7C-40F3-9A75-7A9D85BA3315}">
      <dgm:prSet/>
      <dgm:spPr/>
      <dgm:t>
        <a:bodyPr/>
        <a:lstStyle/>
        <a:p>
          <a:endParaRPr lang="en-US"/>
        </a:p>
      </dgm:t>
    </dgm:pt>
    <dgm:pt modelId="{9B169CD8-69D5-4A63-8446-A7E90EB161FE}" type="pres">
      <dgm:prSet presAssocID="{B88FBF2E-C862-4C2A-B0D5-DF333761D766}" presName="hierChild1" presStyleCnt="0">
        <dgm:presLayoutVars>
          <dgm:chPref val="1"/>
          <dgm:dir/>
          <dgm:animOne val="branch"/>
          <dgm:animLvl val="lvl"/>
          <dgm:resizeHandles/>
        </dgm:presLayoutVars>
      </dgm:prSet>
      <dgm:spPr/>
    </dgm:pt>
    <dgm:pt modelId="{276729A3-FDF8-4E77-81C3-13160F864241}" type="pres">
      <dgm:prSet presAssocID="{2FCCA246-E5B2-4324-A0EC-6325875AEC8C}" presName="hierRoot1" presStyleCnt="0"/>
      <dgm:spPr/>
    </dgm:pt>
    <dgm:pt modelId="{DCAC4668-03C1-4437-A221-B4FC70E26393}" type="pres">
      <dgm:prSet presAssocID="{2FCCA246-E5B2-4324-A0EC-6325875AEC8C}" presName="composite" presStyleCnt="0"/>
      <dgm:spPr/>
    </dgm:pt>
    <dgm:pt modelId="{FC9A90BC-8178-48CC-84DE-F407913ECED2}" type="pres">
      <dgm:prSet presAssocID="{2FCCA246-E5B2-4324-A0EC-6325875AEC8C}" presName="background" presStyleLbl="node0" presStyleIdx="0" presStyleCnt="2"/>
      <dgm:spPr/>
    </dgm:pt>
    <dgm:pt modelId="{0805A0D8-FA6D-4BF5-903A-B70D89192CAC}" type="pres">
      <dgm:prSet presAssocID="{2FCCA246-E5B2-4324-A0EC-6325875AEC8C}" presName="text" presStyleLbl="fgAcc0" presStyleIdx="0" presStyleCnt="2">
        <dgm:presLayoutVars>
          <dgm:chPref val="3"/>
        </dgm:presLayoutVars>
      </dgm:prSet>
      <dgm:spPr/>
    </dgm:pt>
    <dgm:pt modelId="{F0D1F341-8AA3-48A0-A1CE-4EF935A70AA0}" type="pres">
      <dgm:prSet presAssocID="{2FCCA246-E5B2-4324-A0EC-6325875AEC8C}" presName="hierChild2" presStyleCnt="0"/>
      <dgm:spPr/>
    </dgm:pt>
    <dgm:pt modelId="{B4FDC0F3-D4C0-4C31-B7B9-2A1491538573}" type="pres">
      <dgm:prSet presAssocID="{EEC5B9E8-95F9-4B00-9779-D88A07026661}" presName="hierRoot1" presStyleCnt="0"/>
      <dgm:spPr/>
    </dgm:pt>
    <dgm:pt modelId="{F3603434-9829-4E91-B685-3BAB87F4BF03}" type="pres">
      <dgm:prSet presAssocID="{EEC5B9E8-95F9-4B00-9779-D88A07026661}" presName="composite" presStyleCnt="0"/>
      <dgm:spPr/>
    </dgm:pt>
    <dgm:pt modelId="{727AAE3A-F6B9-4CE9-B41F-F884AF0D5622}" type="pres">
      <dgm:prSet presAssocID="{EEC5B9E8-95F9-4B00-9779-D88A07026661}" presName="background" presStyleLbl="node0" presStyleIdx="1" presStyleCnt="2"/>
      <dgm:spPr/>
    </dgm:pt>
    <dgm:pt modelId="{DE6DBA48-9A9E-4191-A6CF-955E435A1E93}" type="pres">
      <dgm:prSet presAssocID="{EEC5B9E8-95F9-4B00-9779-D88A07026661}" presName="text" presStyleLbl="fgAcc0" presStyleIdx="1" presStyleCnt="2">
        <dgm:presLayoutVars>
          <dgm:chPref val="3"/>
        </dgm:presLayoutVars>
      </dgm:prSet>
      <dgm:spPr/>
    </dgm:pt>
    <dgm:pt modelId="{E8C18BD8-CFA4-4AE1-9ED5-9B96C2A18EFC}" type="pres">
      <dgm:prSet presAssocID="{EEC5B9E8-95F9-4B00-9779-D88A07026661}" presName="hierChild2" presStyleCnt="0"/>
      <dgm:spPr/>
    </dgm:pt>
  </dgm:ptLst>
  <dgm:cxnLst>
    <dgm:cxn modelId="{F9B1CC97-5A7C-40F3-9A75-7A9D85BA3315}" srcId="{B88FBF2E-C862-4C2A-B0D5-DF333761D766}" destId="{EEC5B9E8-95F9-4B00-9779-D88A07026661}" srcOrd="1" destOrd="0" parTransId="{10ABA07B-BAD6-4E34-8D01-3C1F17CEDFFC}" sibTransId="{4E6F8C6D-363F-4DB8-8896-F9D6775563E9}"/>
    <dgm:cxn modelId="{8C48D697-84B5-45D5-BFED-D065C86979BA}" srcId="{B88FBF2E-C862-4C2A-B0D5-DF333761D766}" destId="{2FCCA246-E5B2-4324-A0EC-6325875AEC8C}" srcOrd="0" destOrd="0" parTransId="{CE841054-DA4F-4369-BF9D-85DA12F2F791}" sibTransId="{2D426A43-82D1-49DC-8621-4A6FC8CEF64E}"/>
    <dgm:cxn modelId="{97E1F19B-0118-4B7F-956A-AC60AF92C52D}" type="presOf" srcId="{2FCCA246-E5B2-4324-A0EC-6325875AEC8C}" destId="{0805A0D8-FA6D-4BF5-903A-B70D89192CAC}" srcOrd="0" destOrd="0" presId="urn:microsoft.com/office/officeart/2005/8/layout/hierarchy1"/>
    <dgm:cxn modelId="{766E32A4-26F3-48F7-AB7B-9E3FDE4D48DD}" type="presOf" srcId="{EEC5B9E8-95F9-4B00-9779-D88A07026661}" destId="{DE6DBA48-9A9E-4191-A6CF-955E435A1E93}" srcOrd="0" destOrd="0" presId="urn:microsoft.com/office/officeart/2005/8/layout/hierarchy1"/>
    <dgm:cxn modelId="{E140B9AC-09CF-4E05-9828-4B568940C4D0}" type="presOf" srcId="{B88FBF2E-C862-4C2A-B0D5-DF333761D766}" destId="{9B169CD8-69D5-4A63-8446-A7E90EB161FE}" srcOrd="0" destOrd="0" presId="urn:microsoft.com/office/officeart/2005/8/layout/hierarchy1"/>
    <dgm:cxn modelId="{AF16B89A-4636-4F05-BD0F-0ADE810D9423}" type="presParOf" srcId="{9B169CD8-69D5-4A63-8446-A7E90EB161FE}" destId="{276729A3-FDF8-4E77-81C3-13160F864241}" srcOrd="0" destOrd="0" presId="urn:microsoft.com/office/officeart/2005/8/layout/hierarchy1"/>
    <dgm:cxn modelId="{92D29C6C-F559-4E50-937E-512402B20A94}" type="presParOf" srcId="{276729A3-FDF8-4E77-81C3-13160F864241}" destId="{DCAC4668-03C1-4437-A221-B4FC70E26393}" srcOrd="0" destOrd="0" presId="urn:microsoft.com/office/officeart/2005/8/layout/hierarchy1"/>
    <dgm:cxn modelId="{BD30E404-85F1-4AE6-A81C-3B24999D2AFB}" type="presParOf" srcId="{DCAC4668-03C1-4437-A221-B4FC70E26393}" destId="{FC9A90BC-8178-48CC-84DE-F407913ECED2}" srcOrd="0" destOrd="0" presId="urn:microsoft.com/office/officeart/2005/8/layout/hierarchy1"/>
    <dgm:cxn modelId="{49725599-A680-4E8F-BDDA-A94523C9D757}" type="presParOf" srcId="{DCAC4668-03C1-4437-A221-B4FC70E26393}" destId="{0805A0D8-FA6D-4BF5-903A-B70D89192CAC}" srcOrd="1" destOrd="0" presId="urn:microsoft.com/office/officeart/2005/8/layout/hierarchy1"/>
    <dgm:cxn modelId="{028CBA4D-EB12-408F-BF7B-03F443164AB1}" type="presParOf" srcId="{276729A3-FDF8-4E77-81C3-13160F864241}" destId="{F0D1F341-8AA3-48A0-A1CE-4EF935A70AA0}" srcOrd="1" destOrd="0" presId="urn:microsoft.com/office/officeart/2005/8/layout/hierarchy1"/>
    <dgm:cxn modelId="{537B9920-609E-47CD-AEDF-F3961D0253AE}" type="presParOf" srcId="{9B169CD8-69D5-4A63-8446-A7E90EB161FE}" destId="{B4FDC0F3-D4C0-4C31-B7B9-2A1491538573}" srcOrd="1" destOrd="0" presId="urn:microsoft.com/office/officeart/2005/8/layout/hierarchy1"/>
    <dgm:cxn modelId="{3ABA5C48-563F-4447-B252-3B6A1406F28E}" type="presParOf" srcId="{B4FDC0F3-D4C0-4C31-B7B9-2A1491538573}" destId="{F3603434-9829-4E91-B685-3BAB87F4BF03}" srcOrd="0" destOrd="0" presId="urn:microsoft.com/office/officeart/2005/8/layout/hierarchy1"/>
    <dgm:cxn modelId="{682E60D2-95AF-4565-9C08-427ED3C56200}" type="presParOf" srcId="{F3603434-9829-4E91-B685-3BAB87F4BF03}" destId="{727AAE3A-F6B9-4CE9-B41F-F884AF0D5622}" srcOrd="0" destOrd="0" presId="urn:microsoft.com/office/officeart/2005/8/layout/hierarchy1"/>
    <dgm:cxn modelId="{B8E08FC7-C166-414F-B8DA-E9AA2CEC603B}" type="presParOf" srcId="{F3603434-9829-4E91-B685-3BAB87F4BF03}" destId="{DE6DBA48-9A9E-4191-A6CF-955E435A1E93}" srcOrd="1" destOrd="0" presId="urn:microsoft.com/office/officeart/2005/8/layout/hierarchy1"/>
    <dgm:cxn modelId="{1EB249BF-1A7A-48E0-A96E-A757B071867D}" type="presParOf" srcId="{B4FDC0F3-D4C0-4C31-B7B9-2A1491538573}" destId="{E8C18BD8-CFA4-4AE1-9ED5-9B96C2A18E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E4F14-9880-41D0-8EA3-BD300900521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E384DD9-B643-4C5E-9648-56CE8D3C2431}">
      <dgm:prSet/>
      <dgm:spPr/>
      <dgm:t>
        <a:bodyPr/>
        <a:lstStyle/>
        <a:p>
          <a:r>
            <a:rPr lang="ru-RU" dirty="0" err="1"/>
            <a:t>А.Маршалл</a:t>
          </a:r>
          <a:r>
            <a:rPr lang="ru-RU" dirty="0"/>
            <a:t>, Ф. </a:t>
          </a:r>
          <a:r>
            <a:rPr lang="ru-RU" dirty="0" err="1"/>
            <a:t>Еджуорт</a:t>
          </a:r>
          <a:r>
            <a:rPr lang="ru-RU" dirty="0"/>
            <a:t> – Модель </a:t>
          </a:r>
          <a:r>
            <a:rPr lang="ru-RU" dirty="0" err="1"/>
            <a:t>загальної</a:t>
          </a:r>
          <a:r>
            <a:rPr lang="ru-RU" dirty="0"/>
            <a:t> </a:t>
          </a:r>
          <a:r>
            <a:rPr lang="ru-RU" dirty="0" err="1"/>
            <a:t>рівноваги</a:t>
          </a:r>
          <a:r>
            <a:rPr lang="ru-RU" dirty="0"/>
            <a:t> на </a:t>
          </a:r>
          <a:r>
            <a:rPr lang="ru-RU" dirty="0" err="1"/>
            <a:t>основі</a:t>
          </a:r>
          <a:r>
            <a:rPr lang="ru-RU" dirty="0"/>
            <a:t> </a:t>
          </a:r>
          <a:r>
            <a:rPr lang="ru-RU" dirty="0" err="1"/>
            <a:t>теорії</a:t>
          </a:r>
          <a:r>
            <a:rPr lang="ru-RU" dirty="0"/>
            <a:t> </a:t>
          </a:r>
          <a:r>
            <a:rPr lang="ru-RU" dirty="0" err="1"/>
            <a:t>взаємного</a:t>
          </a:r>
          <a:r>
            <a:rPr lang="ru-RU" dirty="0"/>
            <a:t> </a:t>
          </a:r>
          <a:r>
            <a:rPr lang="ru-RU" dirty="0" err="1"/>
            <a:t>попиту</a:t>
          </a:r>
          <a:r>
            <a:rPr lang="ru-RU" dirty="0"/>
            <a:t> (1923)</a:t>
          </a:r>
          <a:endParaRPr lang="en-US" dirty="0"/>
        </a:p>
      </dgm:t>
    </dgm:pt>
    <dgm:pt modelId="{459AE840-FAD1-41FC-B76D-A704916F326E}" type="parTrans" cxnId="{F3E1DFA7-51BB-44DC-AF08-5F6AEF3B2132}">
      <dgm:prSet/>
      <dgm:spPr/>
      <dgm:t>
        <a:bodyPr/>
        <a:lstStyle/>
        <a:p>
          <a:endParaRPr lang="en-US"/>
        </a:p>
      </dgm:t>
    </dgm:pt>
    <dgm:pt modelId="{6E266E0A-9199-46BD-95E7-1F5481A40218}" type="sibTrans" cxnId="{F3E1DFA7-51BB-44DC-AF08-5F6AEF3B2132}">
      <dgm:prSet/>
      <dgm:spPr/>
      <dgm:t>
        <a:bodyPr/>
        <a:lstStyle/>
        <a:p>
          <a:endParaRPr lang="en-US"/>
        </a:p>
      </dgm:t>
    </dgm:pt>
    <dgm:pt modelId="{805DCAD4-B92A-4538-8AC7-80019BA0B8C1}">
      <dgm:prSet/>
      <dgm:spPr/>
      <dgm:t>
        <a:bodyPr/>
        <a:lstStyle/>
        <a:p>
          <a:r>
            <a:rPr lang="ru-RU"/>
            <a:t>Е.Хекшер, Б.Олін – теорія співвідношення факторів виробництва (1933)</a:t>
          </a:r>
          <a:endParaRPr lang="en-US"/>
        </a:p>
      </dgm:t>
    </dgm:pt>
    <dgm:pt modelId="{7AE53D38-33FE-4282-A2E9-D569D7DE8942}" type="parTrans" cxnId="{84DFCF15-E796-406A-AF14-2DB709BD2EBC}">
      <dgm:prSet/>
      <dgm:spPr/>
      <dgm:t>
        <a:bodyPr/>
        <a:lstStyle/>
        <a:p>
          <a:endParaRPr lang="en-US"/>
        </a:p>
      </dgm:t>
    </dgm:pt>
    <dgm:pt modelId="{C49D9BC6-C503-4E3D-8CB1-7BACA2B6C4A0}" type="sibTrans" cxnId="{84DFCF15-E796-406A-AF14-2DB709BD2EBC}">
      <dgm:prSet/>
      <dgm:spPr/>
      <dgm:t>
        <a:bodyPr/>
        <a:lstStyle/>
        <a:p>
          <a:endParaRPr lang="en-US"/>
        </a:p>
      </dgm:t>
    </dgm:pt>
    <dgm:pt modelId="{A6A46B02-4511-4A8A-A01F-A3535A683CF6}">
      <dgm:prSet/>
      <dgm:spPr/>
      <dgm:t>
        <a:bodyPr/>
        <a:lstStyle/>
        <a:p>
          <a:r>
            <a:rPr lang="ru-RU" dirty="0" err="1"/>
            <a:t>П.Самуельсон</a:t>
          </a:r>
          <a:r>
            <a:rPr lang="ru-RU" dirty="0"/>
            <a:t> – </a:t>
          </a:r>
          <a:r>
            <a:rPr lang="ru-RU" dirty="0" err="1"/>
            <a:t>теорія</a:t>
          </a:r>
          <a:r>
            <a:rPr lang="ru-RU" dirty="0"/>
            <a:t> про </a:t>
          </a:r>
          <a:r>
            <a:rPr lang="ru-RU" dirty="0" err="1"/>
            <a:t>вирівнювання</a:t>
          </a:r>
          <a:r>
            <a:rPr lang="ru-RU" dirty="0"/>
            <a:t> </a:t>
          </a:r>
          <a:r>
            <a:rPr lang="ru-RU" dirty="0" err="1"/>
            <a:t>цін</a:t>
          </a:r>
          <a:r>
            <a:rPr lang="ru-RU" dirty="0"/>
            <a:t> на </a:t>
          </a:r>
          <a:r>
            <a:rPr lang="ru-RU" dirty="0" err="1"/>
            <a:t>фактори</a:t>
          </a:r>
          <a:r>
            <a:rPr lang="ru-RU" dirty="0"/>
            <a:t> </a:t>
          </a:r>
          <a:r>
            <a:rPr lang="ru-RU" dirty="0" err="1"/>
            <a:t>виробництва</a:t>
          </a:r>
          <a:r>
            <a:rPr lang="ru-RU" dirty="0"/>
            <a:t>, </a:t>
          </a:r>
          <a:r>
            <a:rPr lang="ru-RU" dirty="0" err="1"/>
            <a:t>або</a:t>
          </a:r>
          <a:r>
            <a:rPr lang="ru-RU" dirty="0"/>
            <a:t> </a:t>
          </a:r>
          <a:r>
            <a:rPr lang="ru-RU" dirty="0" err="1"/>
            <a:t>теорія</a:t>
          </a:r>
          <a:r>
            <a:rPr lang="ru-RU" dirty="0"/>
            <a:t> </a:t>
          </a:r>
          <a:r>
            <a:rPr lang="ru-RU" dirty="0" err="1"/>
            <a:t>Хекшера-Оліна</a:t>
          </a:r>
          <a:r>
            <a:rPr lang="ru-RU" dirty="0"/>
            <a:t>- </a:t>
          </a:r>
          <a:r>
            <a:rPr lang="ru-RU" dirty="0" err="1"/>
            <a:t>Самуельсона</a:t>
          </a:r>
          <a:r>
            <a:rPr lang="ru-RU" dirty="0"/>
            <a:t> (1948)</a:t>
          </a:r>
          <a:endParaRPr lang="en-US" dirty="0"/>
        </a:p>
      </dgm:t>
    </dgm:pt>
    <dgm:pt modelId="{9A476253-4D06-4E33-A0A8-C2757AB0FE71}" type="parTrans" cxnId="{827CDEC9-DA9A-4102-9928-140ACC8ACF8B}">
      <dgm:prSet/>
      <dgm:spPr/>
      <dgm:t>
        <a:bodyPr/>
        <a:lstStyle/>
        <a:p>
          <a:endParaRPr lang="en-US"/>
        </a:p>
      </dgm:t>
    </dgm:pt>
    <dgm:pt modelId="{A1EEA5C5-A748-47F1-90F9-AFAE52E8673E}" type="sibTrans" cxnId="{827CDEC9-DA9A-4102-9928-140ACC8ACF8B}">
      <dgm:prSet/>
      <dgm:spPr/>
      <dgm:t>
        <a:bodyPr/>
        <a:lstStyle/>
        <a:p>
          <a:endParaRPr lang="en-US"/>
        </a:p>
      </dgm:t>
    </dgm:pt>
    <dgm:pt modelId="{E60DD9F8-1E15-4284-B9B5-48F3BA0BAECB}">
      <dgm:prSet/>
      <dgm:spPr/>
      <dgm:t>
        <a:bodyPr/>
        <a:lstStyle/>
        <a:p>
          <a:r>
            <a:rPr lang="ru-RU"/>
            <a:t>В.Леонтьєв – Парадокс Леонтьєва (1953)</a:t>
          </a:r>
          <a:endParaRPr lang="en-US"/>
        </a:p>
      </dgm:t>
    </dgm:pt>
    <dgm:pt modelId="{CA030542-8802-4346-A4DD-D50CBDBD336A}" type="parTrans" cxnId="{BC37D7E5-37E0-4DAA-85B6-857FE651F64E}">
      <dgm:prSet/>
      <dgm:spPr/>
      <dgm:t>
        <a:bodyPr/>
        <a:lstStyle/>
        <a:p>
          <a:endParaRPr lang="en-US"/>
        </a:p>
      </dgm:t>
    </dgm:pt>
    <dgm:pt modelId="{3643FE0A-3C9A-49A3-AF09-99A2681E8821}" type="sibTrans" cxnId="{BC37D7E5-37E0-4DAA-85B6-857FE651F64E}">
      <dgm:prSet/>
      <dgm:spPr/>
      <dgm:t>
        <a:bodyPr/>
        <a:lstStyle/>
        <a:p>
          <a:endParaRPr lang="en-US"/>
        </a:p>
      </dgm:t>
    </dgm:pt>
    <dgm:pt modelId="{CB3A97B6-9905-4092-90EC-C50F6F7CD6E6}" type="pres">
      <dgm:prSet presAssocID="{7DAE4F14-9880-41D0-8EA3-BD3009005210}" presName="vert0" presStyleCnt="0">
        <dgm:presLayoutVars>
          <dgm:dir/>
          <dgm:animOne val="branch"/>
          <dgm:animLvl val="lvl"/>
        </dgm:presLayoutVars>
      </dgm:prSet>
      <dgm:spPr/>
    </dgm:pt>
    <dgm:pt modelId="{3BD8EE2E-3518-42F4-A09D-8492E7D5D849}" type="pres">
      <dgm:prSet presAssocID="{EE384DD9-B643-4C5E-9648-56CE8D3C2431}" presName="thickLine" presStyleLbl="alignNode1" presStyleIdx="0" presStyleCnt="4"/>
      <dgm:spPr/>
    </dgm:pt>
    <dgm:pt modelId="{0E4EEB5D-5372-40AE-90AF-C32E66781EDB}" type="pres">
      <dgm:prSet presAssocID="{EE384DD9-B643-4C5E-9648-56CE8D3C2431}" presName="horz1" presStyleCnt="0"/>
      <dgm:spPr/>
    </dgm:pt>
    <dgm:pt modelId="{3DC5A0A4-B550-4D94-9D1C-D67A9391A941}" type="pres">
      <dgm:prSet presAssocID="{EE384DD9-B643-4C5E-9648-56CE8D3C2431}" presName="tx1" presStyleLbl="revTx" presStyleIdx="0" presStyleCnt="4"/>
      <dgm:spPr/>
    </dgm:pt>
    <dgm:pt modelId="{C9251EA2-227D-4092-BE93-EC74F1D80A94}" type="pres">
      <dgm:prSet presAssocID="{EE384DD9-B643-4C5E-9648-56CE8D3C2431}" presName="vert1" presStyleCnt="0"/>
      <dgm:spPr/>
    </dgm:pt>
    <dgm:pt modelId="{5595697F-8D73-43AD-85DA-23965B7A089A}" type="pres">
      <dgm:prSet presAssocID="{805DCAD4-B92A-4538-8AC7-80019BA0B8C1}" presName="thickLine" presStyleLbl="alignNode1" presStyleIdx="1" presStyleCnt="4"/>
      <dgm:spPr/>
    </dgm:pt>
    <dgm:pt modelId="{427D5855-03A5-40DE-9B48-EAF3A73220B8}" type="pres">
      <dgm:prSet presAssocID="{805DCAD4-B92A-4538-8AC7-80019BA0B8C1}" presName="horz1" presStyleCnt="0"/>
      <dgm:spPr/>
    </dgm:pt>
    <dgm:pt modelId="{03E38FDD-E554-44CC-B5C6-F53FA60345EB}" type="pres">
      <dgm:prSet presAssocID="{805DCAD4-B92A-4538-8AC7-80019BA0B8C1}" presName="tx1" presStyleLbl="revTx" presStyleIdx="1" presStyleCnt="4"/>
      <dgm:spPr/>
    </dgm:pt>
    <dgm:pt modelId="{37D8ACA5-D147-4CCF-B216-717435D70DF3}" type="pres">
      <dgm:prSet presAssocID="{805DCAD4-B92A-4538-8AC7-80019BA0B8C1}" presName="vert1" presStyleCnt="0"/>
      <dgm:spPr/>
    </dgm:pt>
    <dgm:pt modelId="{705ECEEB-E872-491B-A1AC-31E8C54B1E1B}" type="pres">
      <dgm:prSet presAssocID="{A6A46B02-4511-4A8A-A01F-A3535A683CF6}" presName="thickLine" presStyleLbl="alignNode1" presStyleIdx="2" presStyleCnt="4"/>
      <dgm:spPr/>
    </dgm:pt>
    <dgm:pt modelId="{C89C1186-182F-47A9-80A4-6F890458A564}" type="pres">
      <dgm:prSet presAssocID="{A6A46B02-4511-4A8A-A01F-A3535A683CF6}" presName="horz1" presStyleCnt="0"/>
      <dgm:spPr/>
    </dgm:pt>
    <dgm:pt modelId="{7D04659A-0125-41ED-A02E-5E04FCC326F2}" type="pres">
      <dgm:prSet presAssocID="{A6A46B02-4511-4A8A-A01F-A3535A683CF6}" presName="tx1" presStyleLbl="revTx" presStyleIdx="2" presStyleCnt="4"/>
      <dgm:spPr/>
    </dgm:pt>
    <dgm:pt modelId="{2D900044-E73E-4F71-9F14-83616B8EEC55}" type="pres">
      <dgm:prSet presAssocID="{A6A46B02-4511-4A8A-A01F-A3535A683CF6}" presName="vert1" presStyleCnt="0"/>
      <dgm:spPr/>
    </dgm:pt>
    <dgm:pt modelId="{DF376282-48A8-4E90-AE02-0FD5F5CFD7F8}" type="pres">
      <dgm:prSet presAssocID="{E60DD9F8-1E15-4284-B9B5-48F3BA0BAECB}" presName="thickLine" presStyleLbl="alignNode1" presStyleIdx="3" presStyleCnt="4"/>
      <dgm:spPr/>
    </dgm:pt>
    <dgm:pt modelId="{B206CCD2-62BD-43B8-A61A-30CEAE136F3F}" type="pres">
      <dgm:prSet presAssocID="{E60DD9F8-1E15-4284-B9B5-48F3BA0BAECB}" presName="horz1" presStyleCnt="0"/>
      <dgm:spPr/>
    </dgm:pt>
    <dgm:pt modelId="{CBBA78F6-A12D-4B51-8C1A-ED7E37AAC0DC}" type="pres">
      <dgm:prSet presAssocID="{E60DD9F8-1E15-4284-B9B5-48F3BA0BAECB}" presName="tx1" presStyleLbl="revTx" presStyleIdx="3" presStyleCnt="4"/>
      <dgm:spPr/>
    </dgm:pt>
    <dgm:pt modelId="{BBDEA497-357B-4C46-A4D6-49C8708294FF}" type="pres">
      <dgm:prSet presAssocID="{E60DD9F8-1E15-4284-B9B5-48F3BA0BAECB}" presName="vert1" presStyleCnt="0"/>
      <dgm:spPr/>
    </dgm:pt>
  </dgm:ptLst>
  <dgm:cxnLst>
    <dgm:cxn modelId="{84DFCF15-E796-406A-AF14-2DB709BD2EBC}" srcId="{7DAE4F14-9880-41D0-8EA3-BD3009005210}" destId="{805DCAD4-B92A-4538-8AC7-80019BA0B8C1}" srcOrd="1" destOrd="0" parTransId="{7AE53D38-33FE-4282-A2E9-D569D7DE8942}" sibTransId="{C49D9BC6-C503-4E3D-8CB1-7BACA2B6C4A0}"/>
    <dgm:cxn modelId="{A777A022-BE58-46D3-B94B-EEE41E97408B}" type="presOf" srcId="{E60DD9F8-1E15-4284-B9B5-48F3BA0BAECB}" destId="{CBBA78F6-A12D-4B51-8C1A-ED7E37AAC0DC}" srcOrd="0" destOrd="0" presId="urn:microsoft.com/office/officeart/2008/layout/LinedList"/>
    <dgm:cxn modelId="{E5DFC933-FA63-4D27-9872-1911927FF10F}" type="presOf" srcId="{7DAE4F14-9880-41D0-8EA3-BD3009005210}" destId="{CB3A97B6-9905-4092-90EC-C50F6F7CD6E6}" srcOrd="0" destOrd="0" presId="urn:microsoft.com/office/officeart/2008/layout/LinedList"/>
    <dgm:cxn modelId="{45D1E49A-917F-499F-90F4-BDD3EF3DB21C}" type="presOf" srcId="{A6A46B02-4511-4A8A-A01F-A3535A683CF6}" destId="{7D04659A-0125-41ED-A02E-5E04FCC326F2}" srcOrd="0" destOrd="0" presId="urn:microsoft.com/office/officeart/2008/layout/LinedList"/>
    <dgm:cxn modelId="{F3E1DFA7-51BB-44DC-AF08-5F6AEF3B2132}" srcId="{7DAE4F14-9880-41D0-8EA3-BD3009005210}" destId="{EE384DD9-B643-4C5E-9648-56CE8D3C2431}" srcOrd="0" destOrd="0" parTransId="{459AE840-FAD1-41FC-B76D-A704916F326E}" sibTransId="{6E266E0A-9199-46BD-95E7-1F5481A40218}"/>
    <dgm:cxn modelId="{827CDEC9-DA9A-4102-9928-140ACC8ACF8B}" srcId="{7DAE4F14-9880-41D0-8EA3-BD3009005210}" destId="{A6A46B02-4511-4A8A-A01F-A3535A683CF6}" srcOrd="2" destOrd="0" parTransId="{9A476253-4D06-4E33-A0A8-C2757AB0FE71}" sibTransId="{A1EEA5C5-A748-47F1-90F9-AFAE52E8673E}"/>
    <dgm:cxn modelId="{999D76CA-EC5F-426A-BDF7-56C95674D89F}" type="presOf" srcId="{EE384DD9-B643-4C5E-9648-56CE8D3C2431}" destId="{3DC5A0A4-B550-4D94-9D1C-D67A9391A941}" srcOrd="0" destOrd="0" presId="urn:microsoft.com/office/officeart/2008/layout/LinedList"/>
    <dgm:cxn modelId="{BE05FED8-C2D7-4D4C-80E8-3790ECD4D0A5}" type="presOf" srcId="{805DCAD4-B92A-4538-8AC7-80019BA0B8C1}" destId="{03E38FDD-E554-44CC-B5C6-F53FA60345EB}" srcOrd="0" destOrd="0" presId="urn:microsoft.com/office/officeart/2008/layout/LinedList"/>
    <dgm:cxn modelId="{BC37D7E5-37E0-4DAA-85B6-857FE651F64E}" srcId="{7DAE4F14-9880-41D0-8EA3-BD3009005210}" destId="{E60DD9F8-1E15-4284-B9B5-48F3BA0BAECB}" srcOrd="3" destOrd="0" parTransId="{CA030542-8802-4346-A4DD-D50CBDBD336A}" sibTransId="{3643FE0A-3C9A-49A3-AF09-99A2681E8821}"/>
    <dgm:cxn modelId="{338FFC09-39F4-4080-B705-270479759B9E}" type="presParOf" srcId="{CB3A97B6-9905-4092-90EC-C50F6F7CD6E6}" destId="{3BD8EE2E-3518-42F4-A09D-8492E7D5D849}" srcOrd="0" destOrd="0" presId="urn:microsoft.com/office/officeart/2008/layout/LinedList"/>
    <dgm:cxn modelId="{FE363A38-70A8-4256-A532-0EB1DEBF67CA}" type="presParOf" srcId="{CB3A97B6-9905-4092-90EC-C50F6F7CD6E6}" destId="{0E4EEB5D-5372-40AE-90AF-C32E66781EDB}" srcOrd="1" destOrd="0" presId="urn:microsoft.com/office/officeart/2008/layout/LinedList"/>
    <dgm:cxn modelId="{51221D2E-894E-43B5-B887-F100815CFE08}" type="presParOf" srcId="{0E4EEB5D-5372-40AE-90AF-C32E66781EDB}" destId="{3DC5A0A4-B550-4D94-9D1C-D67A9391A941}" srcOrd="0" destOrd="0" presId="urn:microsoft.com/office/officeart/2008/layout/LinedList"/>
    <dgm:cxn modelId="{1CFAC292-FD7A-4DD0-AF55-2F993EE5DD37}" type="presParOf" srcId="{0E4EEB5D-5372-40AE-90AF-C32E66781EDB}" destId="{C9251EA2-227D-4092-BE93-EC74F1D80A94}" srcOrd="1" destOrd="0" presId="urn:microsoft.com/office/officeart/2008/layout/LinedList"/>
    <dgm:cxn modelId="{0C2B8B4D-8E06-4035-B624-68ED6EF495C2}" type="presParOf" srcId="{CB3A97B6-9905-4092-90EC-C50F6F7CD6E6}" destId="{5595697F-8D73-43AD-85DA-23965B7A089A}" srcOrd="2" destOrd="0" presId="urn:microsoft.com/office/officeart/2008/layout/LinedList"/>
    <dgm:cxn modelId="{BBF6A0ED-5912-44E4-BDE5-356DE0628A5D}" type="presParOf" srcId="{CB3A97B6-9905-4092-90EC-C50F6F7CD6E6}" destId="{427D5855-03A5-40DE-9B48-EAF3A73220B8}" srcOrd="3" destOrd="0" presId="urn:microsoft.com/office/officeart/2008/layout/LinedList"/>
    <dgm:cxn modelId="{49745C2C-4A50-46AC-8FE7-D97DD44C5DEA}" type="presParOf" srcId="{427D5855-03A5-40DE-9B48-EAF3A73220B8}" destId="{03E38FDD-E554-44CC-B5C6-F53FA60345EB}" srcOrd="0" destOrd="0" presId="urn:microsoft.com/office/officeart/2008/layout/LinedList"/>
    <dgm:cxn modelId="{C9417749-F263-4769-9715-2143B70624A3}" type="presParOf" srcId="{427D5855-03A5-40DE-9B48-EAF3A73220B8}" destId="{37D8ACA5-D147-4CCF-B216-717435D70DF3}" srcOrd="1" destOrd="0" presId="urn:microsoft.com/office/officeart/2008/layout/LinedList"/>
    <dgm:cxn modelId="{83D99850-C5AB-4516-AB55-DA63A217BBA2}" type="presParOf" srcId="{CB3A97B6-9905-4092-90EC-C50F6F7CD6E6}" destId="{705ECEEB-E872-491B-A1AC-31E8C54B1E1B}" srcOrd="4" destOrd="0" presId="urn:microsoft.com/office/officeart/2008/layout/LinedList"/>
    <dgm:cxn modelId="{F98A439E-EC2A-4772-9451-A354D0936391}" type="presParOf" srcId="{CB3A97B6-9905-4092-90EC-C50F6F7CD6E6}" destId="{C89C1186-182F-47A9-80A4-6F890458A564}" srcOrd="5" destOrd="0" presId="urn:microsoft.com/office/officeart/2008/layout/LinedList"/>
    <dgm:cxn modelId="{4A2D8E0F-1319-42CD-B7E7-4DE725529E45}" type="presParOf" srcId="{C89C1186-182F-47A9-80A4-6F890458A564}" destId="{7D04659A-0125-41ED-A02E-5E04FCC326F2}" srcOrd="0" destOrd="0" presId="urn:microsoft.com/office/officeart/2008/layout/LinedList"/>
    <dgm:cxn modelId="{1EA0265A-A477-483C-9D24-A6D52F88A62D}" type="presParOf" srcId="{C89C1186-182F-47A9-80A4-6F890458A564}" destId="{2D900044-E73E-4F71-9F14-83616B8EEC55}" srcOrd="1" destOrd="0" presId="urn:microsoft.com/office/officeart/2008/layout/LinedList"/>
    <dgm:cxn modelId="{C64B00FE-F657-44C6-9ECE-3A40E4E93D34}" type="presParOf" srcId="{CB3A97B6-9905-4092-90EC-C50F6F7CD6E6}" destId="{DF376282-48A8-4E90-AE02-0FD5F5CFD7F8}" srcOrd="6" destOrd="0" presId="urn:microsoft.com/office/officeart/2008/layout/LinedList"/>
    <dgm:cxn modelId="{AF05B8EB-BCAC-405C-A693-AC2B5A0FFBAF}" type="presParOf" srcId="{CB3A97B6-9905-4092-90EC-C50F6F7CD6E6}" destId="{B206CCD2-62BD-43B8-A61A-30CEAE136F3F}" srcOrd="7" destOrd="0" presId="urn:microsoft.com/office/officeart/2008/layout/LinedList"/>
    <dgm:cxn modelId="{3CD3EB2D-BF4A-4905-8FB5-1D3BEDCA6CA3}" type="presParOf" srcId="{B206CCD2-62BD-43B8-A61A-30CEAE136F3F}" destId="{CBBA78F6-A12D-4B51-8C1A-ED7E37AAC0DC}" srcOrd="0" destOrd="0" presId="urn:microsoft.com/office/officeart/2008/layout/LinedList"/>
    <dgm:cxn modelId="{48DE0F20-81D3-4A12-A8AC-C17CFE7081A3}" type="presParOf" srcId="{B206CCD2-62BD-43B8-A61A-30CEAE136F3F}" destId="{BBDEA497-357B-4C46-A4D6-49C8708294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EB8118-2C87-4315-A5E5-DD294822758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4F4F715-466E-4F99-9C36-6CA2F3EC608B}">
      <dgm:prSet/>
      <dgm:spPr/>
      <dgm:t>
        <a:bodyPr/>
        <a:lstStyle/>
        <a:p>
          <a:r>
            <a:rPr lang="ru-RU"/>
            <a:t>М.Портер – т. конкурентних переваг (1990)</a:t>
          </a:r>
          <a:endParaRPr lang="en-US"/>
        </a:p>
      </dgm:t>
    </dgm:pt>
    <dgm:pt modelId="{F3202C37-9EDA-44CD-B3D4-CE8DDA2E8C16}" type="parTrans" cxnId="{31C16047-3585-4CA1-86D9-7B5617E13FE7}">
      <dgm:prSet/>
      <dgm:spPr/>
      <dgm:t>
        <a:bodyPr/>
        <a:lstStyle/>
        <a:p>
          <a:endParaRPr lang="en-US"/>
        </a:p>
      </dgm:t>
    </dgm:pt>
    <dgm:pt modelId="{867490A4-F9D2-42D1-B15C-6A5A5678C461}" type="sibTrans" cxnId="{31C16047-3585-4CA1-86D9-7B5617E13FE7}">
      <dgm:prSet/>
      <dgm:spPr/>
      <dgm:t>
        <a:bodyPr/>
        <a:lstStyle/>
        <a:p>
          <a:endParaRPr lang="en-US"/>
        </a:p>
      </dgm:t>
    </dgm:pt>
    <dgm:pt modelId="{97873FA0-D3DE-496F-BEE5-641445C97493}">
      <dgm:prSet/>
      <dgm:spPr/>
      <dgm:t>
        <a:bodyPr/>
        <a:lstStyle/>
        <a:p>
          <a:r>
            <a:rPr lang="ru-RU"/>
            <a:t>Р.Пребіш – теорія обмеження імпорту промислових товарів країнами, що розвиваються, за рахунок розвитку вітчизняного виробництва</a:t>
          </a:r>
          <a:endParaRPr lang="en-US"/>
        </a:p>
      </dgm:t>
    </dgm:pt>
    <dgm:pt modelId="{A08658DD-8003-4953-8A81-640995228C84}" type="parTrans" cxnId="{2CB598CE-E0D2-436F-A7DF-FD539621A9FE}">
      <dgm:prSet/>
      <dgm:spPr/>
      <dgm:t>
        <a:bodyPr/>
        <a:lstStyle/>
        <a:p>
          <a:endParaRPr lang="en-US"/>
        </a:p>
      </dgm:t>
    </dgm:pt>
    <dgm:pt modelId="{E9C10BAD-BB10-483B-B23C-72D49DDFCB7B}" type="sibTrans" cxnId="{2CB598CE-E0D2-436F-A7DF-FD539621A9FE}">
      <dgm:prSet/>
      <dgm:spPr/>
      <dgm:t>
        <a:bodyPr/>
        <a:lstStyle/>
        <a:p>
          <a:endParaRPr lang="en-US"/>
        </a:p>
      </dgm:t>
    </dgm:pt>
    <dgm:pt modelId="{7DBAB4F8-2A7A-4DD3-A15F-A0621F3E0492}" type="pres">
      <dgm:prSet presAssocID="{9AEB8118-2C87-4315-A5E5-DD294822758C}" presName="linear" presStyleCnt="0">
        <dgm:presLayoutVars>
          <dgm:animLvl val="lvl"/>
          <dgm:resizeHandles val="exact"/>
        </dgm:presLayoutVars>
      </dgm:prSet>
      <dgm:spPr/>
    </dgm:pt>
    <dgm:pt modelId="{49EDFBC2-231C-4825-BD22-E45E93523D8E}" type="pres">
      <dgm:prSet presAssocID="{84F4F715-466E-4F99-9C36-6CA2F3EC608B}" presName="parentText" presStyleLbl="node1" presStyleIdx="0" presStyleCnt="2">
        <dgm:presLayoutVars>
          <dgm:chMax val="0"/>
          <dgm:bulletEnabled val="1"/>
        </dgm:presLayoutVars>
      </dgm:prSet>
      <dgm:spPr/>
    </dgm:pt>
    <dgm:pt modelId="{EBD4FFE1-1B21-4D62-A330-1554EA82F53E}" type="pres">
      <dgm:prSet presAssocID="{867490A4-F9D2-42D1-B15C-6A5A5678C461}" presName="spacer" presStyleCnt="0"/>
      <dgm:spPr/>
    </dgm:pt>
    <dgm:pt modelId="{A6841F62-8EE1-4AFB-9CA5-0043BFD8D7D7}" type="pres">
      <dgm:prSet presAssocID="{97873FA0-D3DE-496F-BEE5-641445C97493}" presName="parentText" presStyleLbl="node1" presStyleIdx="1" presStyleCnt="2">
        <dgm:presLayoutVars>
          <dgm:chMax val="0"/>
          <dgm:bulletEnabled val="1"/>
        </dgm:presLayoutVars>
      </dgm:prSet>
      <dgm:spPr/>
    </dgm:pt>
  </dgm:ptLst>
  <dgm:cxnLst>
    <dgm:cxn modelId="{F7981745-EBEE-4DB9-9F69-91A0EEFAFD87}" type="presOf" srcId="{9AEB8118-2C87-4315-A5E5-DD294822758C}" destId="{7DBAB4F8-2A7A-4DD3-A15F-A0621F3E0492}" srcOrd="0" destOrd="0" presId="urn:microsoft.com/office/officeart/2005/8/layout/vList2"/>
    <dgm:cxn modelId="{31C16047-3585-4CA1-86D9-7B5617E13FE7}" srcId="{9AEB8118-2C87-4315-A5E5-DD294822758C}" destId="{84F4F715-466E-4F99-9C36-6CA2F3EC608B}" srcOrd="0" destOrd="0" parTransId="{F3202C37-9EDA-44CD-B3D4-CE8DDA2E8C16}" sibTransId="{867490A4-F9D2-42D1-B15C-6A5A5678C461}"/>
    <dgm:cxn modelId="{7F54AA8D-10C1-4446-8B82-DEA6BD0958BC}" type="presOf" srcId="{97873FA0-D3DE-496F-BEE5-641445C97493}" destId="{A6841F62-8EE1-4AFB-9CA5-0043BFD8D7D7}" srcOrd="0" destOrd="0" presId="urn:microsoft.com/office/officeart/2005/8/layout/vList2"/>
    <dgm:cxn modelId="{2CB598CE-E0D2-436F-A7DF-FD539621A9FE}" srcId="{9AEB8118-2C87-4315-A5E5-DD294822758C}" destId="{97873FA0-D3DE-496F-BEE5-641445C97493}" srcOrd="1" destOrd="0" parTransId="{A08658DD-8003-4953-8A81-640995228C84}" sibTransId="{E9C10BAD-BB10-483B-B23C-72D49DDFCB7B}"/>
    <dgm:cxn modelId="{064BF3D7-28B3-4F72-8E91-2C528760E2A1}" type="presOf" srcId="{84F4F715-466E-4F99-9C36-6CA2F3EC608B}" destId="{49EDFBC2-231C-4825-BD22-E45E93523D8E}" srcOrd="0" destOrd="0" presId="urn:microsoft.com/office/officeart/2005/8/layout/vList2"/>
    <dgm:cxn modelId="{8E5772F9-715B-4636-AD50-62611E243474}" type="presParOf" srcId="{7DBAB4F8-2A7A-4DD3-A15F-A0621F3E0492}" destId="{49EDFBC2-231C-4825-BD22-E45E93523D8E}" srcOrd="0" destOrd="0" presId="urn:microsoft.com/office/officeart/2005/8/layout/vList2"/>
    <dgm:cxn modelId="{8F1EEB89-C709-4C06-A511-BD72BBADBE6D}" type="presParOf" srcId="{7DBAB4F8-2A7A-4DD3-A15F-A0621F3E0492}" destId="{EBD4FFE1-1B21-4D62-A330-1554EA82F53E}" srcOrd="1" destOrd="0" presId="urn:microsoft.com/office/officeart/2005/8/layout/vList2"/>
    <dgm:cxn modelId="{EFFDBCED-60F4-4884-9095-5A94341F8CA1}" type="presParOf" srcId="{7DBAB4F8-2A7A-4DD3-A15F-A0621F3E0492}" destId="{A6841F62-8EE1-4AFB-9CA5-0043BFD8D7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D23F45-B89B-45C0-A145-04A240AD1500}"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926AC3C8-A67E-4503-967D-A5F55CBB774F}">
      <dgm:prSet/>
      <dgm:spPr/>
      <dgm:t>
        <a:bodyPr/>
        <a:lstStyle/>
        <a:p>
          <a:r>
            <a:rPr lang="uk-UA"/>
            <a:t>Прямий зв'язок між кількістю грошей в обігу та рівнем цін (кількісна теорія грошей)</a:t>
          </a:r>
          <a:endParaRPr lang="en-US" dirty="0"/>
        </a:p>
      </dgm:t>
    </dgm:pt>
    <dgm:pt modelId="{481AC6CD-F1C7-4F31-99A0-2FC0E290B888}" type="parTrans" cxnId="{BA7102FD-108D-4F62-A81C-CFB776CE8B69}">
      <dgm:prSet/>
      <dgm:spPr/>
      <dgm:t>
        <a:bodyPr/>
        <a:lstStyle/>
        <a:p>
          <a:endParaRPr lang="en-US"/>
        </a:p>
      </dgm:t>
    </dgm:pt>
    <dgm:pt modelId="{3CCFF1A2-EB86-419E-9343-7B11DCFC468A}" type="sibTrans" cxnId="{BA7102FD-108D-4F62-A81C-CFB776CE8B69}">
      <dgm:prSet/>
      <dgm:spPr/>
      <dgm:t>
        <a:bodyPr/>
        <a:lstStyle/>
        <a:p>
          <a:endParaRPr lang="en-US"/>
        </a:p>
      </dgm:t>
    </dgm:pt>
    <dgm:pt modelId="{1B78BE7C-1F3C-4DB4-851D-517FC75F2EA3}">
      <dgm:prSet/>
      <dgm:spPr/>
      <dgm:t>
        <a:bodyPr/>
        <a:lstStyle/>
        <a:p>
          <a:r>
            <a:rPr lang="uk-UA"/>
            <a:t>Повна зайнятість у кожній з країн </a:t>
          </a:r>
          <a:endParaRPr lang="en-US"/>
        </a:p>
      </dgm:t>
    </dgm:pt>
    <dgm:pt modelId="{60C0F3C7-D4A6-497E-B3AD-F7AD48064107}" type="parTrans" cxnId="{0536F9AD-E9C5-4DB2-A36C-DBA929DB696C}">
      <dgm:prSet/>
      <dgm:spPr/>
      <dgm:t>
        <a:bodyPr/>
        <a:lstStyle/>
        <a:p>
          <a:endParaRPr lang="en-US"/>
        </a:p>
      </dgm:t>
    </dgm:pt>
    <dgm:pt modelId="{8ADA3D06-53B1-46C8-8E30-09515D5EE45F}" type="sibTrans" cxnId="{0536F9AD-E9C5-4DB2-A36C-DBA929DB696C}">
      <dgm:prSet/>
      <dgm:spPr/>
      <dgm:t>
        <a:bodyPr/>
        <a:lstStyle/>
        <a:p>
          <a:endParaRPr lang="en-US"/>
        </a:p>
      </dgm:t>
    </dgm:pt>
    <dgm:pt modelId="{9C266177-6584-4C77-9866-A183B75D1B4C}">
      <dgm:prSet/>
      <dgm:spPr/>
      <dgm:t>
        <a:bodyPr/>
        <a:lstStyle/>
        <a:p>
          <a:r>
            <a:rPr lang="uk-UA"/>
            <a:t>Попит на товари еластичний за ціною</a:t>
          </a:r>
          <a:endParaRPr lang="en-US"/>
        </a:p>
      </dgm:t>
    </dgm:pt>
    <dgm:pt modelId="{E5D3460E-BF8D-452E-AF21-F925D2442C27}" type="parTrans" cxnId="{6B8D9869-49FE-487D-BC5E-854197C022AB}">
      <dgm:prSet/>
      <dgm:spPr/>
      <dgm:t>
        <a:bodyPr/>
        <a:lstStyle/>
        <a:p>
          <a:endParaRPr lang="en-US"/>
        </a:p>
      </dgm:t>
    </dgm:pt>
    <dgm:pt modelId="{0302B5B7-2512-44DA-800C-A702B392A8B6}" type="sibTrans" cxnId="{6B8D9869-49FE-487D-BC5E-854197C022AB}">
      <dgm:prSet/>
      <dgm:spPr/>
      <dgm:t>
        <a:bodyPr/>
        <a:lstStyle/>
        <a:p>
          <a:endParaRPr lang="en-US"/>
        </a:p>
      </dgm:t>
    </dgm:pt>
    <dgm:pt modelId="{348E5755-787A-4A95-AC32-EC80C23FF0E1}">
      <dgm:prSet/>
      <dgm:spPr/>
      <dgm:t>
        <a:bodyPr/>
        <a:lstStyle/>
        <a:p>
          <a:r>
            <a:rPr lang="uk-UA"/>
            <a:t>Існує ситуація чистої конкуренції на ринку товарів, факторів виробництва</a:t>
          </a:r>
          <a:endParaRPr lang="en-US"/>
        </a:p>
      </dgm:t>
    </dgm:pt>
    <dgm:pt modelId="{7C99C42F-43CD-4E71-AD4F-CA1030CFB974}" type="parTrans" cxnId="{2C0F544D-B882-4EAD-AB00-E4E9B1B8F6BD}">
      <dgm:prSet/>
      <dgm:spPr/>
      <dgm:t>
        <a:bodyPr/>
        <a:lstStyle/>
        <a:p>
          <a:endParaRPr lang="en-US"/>
        </a:p>
      </dgm:t>
    </dgm:pt>
    <dgm:pt modelId="{433424ED-1516-465F-95C7-6B1A585EDB55}" type="sibTrans" cxnId="{2C0F544D-B882-4EAD-AB00-E4E9B1B8F6BD}">
      <dgm:prSet/>
      <dgm:spPr/>
      <dgm:t>
        <a:bodyPr/>
        <a:lstStyle/>
        <a:p>
          <a:endParaRPr lang="en-US"/>
        </a:p>
      </dgm:t>
    </dgm:pt>
    <dgm:pt modelId="{1E9D64D8-8A80-41C8-8F56-8EB2E00C13D3}">
      <dgm:prSet/>
      <dgm:spPr/>
      <dgm:t>
        <a:bodyPr/>
        <a:lstStyle/>
        <a:p>
          <a:r>
            <a:rPr lang="uk-UA"/>
            <a:t>Національні валюти вільно конвертуються у золото і назад (“золотий стандарт”)</a:t>
          </a:r>
          <a:endParaRPr lang="en-US"/>
        </a:p>
      </dgm:t>
    </dgm:pt>
    <dgm:pt modelId="{670D4C2B-19DF-43AC-B8E6-035ED1031749}" type="parTrans" cxnId="{77DD73C2-DA23-4279-92D2-544DC2343AF2}">
      <dgm:prSet/>
      <dgm:spPr/>
      <dgm:t>
        <a:bodyPr/>
        <a:lstStyle/>
        <a:p>
          <a:endParaRPr lang="en-US"/>
        </a:p>
      </dgm:t>
    </dgm:pt>
    <dgm:pt modelId="{5A27875B-795F-45B7-8410-5CE38DA7BD24}" type="sibTrans" cxnId="{77DD73C2-DA23-4279-92D2-544DC2343AF2}">
      <dgm:prSet/>
      <dgm:spPr/>
      <dgm:t>
        <a:bodyPr/>
        <a:lstStyle/>
        <a:p>
          <a:endParaRPr lang="en-US"/>
        </a:p>
      </dgm:t>
    </dgm:pt>
    <dgm:pt modelId="{0FA93288-1E37-4F61-8458-DA06216AC824}" type="pres">
      <dgm:prSet presAssocID="{2DD23F45-B89B-45C0-A145-04A240AD1500}" presName="vert0" presStyleCnt="0">
        <dgm:presLayoutVars>
          <dgm:dir/>
          <dgm:animOne val="branch"/>
          <dgm:animLvl val="lvl"/>
        </dgm:presLayoutVars>
      </dgm:prSet>
      <dgm:spPr/>
    </dgm:pt>
    <dgm:pt modelId="{BBE95E0A-FE54-41AF-A25E-EB760C420F80}" type="pres">
      <dgm:prSet presAssocID="{926AC3C8-A67E-4503-967D-A5F55CBB774F}" presName="thickLine" presStyleLbl="alignNode1" presStyleIdx="0" presStyleCnt="5"/>
      <dgm:spPr/>
    </dgm:pt>
    <dgm:pt modelId="{C25728BB-B556-40AF-9A44-DD4E380BC1D5}" type="pres">
      <dgm:prSet presAssocID="{926AC3C8-A67E-4503-967D-A5F55CBB774F}" presName="horz1" presStyleCnt="0"/>
      <dgm:spPr/>
    </dgm:pt>
    <dgm:pt modelId="{544C52BE-FA5D-4867-9D3C-1FAF2BCE8540}" type="pres">
      <dgm:prSet presAssocID="{926AC3C8-A67E-4503-967D-A5F55CBB774F}" presName="tx1" presStyleLbl="revTx" presStyleIdx="0" presStyleCnt="5"/>
      <dgm:spPr/>
    </dgm:pt>
    <dgm:pt modelId="{789FCB1C-5488-43F1-B713-07B7FF1C1B10}" type="pres">
      <dgm:prSet presAssocID="{926AC3C8-A67E-4503-967D-A5F55CBB774F}" presName="vert1" presStyleCnt="0"/>
      <dgm:spPr/>
    </dgm:pt>
    <dgm:pt modelId="{5682B846-3F4E-42AC-8D0B-A8E61CF17AF3}" type="pres">
      <dgm:prSet presAssocID="{1B78BE7C-1F3C-4DB4-851D-517FC75F2EA3}" presName="thickLine" presStyleLbl="alignNode1" presStyleIdx="1" presStyleCnt="5"/>
      <dgm:spPr/>
    </dgm:pt>
    <dgm:pt modelId="{91EA5230-65E3-49D0-89BD-97550E601CBD}" type="pres">
      <dgm:prSet presAssocID="{1B78BE7C-1F3C-4DB4-851D-517FC75F2EA3}" presName="horz1" presStyleCnt="0"/>
      <dgm:spPr/>
    </dgm:pt>
    <dgm:pt modelId="{725DAF04-7985-427F-B8D6-9CEC64719C46}" type="pres">
      <dgm:prSet presAssocID="{1B78BE7C-1F3C-4DB4-851D-517FC75F2EA3}" presName="tx1" presStyleLbl="revTx" presStyleIdx="1" presStyleCnt="5"/>
      <dgm:spPr/>
    </dgm:pt>
    <dgm:pt modelId="{FACA5178-73FF-43CF-B85E-907B61ABEB5D}" type="pres">
      <dgm:prSet presAssocID="{1B78BE7C-1F3C-4DB4-851D-517FC75F2EA3}" presName="vert1" presStyleCnt="0"/>
      <dgm:spPr/>
    </dgm:pt>
    <dgm:pt modelId="{A5DD6BC0-BBAB-4A5D-A247-59AC83CDEFB8}" type="pres">
      <dgm:prSet presAssocID="{9C266177-6584-4C77-9866-A183B75D1B4C}" presName="thickLine" presStyleLbl="alignNode1" presStyleIdx="2" presStyleCnt="5"/>
      <dgm:spPr/>
    </dgm:pt>
    <dgm:pt modelId="{8585311A-2000-488B-8B59-99B3C73C9A0C}" type="pres">
      <dgm:prSet presAssocID="{9C266177-6584-4C77-9866-A183B75D1B4C}" presName="horz1" presStyleCnt="0"/>
      <dgm:spPr/>
    </dgm:pt>
    <dgm:pt modelId="{20621895-90C4-4643-BB63-A5D4ECDFCDDC}" type="pres">
      <dgm:prSet presAssocID="{9C266177-6584-4C77-9866-A183B75D1B4C}" presName="tx1" presStyleLbl="revTx" presStyleIdx="2" presStyleCnt="5"/>
      <dgm:spPr/>
    </dgm:pt>
    <dgm:pt modelId="{E23981D7-5089-4929-B066-8DE17970D34F}" type="pres">
      <dgm:prSet presAssocID="{9C266177-6584-4C77-9866-A183B75D1B4C}" presName="vert1" presStyleCnt="0"/>
      <dgm:spPr/>
    </dgm:pt>
    <dgm:pt modelId="{536C6EB3-36AF-448C-AA77-9277D55510F3}" type="pres">
      <dgm:prSet presAssocID="{348E5755-787A-4A95-AC32-EC80C23FF0E1}" presName="thickLine" presStyleLbl="alignNode1" presStyleIdx="3" presStyleCnt="5"/>
      <dgm:spPr/>
    </dgm:pt>
    <dgm:pt modelId="{5298C2F3-4196-4C51-9A92-0977F54E164E}" type="pres">
      <dgm:prSet presAssocID="{348E5755-787A-4A95-AC32-EC80C23FF0E1}" presName="horz1" presStyleCnt="0"/>
      <dgm:spPr/>
    </dgm:pt>
    <dgm:pt modelId="{D51234BB-3AE8-4160-BCFC-148C6C3B47D2}" type="pres">
      <dgm:prSet presAssocID="{348E5755-787A-4A95-AC32-EC80C23FF0E1}" presName="tx1" presStyleLbl="revTx" presStyleIdx="3" presStyleCnt="5"/>
      <dgm:spPr/>
    </dgm:pt>
    <dgm:pt modelId="{89FF0455-570B-41E2-98D1-2267460CF389}" type="pres">
      <dgm:prSet presAssocID="{348E5755-787A-4A95-AC32-EC80C23FF0E1}" presName="vert1" presStyleCnt="0"/>
      <dgm:spPr/>
    </dgm:pt>
    <dgm:pt modelId="{E69414BA-C5F1-40BE-9FE0-6EFE89B318A3}" type="pres">
      <dgm:prSet presAssocID="{1E9D64D8-8A80-41C8-8F56-8EB2E00C13D3}" presName="thickLine" presStyleLbl="alignNode1" presStyleIdx="4" presStyleCnt="5"/>
      <dgm:spPr/>
    </dgm:pt>
    <dgm:pt modelId="{0C61C311-5B28-4E9C-A10B-39C5B2310207}" type="pres">
      <dgm:prSet presAssocID="{1E9D64D8-8A80-41C8-8F56-8EB2E00C13D3}" presName="horz1" presStyleCnt="0"/>
      <dgm:spPr/>
    </dgm:pt>
    <dgm:pt modelId="{D1F1C456-DFAB-4318-9529-DFD19E6FA556}" type="pres">
      <dgm:prSet presAssocID="{1E9D64D8-8A80-41C8-8F56-8EB2E00C13D3}" presName="tx1" presStyleLbl="revTx" presStyleIdx="4" presStyleCnt="5"/>
      <dgm:spPr/>
    </dgm:pt>
    <dgm:pt modelId="{DF6F6520-0D54-497D-A73C-81C512CAA6BE}" type="pres">
      <dgm:prSet presAssocID="{1E9D64D8-8A80-41C8-8F56-8EB2E00C13D3}" presName="vert1" presStyleCnt="0"/>
      <dgm:spPr/>
    </dgm:pt>
  </dgm:ptLst>
  <dgm:cxnLst>
    <dgm:cxn modelId="{FCA6E601-A715-4BB7-A710-0CA1719F63D6}" type="presOf" srcId="{1E9D64D8-8A80-41C8-8F56-8EB2E00C13D3}" destId="{D1F1C456-DFAB-4318-9529-DFD19E6FA556}" srcOrd="0" destOrd="0" presId="urn:microsoft.com/office/officeart/2008/layout/LinedList"/>
    <dgm:cxn modelId="{6B8D9869-49FE-487D-BC5E-854197C022AB}" srcId="{2DD23F45-B89B-45C0-A145-04A240AD1500}" destId="{9C266177-6584-4C77-9866-A183B75D1B4C}" srcOrd="2" destOrd="0" parTransId="{E5D3460E-BF8D-452E-AF21-F925D2442C27}" sibTransId="{0302B5B7-2512-44DA-800C-A702B392A8B6}"/>
    <dgm:cxn modelId="{2C0F544D-B882-4EAD-AB00-E4E9B1B8F6BD}" srcId="{2DD23F45-B89B-45C0-A145-04A240AD1500}" destId="{348E5755-787A-4A95-AC32-EC80C23FF0E1}" srcOrd="3" destOrd="0" parTransId="{7C99C42F-43CD-4E71-AD4F-CA1030CFB974}" sibTransId="{433424ED-1516-465F-95C7-6B1A585EDB55}"/>
    <dgm:cxn modelId="{56E00F7B-3C9A-40B2-99BB-3461D2DD5DFF}" type="presOf" srcId="{926AC3C8-A67E-4503-967D-A5F55CBB774F}" destId="{544C52BE-FA5D-4867-9D3C-1FAF2BCE8540}" srcOrd="0" destOrd="0" presId="urn:microsoft.com/office/officeart/2008/layout/LinedList"/>
    <dgm:cxn modelId="{070E759C-6211-431A-900E-C80722BA196C}" type="presOf" srcId="{2DD23F45-B89B-45C0-A145-04A240AD1500}" destId="{0FA93288-1E37-4F61-8458-DA06216AC824}" srcOrd="0" destOrd="0" presId="urn:microsoft.com/office/officeart/2008/layout/LinedList"/>
    <dgm:cxn modelId="{CDEE62A1-2180-4449-B177-EBFD39DB4381}" type="presOf" srcId="{9C266177-6584-4C77-9866-A183B75D1B4C}" destId="{20621895-90C4-4643-BB63-A5D4ECDFCDDC}" srcOrd="0" destOrd="0" presId="urn:microsoft.com/office/officeart/2008/layout/LinedList"/>
    <dgm:cxn modelId="{739B8DA4-BD10-44F5-A74D-1A56BDDDD2EE}" type="presOf" srcId="{1B78BE7C-1F3C-4DB4-851D-517FC75F2EA3}" destId="{725DAF04-7985-427F-B8D6-9CEC64719C46}" srcOrd="0" destOrd="0" presId="urn:microsoft.com/office/officeart/2008/layout/LinedList"/>
    <dgm:cxn modelId="{0536F9AD-E9C5-4DB2-A36C-DBA929DB696C}" srcId="{2DD23F45-B89B-45C0-A145-04A240AD1500}" destId="{1B78BE7C-1F3C-4DB4-851D-517FC75F2EA3}" srcOrd="1" destOrd="0" parTransId="{60C0F3C7-D4A6-497E-B3AD-F7AD48064107}" sibTransId="{8ADA3D06-53B1-46C8-8E30-09515D5EE45F}"/>
    <dgm:cxn modelId="{77DD73C2-DA23-4279-92D2-544DC2343AF2}" srcId="{2DD23F45-B89B-45C0-A145-04A240AD1500}" destId="{1E9D64D8-8A80-41C8-8F56-8EB2E00C13D3}" srcOrd="4" destOrd="0" parTransId="{670D4C2B-19DF-43AC-B8E6-035ED1031749}" sibTransId="{5A27875B-795F-45B7-8410-5CE38DA7BD24}"/>
    <dgm:cxn modelId="{F7945CFB-3F43-4F4D-8DE6-27E2F3D0CE85}" type="presOf" srcId="{348E5755-787A-4A95-AC32-EC80C23FF0E1}" destId="{D51234BB-3AE8-4160-BCFC-148C6C3B47D2}" srcOrd="0" destOrd="0" presId="urn:microsoft.com/office/officeart/2008/layout/LinedList"/>
    <dgm:cxn modelId="{BA7102FD-108D-4F62-A81C-CFB776CE8B69}" srcId="{2DD23F45-B89B-45C0-A145-04A240AD1500}" destId="{926AC3C8-A67E-4503-967D-A5F55CBB774F}" srcOrd="0" destOrd="0" parTransId="{481AC6CD-F1C7-4F31-99A0-2FC0E290B888}" sibTransId="{3CCFF1A2-EB86-419E-9343-7B11DCFC468A}"/>
    <dgm:cxn modelId="{58E3B128-9D4A-4811-AE2E-941688A8A84F}" type="presParOf" srcId="{0FA93288-1E37-4F61-8458-DA06216AC824}" destId="{BBE95E0A-FE54-41AF-A25E-EB760C420F80}" srcOrd="0" destOrd="0" presId="urn:microsoft.com/office/officeart/2008/layout/LinedList"/>
    <dgm:cxn modelId="{9E7C4814-6DF7-4D44-AE91-6332848CA576}" type="presParOf" srcId="{0FA93288-1E37-4F61-8458-DA06216AC824}" destId="{C25728BB-B556-40AF-9A44-DD4E380BC1D5}" srcOrd="1" destOrd="0" presId="urn:microsoft.com/office/officeart/2008/layout/LinedList"/>
    <dgm:cxn modelId="{3524124E-1F5B-4CF3-B622-D8883C5FEC8A}" type="presParOf" srcId="{C25728BB-B556-40AF-9A44-DD4E380BC1D5}" destId="{544C52BE-FA5D-4867-9D3C-1FAF2BCE8540}" srcOrd="0" destOrd="0" presId="urn:microsoft.com/office/officeart/2008/layout/LinedList"/>
    <dgm:cxn modelId="{49644683-953F-4A1E-9659-29F4F363652D}" type="presParOf" srcId="{C25728BB-B556-40AF-9A44-DD4E380BC1D5}" destId="{789FCB1C-5488-43F1-B713-07B7FF1C1B10}" srcOrd="1" destOrd="0" presId="urn:microsoft.com/office/officeart/2008/layout/LinedList"/>
    <dgm:cxn modelId="{ABBB7DF9-6C44-404F-9602-A20605944F4B}" type="presParOf" srcId="{0FA93288-1E37-4F61-8458-DA06216AC824}" destId="{5682B846-3F4E-42AC-8D0B-A8E61CF17AF3}" srcOrd="2" destOrd="0" presId="urn:microsoft.com/office/officeart/2008/layout/LinedList"/>
    <dgm:cxn modelId="{D3EDBCFF-77B6-4760-AA17-5B889A05463D}" type="presParOf" srcId="{0FA93288-1E37-4F61-8458-DA06216AC824}" destId="{91EA5230-65E3-49D0-89BD-97550E601CBD}" srcOrd="3" destOrd="0" presId="urn:microsoft.com/office/officeart/2008/layout/LinedList"/>
    <dgm:cxn modelId="{549841B9-041E-43AC-9636-1F22F2DFD585}" type="presParOf" srcId="{91EA5230-65E3-49D0-89BD-97550E601CBD}" destId="{725DAF04-7985-427F-B8D6-9CEC64719C46}" srcOrd="0" destOrd="0" presId="urn:microsoft.com/office/officeart/2008/layout/LinedList"/>
    <dgm:cxn modelId="{E811FB3D-04DD-403E-8190-1FA0F580DE8E}" type="presParOf" srcId="{91EA5230-65E3-49D0-89BD-97550E601CBD}" destId="{FACA5178-73FF-43CF-B85E-907B61ABEB5D}" srcOrd="1" destOrd="0" presId="urn:microsoft.com/office/officeart/2008/layout/LinedList"/>
    <dgm:cxn modelId="{BFD5FFEB-963D-429B-8169-59CF7D8EA603}" type="presParOf" srcId="{0FA93288-1E37-4F61-8458-DA06216AC824}" destId="{A5DD6BC0-BBAB-4A5D-A247-59AC83CDEFB8}" srcOrd="4" destOrd="0" presId="urn:microsoft.com/office/officeart/2008/layout/LinedList"/>
    <dgm:cxn modelId="{7D9F871F-F5B1-4F5F-A850-63A94609ED1E}" type="presParOf" srcId="{0FA93288-1E37-4F61-8458-DA06216AC824}" destId="{8585311A-2000-488B-8B59-99B3C73C9A0C}" srcOrd="5" destOrd="0" presId="urn:microsoft.com/office/officeart/2008/layout/LinedList"/>
    <dgm:cxn modelId="{719D45EB-6D73-4CF3-8627-3DDFB3F0B06D}" type="presParOf" srcId="{8585311A-2000-488B-8B59-99B3C73C9A0C}" destId="{20621895-90C4-4643-BB63-A5D4ECDFCDDC}" srcOrd="0" destOrd="0" presId="urn:microsoft.com/office/officeart/2008/layout/LinedList"/>
    <dgm:cxn modelId="{0933671E-C655-4E1A-AA78-B7E77FCB0F53}" type="presParOf" srcId="{8585311A-2000-488B-8B59-99B3C73C9A0C}" destId="{E23981D7-5089-4929-B066-8DE17970D34F}" srcOrd="1" destOrd="0" presId="urn:microsoft.com/office/officeart/2008/layout/LinedList"/>
    <dgm:cxn modelId="{C6DDF0EB-F0F0-4223-820B-6A0205C9264A}" type="presParOf" srcId="{0FA93288-1E37-4F61-8458-DA06216AC824}" destId="{536C6EB3-36AF-448C-AA77-9277D55510F3}" srcOrd="6" destOrd="0" presId="urn:microsoft.com/office/officeart/2008/layout/LinedList"/>
    <dgm:cxn modelId="{EE992427-55DF-4303-8DD8-9A8E04190038}" type="presParOf" srcId="{0FA93288-1E37-4F61-8458-DA06216AC824}" destId="{5298C2F3-4196-4C51-9A92-0977F54E164E}" srcOrd="7" destOrd="0" presId="urn:microsoft.com/office/officeart/2008/layout/LinedList"/>
    <dgm:cxn modelId="{DD2A24C0-C9F1-4B3D-A948-2BBFDF62F0E6}" type="presParOf" srcId="{5298C2F3-4196-4C51-9A92-0977F54E164E}" destId="{D51234BB-3AE8-4160-BCFC-148C6C3B47D2}" srcOrd="0" destOrd="0" presId="urn:microsoft.com/office/officeart/2008/layout/LinedList"/>
    <dgm:cxn modelId="{4DB1A292-B07D-4376-9634-9686E44DB1DE}" type="presParOf" srcId="{5298C2F3-4196-4C51-9A92-0977F54E164E}" destId="{89FF0455-570B-41E2-98D1-2267460CF389}" srcOrd="1" destOrd="0" presId="urn:microsoft.com/office/officeart/2008/layout/LinedList"/>
    <dgm:cxn modelId="{1D6961E2-7F49-4F79-87F4-8378E6CA12FF}" type="presParOf" srcId="{0FA93288-1E37-4F61-8458-DA06216AC824}" destId="{E69414BA-C5F1-40BE-9FE0-6EFE89B318A3}" srcOrd="8" destOrd="0" presId="urn:microsoft.com/office/officeart/2008/layout/LinedList"/>
    <dgm:cxn modelId="{F046A9B5-99FA-447E-A6F6-92D6EEAF056F}" type="presParOf" srcId="{0FA93288-1E37-4F61-8458-DA06216AC824}" destId="{0C61C311-5B28-4E9C-A10B-39C5B2310207}" srcOrd="9" destOrd="0" presId="urn:microsoft.com/office/officeart/2008/layout/LinedList"/>
    <dgm:cxn modelId="{B43D0DEB-E370-4E9C-9D4A-6DAE55E88648}" type="presParOf" srcId="{0C61C311-5B28-4E9C-A10B-39C5B2310207}" destId="{D1F1C456-DFAB-4318-9529-DFD19E6FA556}" srcOrd="0" destOrd="0" presId="urn:microsoft.com/office/officeart/2008/layout/LinedList"/>
    <dgm:cxn modelId="{4FD3E97A-1DFB-4AD4-8714-43811680A0A8}" type="presParOf" srcId="{0C61C311-5B28-4E9C-A10B-39C5B2310207}" destId="{DF6F6520-0D54-497D-A73C-81C512CAA6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581D39-9D3B-4508-B687-9458AC247B06}"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C175A2E-B3BE-4CF9-80E6-BE2A663DA101}">
      <dgm:prSet/>
      <dgm:spPr/>
      <dgm:t>
        <a:bodyPr/>
        <a:lstStyle/>
        <a:p>
          <a:r>
            <a:rPr lang="uk-UA" b="1"/>
            <a:t>Нехай виробництво товарів </a:t>
          </a:r>
          <a:r>
            <a:rPr lang="en-US" b="1"/>
            <a:t>X </a:t>
          </a:r>
          <a:r>
            <a:rPr lang="uk-UA" b="1"/>
            <a:t>та </a:t>
          </a:r>
          <a:r>
            <a:rPr lang="en-US" b="1"/>
            <a:t>Y </a:t>
          </a:r>
          <a:r>
            <a:rPr lang="uk-UA" b="1"/>
            <a:t>в країні А характеризується ресурсними коефіцієнтами </a:t>
          </a:r>
          <a:r>
            <a:rPr lang="en-US" b="1"/>
            <a:t>a</a:t>
          </a:r>
          <a:r>
            <a:rPr lang="en-US" b="1" baseline="-30000"/>
            <a:t>L</a:t>
          </a:r>
          <a:r>
            <a:rPr lang="uk-UA" b="1" baseline="-30000"/>
            <a:t>Х</a:t>
          </a:r>
          <a:r>
            <a:rPr lang="uk-UA" b="1"/>
            <a:t> та </a:t>
          </a:r>
          <a:r>
            <a:rPr lang="en-US" b="1"/>
            <a:t>a</a:t>
          </a:r>
          <a:r>
            <a:rPr lang="en-US" b="1" baseline="-30000"/>
            <a:t>LY</a:t>
          </a:r>
          <a:r>
            <a:rPr lang="uk-UA" b="1"/>
            <a:t>, а в країні В, відповідно, </a:t>
          </a:r>
          <a:r>
            <a:rPr lang="en-US" b="1"/>
            <a:t>b</a:t>
          </a:r>
          <a:r>
            <a:rPr lang="en-US" b="1" baseline="-30000"/>
            <a:t>LX </a:t>
          </a:r>
          <a:r>
            <a:rPr lang="uk-UA" b="1"/>
            <a:t>т</a:t>
          </a:r>
          <a:r>
            <a:rPr lang="en-US" b="1"/>
            <a:t>a b</a:t>
          </a:r>
          <a:r>
            <a:rPr lang="en-US" b="1" baseline="-30000"/>
            <a:t>LY </a:t>
          </a:r>
          <a:r>
            <a:rPr lang="uk-UA" b="1" baseline="-30000"/>
            <a:t>.</a:t>
          </a:r>
          <a:endParaRPr lang="en-US"/>
        </a:p>
      </dgm:t>
    </dgm:pt>
    <dgm:pt modelId="{BE3AD56C-4A7D-46ED-8984-E84FAB248156}" type="parTrans" cxnId="{0C69499B-45DA-4323-ABF6-55497F1D35B0}">
      <dgm:prSet/>
      <dgm:spPr/>
      <dgm:t>
        <a:bodyPr/>
        <a:lstStyle/>
        <a:p>
          <a:endParaRPr lang="en-US"/>
        </a:p>
      </dgm:t>
    </dgm:pt>
    <dgm:pt modelId="{75DD602B-3B16-422E-9ACC-CB73D8786368}" type="sibTrans" cxnId="{0C69499B-45DA-4323-ABF6-55497F1D35B0}">
      <dgm:prSet/>
      <dgm:spPr/>
      <dgm:t>
        <a:bodyPr/>
        <a:lstStyle/>
        <a:p>
          <a:endParaRPr lang="en-US"/>
        </a:p>
      </dgm:t>
    </dgm:pt>
    <dgm:pt modelId="{82FD4DE9-38EE-4C23-A5C8-E0D4F021A102}">
      <dgm:prSet/>
      <dgm:spPr/>
      <dgm:t>
        <a:bodyPr/>
        <a:lstStyle/>
        <a:p>
          <a:r>
            <a:rPr lang="uk-UA" b="1"/>
            <a:t>Ресурсні коефіцієнти </a:t>
          </a:r>
          <a:r>
            <a:rPr lang="en-US" b="1"/>
            <a:t>a</a:t>
          </a:r>
          <a:r>
            <a:rPr lang="en-US" b="1" baseline="-30000"/>
            <a:t>LX</a:t>
          </a:r>
          <a:r>
            <a:rPr lang="uk-UA" b="1"/>
            <a:t> та </a:t>
          </a:r>
          <a:r>
            <a:rPr lang="en-US" b="1"/>
            <a:t>a</a:t>
          </a:r>
          <a:r>
            <a:rPr lang="en-US" b="1" baseline="-30000"/>
            <a:t>LY</a:t>
          </a:r>
          <a:r>
            <a:rPr lang="uk-UA" b="1"/>
            <a:t> показують кількість праці (</a:t>
          </a:r>
          <a:r>
            <a:rPr lang="en-US" b="1"/>
            <a:t>L</a:t>
          </a:r>
          <a:r>
            <a:rPr lang="uk-UA" b="1"/>
            <a:t>), яка витрачається в країні А для виробництва одиниці товару </a:t>
          </a:r>
          <a:r>
            <a:rPr lang="en-US" b="1"/>
            <a:t>X</a:t>
          </a:r>
          <a:r>
            <a:rPr lang="uk-UA" b="1"/>
            <a:t> та </a:t>
          </a:r>
          <a:r>
            <a:rPr lang="en-US" b="1"/>
            <a:t>Y</a:t>
          </a:r>
          <a:r>
            <a:rPr lang="uk-UA" b="1"/>
            <a:t> відповідно. Те саме стосується і коефіцієнтів </a:t>
          </a:r>
          <a:r>
            <a:rPr lang="en-US" b="1"/>
            <a:t>b</a:t>
          </a:r>
          <a:r>
            <a:rPr lang="en-US" b="1" baseline="-30000"/>
            <a:t>LX </a:t>
          </a:r>
          <a:r>
            <a:rPr lang="uk-UA" b="1"/>
            <a:t>т</a:t>
          </a:r>
          <a:r>
            <a:rPr lang="en-US" b="1"/>
            <a:t>a b</a:t>
          </a:r>
          <a:r>
            <a:rPr lang="en-US" b="1" baseline="-30000"/>
            <a:t>LY</a:t>
          </a:r>
          <a:endParaRPr lang="en-US"/>
        </a:p>
      </dgm:t>
    </dgm:pt>
    <dgm:pt modelId="{B28B1E45-C637-4802-A12D-8C6AA051C14B}" type="parTrans" cxnId="{06CC50B9-1DAF-41D1-8088-4DACF7936FD5}">
      <dgm:prSet/>
      <dgm:spPr/>
      <dgm:t>
        <a:bodyPr/>
        <a:lstStyle/>
        <a:p>
          <a:endParaRPr lang="en-US"/>
        </a:p>
      </dgm:t>
    </dgm:pt>
    <dgm:pt modelId="{406C6D30-9FCD-4C29-A9A1-E021311216B9}" type="sibTrans" cxnId="{06CC50B9-1DAF-41D1-8088-4DACF7936FD5}">
      <dgm:prSet/>
      <dgm:spPr/>
      <dgm:t>
        <a:bodyPr/>
        <a:lstStyle/>
        <a:p>
          <a:endParaRPr lang="en-US"/>
        </a:p>
      </dgm:t>
    </dgm:pt>
    <dgm:pt modelId="{77B167C7-06AA-400A-97C2-FFB24F101762}">
      <dgm:prSet/>
      <dgm:spPr/>
      <dgm:t>
        <a:bodyPr/>
        <a:lstStyle/>
        <a:p>
          <a:r>
            <a:rPr lang="uk-UA" b="1"/>
            <a:t>Країна А матиме абсолютну перевагу у виробництві товару </a:t>
          </a:r>
          <a:r>
            <a:rPr lang="en-US" b="1"/>
            <a:t>X</a:t>
          </a:r>
          <a:r>
            <a:rPr lang="ru-RU" b="1"/>
            <a:t>, </a:t>
          </a:r>
          <a:r>
            <a:rPr lang="uk-UA" b="1"/>
            <a:t>якщо а</a:t>
          </a:r>
          <a:r>
            <a:rPr lang="en-US" b="1" baseline="-30000"/>
            <a:t>LX</a:t>
          </a:r>
          <a:r>
            <a:rPr lang="uk-UA" b="1"/>
            <a:t>&lt; </a:t>
          </a:r>
          <a:r>
            <a:rPr lang="en-US" b="1"/>
            <a:t>b</a:t>
          </a:r>
          <a:r>
            <a:rPr lang="en-US" b="1" baseline="-30000"/>
            <a:t>LX</a:t>
          </a:r>
          <a:r>
            <a:rPr lang="uk-UA" b="1"/>
            <a:t>. </a:t>
          </a:r>
          <a:endParaRPr lang="en-US"/>
        </a:p>
      </dgm:t>
    </dgm:pt>
    <dgm:pt modelId="{ED32EB04-61CD-4E32-9E92-D4DDE83FE988}" type="parTrans" cxnId="{726C8B83-B68F-40F9-B56D-E23BA15C65A1}">
      <dgm:prSet/>
      <dgm:spPr/>
      <dgm:t>
        <a:bodyPr/>
        <a:lstStyle/>
        <a:p>
          <a:endParaRPr lang="en-US"/>
        </a:p>
      </dgm:t>
    </dgm:pt>
    <dgm:pt modelId="{C7381C7B-C363-4613-91F7-454C0A3CE150}" type="sibTrans" cxnId="{726C8B83-B68F-40F9-B56D-E23BA15C65A1}">
      <dgm:prSet/>
      <dgm:spPr/>
      <dgm:t>
        <a:bodyPr/>
        <a:lstStyle/>
        <a:p>
          <a:endParaRPr lang="en-US"/>
        </a:p>
      </dgm:t>
    </dgm:pt>
    <dgm:pt modelId="{2C4A586F-FBEF-410B-8C9C-664AF0FC61E4}">
      <dgm:prSet/>
      <dgm:spPr/>
      <dgm:t>
        <a:bodyPr/>
        <a:lstStyle/>
        <a:p>
          <a:r>
            <a:rPr lang="uk-UA" b="1" dirty="0"/>
            <a:t>Абсолютна перевага країни В у виробництві товару </a:t>
          </a:r>
          <a:r>
            <a:rPr lang="en-US" b="1" dirty="0"/>
            <a:t>Y </a:t>
          </a:r>
          <a:r>
            <a:rPr lang="uk-UA" b="1" dirty="0"/>
            <a:t>визначатиметься умовою </a:t>
          </a:r>
          <a:r>
            <a:rPr lang="en-US" b="1" dirty="0" err="1"/>
            <a:t>b</a:t>
          </a:r>
          <a:r>
            <a:rPr lang="en-US" b="1" baseline="-30000" dirty="0" err="1"/>
            <a:t>LY</a:t>
          </a:r>
          <a:r>
            <a:rPr lang="ru-RU" b="1" dirty="0"/>
            <a:t>&lt; </a:t>
          </a:r>
          <a:r>
            <a:rPr lang="en-US" b="1" dirty="0" err="1"/>
            <a:t>a</a:t>
          </a:r>
          <a:r>
            <a:rPr lang="en-US" b="1" baseline="-30000" dirty="0" err="1"/>
            <a:t>LY</a:t>
          </a:r>
          <a:r>
            <a:rPr lang="ru-RU" b="1" dirty="0"/>
            <a:t>.</a:t>
          </a:r>
          <a:endParaRPr lang="en-US" dirty="0"/>
        </a:p>
      </dgm:t>
    </dgm:pt>
    <dgm:pt modelId="{25D66EC6-08AC-43FB-B1C1-5E710DB24403}" type="parTrans" cxnId="{8C56EF25-3D71-41F7-BF67-2EF83B5DB1D9}">
      <dgm:prSet/>
      <dgm:spPr/>
      <dgm:t>
        <a:bodyPr/>
        <a:lstStyle/>
        <a:p>
          <a:endParaRPr lang="en-US"/>
        </a:p>
      </dgm:t>
    </dgm:pt>
    <dgm:pt modelId="{EBDFE7C3-8D12-440E-A3A7-12F9A3DC902C}" type="sibTrans" cxnId="{8C56EF25-3D71-41F7-BF67-2EF83B5DB1D9}">
      <dgm:prSet/>
      <dgm:spPr/>
      <dgm:t>
        <a:bodyPr/>
        <a:lstStyle/>
        <a:p>
          <a:endParaRPr lang="en-US"/>
        </a:p>
      </dgm:t>
    </dgm:pt>
    <dgm:pt modelId="{DDC80F03-CD19-4328-BBBA-C5EF03635300}" type="pres">
      <dgm:prSet presAssocID="{9E581D39-9D3B-4508-B687-9458AC247B06}" presName="linear" presStyleCnt="0">
        <dgm:presLayoutVars>
          <dgm:animLvl val="lvl"/>
          <dgm:resizeHandles val="exact"/>
        </dgm:presLayoutVars>
      </dgm:prSet>
      <dgm:spPr/>
    </dgm:pt>
    <dgm:pt modelId="{E5356410-9297-452E-AB81-232048908E3B}" type="pres">
      <dgm:prSet presAssocID="{4C175A2E-B3BE-4CF9-80E6-BE2A663DA101}" presName="parentText" presStyleLbl="node1" presStyleIdx="0" presStyleCnt="4">
        <dgm:presLayoutVars>
          <dgm:chMax val="0"/>
          <dgm:bulletEnabled val="1"/>
        </dgm:presLayoutVars>
      </dgm:prSet>
      <dgm:spPr/>
    </dgm:pt>
    <dgm:pt modelId="{2E6AC7FC-23F0-4512-AB85-76EE1DD07612}" type="pres">
      <dgm:prSet presAssocID="{75DD602B-3B16-422E-9ACC-CB73D8786368}" presName="spacer" presStyleCnt="0"/>
      <dgm:spPr/>
    </dgm:pt>
    <dgm:pt modelId="{21D16E90-0F10-46DE-9626-49DF88C6763C}" type="pres">
      <dgm:prSet presAssocID="{82FD4DE9-38EE-4C23-A5C8-E0D4F021A102}" presName="parentText" presStyleLbl="node1" presStyleIdx="1" presStyleCnt="4">
        <dgm:presLayoutVars>
          <dgm:chMax val="0"/>
          <dgm:bulletEnabled val="1"/>
        </dgm:presLayoutVars>
      </dgm:prSet>
      <dgm:spPr/>
    </dgm:pt>
    <dgm:pt modelId="{78F20905-4BC5-480E-AE07-E2F0CA87E35E}" type="pres">
      <dgm:prSet presAssocID="{406C6D30-9FCD-4C29-A9A1-E021311216B9}" presName="spacer" presStyleCnt="0"/>
      <dgm:spPr/>
    </dgm:pt>
    <dgm:pt modelId="{68BF1781-4762-45C2-A6BB-41CE85C83CA0}" type="pres">
      <dgm:prSet presAssocID="{77B167C7-06AA-400A-97C2-FFB24F101762}" presName="parentText" presStyleLbl="node1" presStyleIdx="2" presStyleCnt="4">
        <dgm:presLayoutVars>
          <dgm:chMax val="0"/>
          <dgm:bulletEnabled val="1"/>
        </dgm:presLayoutVars>
      </dgm:prSet>
      <dgm:spPr/>
    </dgm:pt>
    <dgm:pt modelId="{5BAB2378-8060-43F1-AA5B-AEBAA50EB675}" type="pres">
      <dgm:prSet presAssocID="{C7381C7B-C363-4613-91F7-454C0A3CE150}" presName="spacer" presStyleCnt="0"/>
      <dgm:spPr/>
    </dgm:pt>
    <dgm:pt modelId="{345EA68F-B1E2-4AF8-87CC-D0F0D980D9B0}" type="pres">
      <dgm:prSet presAssocID="{2C4A586F-FBEF-410B-8C9C-664AF0FC61E4}" presName="parentText" presStyleLbl="node1" presStyleIdx="3" presStyleCnt="4">
        <dgm:presLayoutVars>
          <dgm:chMax val="0"/>
          <dgm:bulletEnabled val="1"/>
        </dgm:presLayoutVars>
      </dgm:prSet>
      <dgm:spPr/>
    </dgm:pt>
  </dgm:ptLst>
  <dgm:cxnLst>
    <dgm:cxn modelId="{8C56EF25-3D71-41F7-BF67-2EF83B5DB1D9}" srcId="{9E581D39-9D3B-4508-B687-9458AC247B06}" destId="{2C4A586F-FBEF-410B-8C9C-664AF0FC61E4}" srcOrd="3" destOrd="0" parTransId="{25D66EC6-08AC-43FB-B1C1-5E710DB24403}" sibTransId="{EBDFE7C3-8D12-440E-A3A7-12F9A3DC902C}"/>
    <dgm:cxn modelId="{74B47D43-33FD-4D51-A2E9-A1287385C3D0}" type="presOf" srcId="{4C175A2E-B3BE-4CF9-80E6-BE2A663DA101}" destId="{E5356410-9297-452E-AB81-232048908E3B}" srcOrd="0" destOrd="0" presId="urn:microsoft.com/office/officeart/2005/8/layout/vList2"/>
    <dgm:cxn modelId="{726C8B83-B68F-40F9-B56D-E23BA15C65A1}" srcId="{9E581D39-9D3B-4508-B687-9458AC247B06}" destId="{77B167C7-06AA-400A-97C2-FFB24F101762}" srcOrd="2" destOrd="0" parTransId="{ED32EB04-61CD-4E32-9E92-D4DDE83FE988}" sibTransId="{C7381C7B-C363-4613-91F7-454C0A3CE150}"/>
    <dgm:cxn modelId="{0C69499B-45DA-4323-ABF6-55497F1D35B0}" srcId="{9E581D39-9D3B-4508-B687-9458AC247B06}" destId="{4C175A2E-B3BE-4CF9-80E6-BE2A663DA101}" srcOrd="0" destOrd="0" parTransId="{BE3AD56C-4A7D-46ED-8984-E84FAB248156}" sibTransId="{75DD602B-3B16-422E-9ACC-CB73D8786368}"/>
    <dgm:cxn modelId="{06CC50B9-1DAF-41D1-8088-4DACF7936FD5}" srcId="{9E581D39-9D3B-4508-B687-9458AC247B06}" destId="{82FD4DE9-38EE-4C23-A5C8-E0D4F021A102}" srcOrd="1" destOrd="0" parTransId="{B28B1E45-C637-4802-A12D-8C6AA051C14B}" sibTransId="{406C6D30-9FCD-4C29-A9A1-E021311216B9}"/>
    <dgm:cxn modelId="{BD6FF8C3-ABE2-4BED-9FAA-843220359E53}" type="presOf" srcId="{2C4A586F-FBEF-410B-8C9C-664AF0FC61E4}" destId="{345EA68F-B1E2-4AF8-87CC-D0F0D980D9B0}" srcOrd="0" destOrd="0" presId="urn:microsoft.com/office/officeart/2005/8/layout/vList2"/>
    <dgm:cxn modelId="{F00F7FCD-E8C5-4F43-801A-B601A8694036}" type="presOf" srcId="{9E581D39-9D3B-4508-B687-9458AC247B06}" destId="{DDC80F03-CD19-4328-BBBA-C5EF03635300}" srcOrd="0" destOrd="0" presId="urn:microsoft.com/office/officeart/2005/8/layout/vList2"/>
    <dgm:cxn modelId="{4FB4D6D4-F03D-42E9-BEB2-2ABA330A2CBB}" type="presOf" srcId="{77B167C7-06AA-400A-97C2-FFB24F101762}" destId="{68BF1781-4762-45C2-A6BB-41CE85C83CA0}" srcOrd="0" destOrd="0" presId="urn:microsoft.com/office/officeart/2005/8/layout/vList2"/>
    <dgm:cxn modelId="{C915ACD7-2EF6-4F10-903C-6ECEB398F417}" type="presOf" srcId="{82FD4DE9-38EE-4C23-A5C8-E0D4F021A102}" destId="{21D16E90-0F10-46DE-9626-49DF88C6763C}" srcOrd="0" destOrd="0" presId="urn:microsoft.com/office/officeart/2005/8/layout/vList2"/>
    <dgm:cxn modelId="{1C7C7391-25EF-414F-BE40-548F9D4BE932}" type="presParOf" srcId="{DDC80F03-CD19-4328-BBBA-C5EF03635300}" destId="{E5356410-9297-452E-AB81-232048908E3B}" srcOrd="0" destOrd="0" presId="urn:microsoft.com/office/officeart/2005/8/layout/vList2"/>
    <dgm:cxn modelId="{AAC48D51-F551-4D35-9E0E-44A3C2106BCB}" type="presParOf" srcId="{DDC80F03-CD19-4328-BBBA-C5EF03635300}" destId="{2E6AC7FC-23F0-4512-AB85-76EE1DD07612}" srcOrd="1" destOrd="0" presId="urn:microsoft.com/office/officeart/2005/8/layout/vList2"/>
    <dgm:cxn modelId="{6300ECDC-79C3-415D-9372-1F83916ACF53}" type="presParOf" srcId="{DDC80F03-CD19-4328-BBBA-C5EF03635300}" destId="{21D16E90-0F10-46DE-9626-49DF88C6763C}" srcOrd="2" destOrd="0" presId="urn:microsoft.com/office/officeart/2005/8/layout/vList2"/>
    <dgm:cxn modelId="{F2D2C043-3DCB-4AEE-8BA4-63F543CA576C}" type="presParOf" srcId="{DDC80F03-CD19-4328-BBBA-C5EF03635300}" destId="{78F20905-4BC5-480E-AE07-E2F0CA87E35E}" srcOrd="3" destOrd="0" presId="urn:microsoft.com/office/officeart/2005/8/layout/vList2"/>
    <dgm:cxn modelId="{98FA24B0-6D40-4FA7-820C-C81B439DFEF1}" type="presParOf" srcId="{DDC80F03-CD19-4328-BBBA-C5EF03635300}" destId="{68BF1781-4762-45C2-A6BB-41CE85C83CA0}" srcOrd="4" destOrd="0" presId="urn:microsoft.com/office/officeart/2005/8/layout/vList2"/>
    <dgm:cxn modelId="{97FBE85E-0FE9-4559-8696-A0DF81DF11CA}" type="presParOf" srcId="{DDC80F03-CD19-4328-BBBA-C5EF03635300}" destId="{5BAB2378-8060-43F1-AA5B-AEBAA50EB675}" srcOrd="5" destOrd="0" presId="urn:microsoft.com/office/officeart/2005/8/layout/vList2"/>
    <dgm:cxn modelId="{B9AD7FAB-8A90-4B13-820D-5C63F53CF34F}" type="presParOf" srcId="{DDC80F03-CD19-4328-BBBA-C5EF03635300}" destId="{345EA68F-B1E2-4AF8-87CC-D0F0D980D9B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3E0C68-30D2-4B12-9697-2B49143C66B8}"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912593FD-BD27-43CF-8D80-5A988D9C2368}">
      <dgm:prSet/>
      <dgm:spPr/>
      <dgm:t>
        <a:bodyPr/>
        <a:lstStyle/>
        <a:p>
          <a:r>
            <a:rPr lang="uk-UA"/>
            <a:t>Міжнародна торгівля вигідна, якщо країни  торгують такими товарами, які кожна з них продукує з меншими витратами, ніж країна–партнер.</a:t>
          </a:r>
          <a:endParaRPr lang="en-US"/>
        </a:p>
      </dgm:t>
    </dgm:pt>
    <dgm:pt modelId="{96CCB69D-6A0D-4AFE-8679-6AC75843DDAA}" type="parTrans" cxnId="{D286F8C0-4A98-4CCC-8372-484AF283963C}">
      <dgm:prSet/>
      <dgm:spPr/>
      <dgm:t>
        <a:bodyPr/>
        <a:lstStyle/>
        <a:p>
          <a:endParaRPr lang="en-US"/>
        </a:p>
      </dgm:t>
    </dgm:pt>
    <dgm:pt modelId="{F7B8C811-14E2-424D-A67B-95280939274B}" type="sibTrans" cxnId="{D286F8C0-4A98-4CCC-8372-484AF283963C}">
      <dgm:prSet/>
      <dgm:spPr/>
      <dgm:t>
        <a:bodyPr/>
        <a:lstStyle/>
        <a:p>
          <a:endParaRPr lang="en-US"/>
        </a:p>
      </dgm:t>
    </dgm:pt>
    <dgm:pt modelId="{6B9BBD93-B3FC-43CF-B1D8-3D4AA6E66847}">
      <dgm:prSet/>
      <dgm:spPr/>
      <dgm:t>
        <a:bodyPr/>
        <a:lstStyle/>
        <a:p>
          <a:r>
            <a:rPr lang="uk-UA"/>
            <a:t>Країни експортують ті товари, у виробництві яких вони мають абсолютну перевагу, і імпортують ті, щодо яких абсолютна перевага – у їх торгових партнерів.</a:t>
          </a:r>
          <a:endParaRPr lang="en-US"/>
        </a:p>
      </dgm:t>
    </dgm:pt>
    <dgm:pt modelId="{FB060AA4-326B-46A8-91EC-797136F4D1C5}" type="parTrans" cxnId="{AED6DB3C-FA0B-4C1C-852A-830FDB2DE9CF}">
      <dgm:prSet/>
      <dgm:spPr/>
      <dgm:t>
        <a:bodyPr/>
        <a:lstStyle/>
        <a:p>
          <a:endParaRPr lang="en-US"/>
        </a:p>
      </dgm:t>
    </dgm:pt>
    <dgm:pt modelId="{9802D01C-C483-40D6-93DC-6AB6B49B6280}" type="sibTrans" cxnId="{AED6DB3C-FA0B-4C1C-852A-830FDB2DE9CF}">
      <dgm:prSet/>
      <dgm:spPr/>
      <dgm:t>
        <a:bodyPr/>
        <a:lstStyle/>
        <a:p>
          <a:endParaRPr lang="en-US"/>
        </a:p>
      </dgm:t>
    </dgm:pt>
    <dgm:pt modelId="{6174936A-4B59-4F36-9C45-B85E5D7DF607}" type="pres">
      <dgm:prSet presAssocID="{C33E0C68-30D2-4B12-9697-2B49143C66B8}" presName="vert0" presStyleCnt="0">
        <dgm:presLayoutVars>
          <dgm:dir/>
          <dgm:animOne val="branch"/>
          <dgm:animLvl val="lvl"/>
        </dgm:presLayoutVars>
      </dgm:prSet>
      <dgm:spPr/>
    </dgm:pt>
    <dgm:pt modelId="{257ED0A0-69CA-41BD-9F11-31213B5E3F95}" type="pres">
      <dgm:prSet presAssocID="{912593FD-BD27-43CF-8D80-5A988D9C2368}" presName="thickLine" presStyleLbl="alignNode1" presStyleIdx="0" presStyleCnt="2"/>
      <dgm:spPr/>
    </dgm:pt>
    <dgm:pt modelId="{08D98B1D-4F75-414E-9703-E495AA0072DD}" type="pres">
      <dgm:prSet presAssocID="{912593FD-BD27-43CF-8D80-5A988D9C2368}" presName="horz1" presStyleCnt="0"/>
      <dgm:spPr/>
    </dgm:pt>
    <dgm:pt modelId="{8CFAED9F-6125-4FB9-82E0-E39CB3C8A86E}" type="pres">
      <dgm:prSet presAssocID="{912593FD-BD27-43CF-8D80-5A988D9C2368}" presName="tx1" presStyleLbl="revTx" presStyleIdx="0" presStyleCnt="2"/>
      <dgm:spPr/>
    </dgm:pt>
    <dgm:pt modelId="{9C9693C9-A3A3-4399-A701-4591AFD45F48}" type="pres">
      <dgm:prSet presAssocID="{912593FD-BD27-43CF-8D80-5A988D9C2368}" presName="vert1" presStyleCnt="0"/>
      <dgm:spPr/>
    </dgm:pt>
    <dgm:pt modelId="{BC70C8CB-4BCE-4F12-84E5-F827CAD64128}" type="pres">
      <dgm:prSet presAssocID="{6B9BBD93-B3FC-43CF-B1D8-3D4AA6E66847}" presName="thickLine" presStyleLbl="alignNode1" presStyleIdx="1" presStyleCnt="2"/>
      <dgm:spPr/>
    </dgm:pt>
    <dgm:pt modelId="{534F38EB-5B1D-4034-B3E2-E7950C474996}" type="pres">
      <dgm:prSet presAssocID="{6B9BBD93-B3FC-43CF-B1D8-3D4AA6E66847}" presName="horz1" presStyleCnt="0"/>
      <dgm:spPr/>
    </dgm:pt>
    <dgm:pt modelId="{E01200CB-2ED1-4BA3-ACCB-6586CEA02B97}" type="pres">
      <dgm:prSet presAssocID="{6B9BBD93-B3FC-43CF-B1D8-3D4AA6E66847}" presName="tx1" presStyleLbl="revTx" presStyleIdx="1" presStyleCnt="2"/>
      <dgm:spPr/>
    </dgm:pt>
    <dgm:pt modelId="{9368F4C4-FF48-463D-A84A-AE30B9D676BC}" type="pres">
      <dgm:prSet presAssocID="{6B9BBD93-B3FC-43CF-B1D8-3D4AA6E66847}" presName="vert1" presStyleCnt="0"/>
      <dgm:spPr/>
    </dgm:pt>
  </dgm:ptLst>
  <dgm:cxnLst>
    <dgm:cxn modelId="{C02F2529-DB35-4AC8-B53C-9254A58C5B25}" type="presOf" srcId="{6B9BBD93-B3FC-43CF-B1D8-3D4AA6E66847}" destId="{E01200CB-2ED1-4BA3-ACCB-6586CEA02B97}" srcOrd="0" destOrd="0" presId="urn:microsoft.com/office/officeart/2008/layout/LinedList"/>
    <dgm:cxn modelId="{AED6DB3C-FA0B-4C1C-852A-830FDB2DE9CF}" srcId="{C33E0C68-30D2-4B12-9697-2B49143C66B8}" destId="{6B9BBD93-B3FC-43CF-B1D8-3D4AA6E66847}" srcOrd="1" destOrd="0" parTransId="{FB060AA4-326B-46A8-91EC-797136F4D1C5}" sibTransId="{9802D01C-C483-40D6-93DC-6AB6B49B6280}"/>
    <dgm:cxn modelId="{4219455E-558E-463B-ACEA-88A97B0B296F}" type="presOf" srcId="{912593FD-BD27-43CF-8D80-5A988D9C2368}" destId="{8CFAED9F-6125-4FB9-82E0-E39CB3C8A86E}" srcOrd="0" destOrd="0" presId="urn:microsoft.com/office/officeart/2008/layout/LinedList"/>
    <dgm:cxn modelId="{453DD6BB-D1B1-4D5C-B98D-41C6F13124E8}" type="presOf" srcId="{C33E0C68-30D2-4B12-9697-2B49143C66B8}" destId="{6174936A-4B59-4F36-9C45-B85E5D7DF607}" srcOrd="0" destOrd="0" presId="urn:microsoft.com/office/officeart/2008/layout/LinedList"/>
    <dgm:cxn modelId="{D286F8C0-4A98-4CCC-8372-484AF283963C}" srcId="{C33E0C68-30D2-4B12-9697-2B49143C66B8}" destId="{912593FD-BD27-43CF-8D80-5A988D9C2368}" srcOrd="0" destOrd="0" parTransId="{96CCB69D-6A0D-4AFE-8679-6AC75843DDAA}" sibTransId="{F7B8C811-14E2-424D-A67B-95280939274B}"/>
    <dgm:cxn modelId="{98C6B430-B4C6-48F3-A8B7-3F0ED29D7E8A}" type="presParOf" srcId="{6174936A-4B59-4F36-9C45-B85E5D7DF607}" destId="{257ED0A0-69CA-41BD-9F11-31213B5E3F95}" srcOrd="0" destOrd="0" presId="urn:microsoft.com/office/officeart/2008/layout/LinedList"/>
    <dgm:cxn modelId="{10928A69-3833-468E-859F-8F7CC1B4D817}" type="presParOf" srcId="{6174936A-4B59-4F36-9C45-B85E5D7DF607}" destId="{08D98B1D-4F75-414E-9703-E495AA0072DD}" srcOrd="1" destOrd="0" presId="urn:microsoft.com/office/officeart/2008/layout/LinedList"/>
    <dgm:cxn modelId="{C07830F7-6330-48F2-B4BF-5793AA760944}" type="presParOf" srcId="{08D98B1D-4F75-414E-9703-E495AA0072DD}" destId="{8CFAED9F-6125-4FB9-82E0-E39CB3C8A86E}" srcOrd="0" destOrd="0" presId="urn:microsoft.com/office/officeart/2008/layout/LinedList"/>
    <dgm:cxn modelId="{FF655900-6F16-407E-9661-F557E8A79F8D}" type="presParOf" srcId="{08D98B1D-4F75-414E-9703-E495AA0072DD}" destId="{9C9693C9-A3A3-4399-A701-4591AFD45F48}" srcOrd="1" destOrd="0" presId="urn:microsoft.com/office/officeart/2008/layout/LinedList"/>
    <dgm:cxn modelId="{63ABB340-6135-4E02-81E6-F0B7D9B72EEE}" type="presParOf" srcId="{6174936A-4B59-4F36-9C45-B85E5D7DF607}" destId="{BC70C8CB-4BCE-4F12-84E5-F827CAD64128}" srcOrd="2" destOrd="0" presId="urn:microsoft.com/office/officeart/2008/layout/LinedList"/>
    <dgm:cxn modelId="{D6CCD286-F49A-4A94-BAC4-C02E7586A48E}" type="presParOf" srcId="{6174936A-4B59-4F36-9C45-B85E5D7DF607}" destId="{534F38EB-5B1D-4034-B3E2-E7950C474996}" srcOrd="3" destOrd="0" presId="urn:microsoft.com/office/officeart/2008/layout/LinedList"/>
    <dgm:cxn modelId="{EA4B770C-3A46-46CA-B1BC-A600C0AAB81F}" type="presParOf" srcId="{534F38EB-5B1D-4034-B3E2-E7950C474996}" destId="{E01200CB-2ED1-4BA3-ACCB-6586CEA02B97}" srcOrd="0" destOrd="0" presId="urn:microsoft.com/office/officeart/2008/layout/LinedList"/>
    <dgm:cxn modelId="{93BF3288-2646-490E-885E-9578830F9CE4}" type="presParOf" srcId="{534F38EB-5B1D-4034-B3E2-E7950C474996}" destId="{9368F4C4-FF48-463D-A84A-AE30B9D676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95CCC8-A68F-4CD0-B240-B1610628397E}"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D3DC202A-B0B3-4688-8106-FF0457872A1E}">
      <dgm:prSet/>
      <dgm:spPr/>
      <dgm:t>
        <a:bodyPr/>
        <a:lstStyle/>
        <a:p>
          <a:r>
            <a:rPr lang="uk-UA" b="1"/>
            <a:t>Стан економіки, при якому задоволення потреб споживачів забезпечується виключно за рахунок внутрішнього (національного) виробництва, а обмін з іншими країнами практично відсутній, називається автаркією.</a:t>
          </a:r>
          <a:r>
            <a:rPr lang="uk-UA"/>
            <a:t> </a:t>
          </a:r>
          <a:endParaRPr lang="en-US"/>
        </a:p>
      </dgm:t>
    </dgm:pt>
    <dgm:pt modelId="{A60F52A7-DB94-4B2E-A8C1-5DBCBB783D88}" type="parTrans" cxnId="{2D9AC9CD-E332-4CF7-8122-6111E40BBAE1}">
      <dgm:prSet/>
      <dgm:spPr/>
      <dgm:t>
        <a:bodyPr/>
        <a:lstStyle/>
        <a:p>
          <a:endParaRPr lang="en-US"/>
        </a:p>
      </dgm:t>
    </dgm:pt>
    <dgm:pt modelId="{35E2F900-E117-46DC-8515-610A0C8E5D54}" type="sibTrans" cxnId="{2D9AC9CD-E332-4CF7-8122-6111E40BBAE1}">
      <dgm:prSet/>
      <dgm:spPr/>
      <dgm:t>
        <a:bodyPr/>
        <a:lstStyle/>
        <a:p>
          <a:endParaRPr lang="en-US"/>
        </a:p>
      </dgm:t>
    </dgm:pt>
    <dgm:pt modelId="{51121BE7-784B-4957-95AD-1B368449C3E0}">
      <dgm:prSet/>
      <dgm:spPr/>
      <dgm:t>
        <a:bodyPr/>
        <a:lstStyle/>
        <a:p>
          <a:r>
            <a:rPr lang="uk-UA" b="1"/>
            <a:t>В умовах автаркії національні виробники повинні виготовляти стільки продуктів і в такому асортименті, щоб повністю задовольнити потреби споживачів, оскільки інші (тобто зовнішні) джерела отримання необхідних товарів та послуг відсутні. </a:t>
          </a:r>
          <a:endParaRPr lang="en-US"/>
        </a:p>
      </dgm:t>
    </dgm:pt>
    <dgm:pt modelId="{05C43C55-DA31-483B-95E6-1006F856440E}" type="parTrans" cxnId="{E8862B28-507F-4B27-8721-114ED0B62FED}">
      <dgm:prSet/>
      <dgm:spPr/>
      <dgm:t>
        <a:bodyPr/>
        <a:lstStyle/>
        <a:p>
          <a:endParaRPr lang="en-US"/>
        </a:p>
      </dgm:t>
    </dgm:pt>
    <dgm:pt modelId="{97E32539-2CF0-4D2B-A8C8-CC0F6AA807FE}" type="sibTrans" cxnId="{E8862B28-507F-4B27-8721-114ED0B62FED}">
      <dgm:prSet/>
      <dgm:spPr/>
      <dgm:t>
        <a:bodyPr/>
        <a:lstStyle/>
        <a:p>
          <a:endParaRPr lang="en-US"/>
        </a:p>
      </dgm:t>
    </dgm:pt>
    <dgm:pt modelId="{566A7794-C642-4269-9E1F-6E9672014362}">
      <dgm:prSet/>
      <dgm:spPr/>
      <dgm:t>
        <a:bodyPr/>
        <a:lstStyle/>
        <a:p>
          <a:r>
            <a:rPr lang="uk-UA" b="1"/>
            <a:t>Це означає, що всі економічні рішення в автаркічних умовах торкаються одночасно як сфери виробництва, так і сфери споживання.</a:t>
          </a:r>
          <a:endParaRPr lang="en-US"/>
        </a:p>
      </dgm:t>
    </dgm:pt>
    <dgm:pt modelId="{5E3EBCB2-B06E-4856-9E69-6D9DA3B1C549}" type="parTrans" cxnId="{1E6A6D40-7B07-4803-AA40-9681C30FBA48}">
      <dgm:prSet/>
      <dgm:spPr/>
      <dgm:t>
        <a:bodyPr/>
        <a:lstStyle/>
        <a:p>
          <a:endParaRPr lang="en-US"/>
        </a:p>
      </dgm:t>
    </dgm:pt>
    <dgm:pt modelId="{C36F84D5-47E7-44E9-BD0F-E8E3537AFEFF}" type="sibTrans" cxnId="{1E6A6D40-7B07-4803-AA40-9681C30FBA48}">
      <dgm:prSet/>
      <dgm:spPr/>
      <dgm:t>
        <a:bodyPr/>
        <a:lstStyle/>
        <a:p>
          <a:endParaRPr lang="en-US"/>
        </a:p>
      </dgm:t>
    </dgm:pt>
    <dgm:pt modelId="{24D98DB7-F19A-4402-BBAC-687015F8F53E}" type="pres">
      <dgm:prSet presAssocID="{4495CCC8-A68F-4CD0-B240-B1610628397E}" presName="vert0" presStyleCnt="0">
        <dgm:presLayoutVars>
          <dgm:dir/>
          <dgm:animOne val="branch"/>
          <dgm:animLvl val="lvl"/>
        </dgm:presLayoutVars>
      </dgm:prSet>
      <dgm:spPr/>
    </dgm:pt>
    <dgm:pt modelId="{8547AAE8-EA2D-4594-984A-0735F04B8BFD}" type="pres">
      <dgm:prSet presAssocID="{D3DC202A-B0B3-4688-8106-FF0457872A1E}" presName="thickLine" presStyleLbl="alignNode1" presStyleIdx="0" presStyleCnt="3"/>
      <dgm:spPr/>
    </dgm:pt>
    <dgm:pt modelId="{519A81C7-60D0-4A2D-806A-0618E3F75152}" type="pres">
      <dgm:prSet presAssocID="{D3DC202A-B0B3-4688-8106-FF0457872A1E}" presName="horz1" presStyleCnt="0"/>
      <dgm:spPr/>
    </dgm:pt>
    <dgm:pt modelId="{76292411-05C6-4765-9DAB-C81835D9FDE3}" type="pres">
      <dgm:prSet presAssocID="{D3DC202A-B0B3-4688-8106-FF0457872A1E}" presName="tx1" presStyleLbl="revTx" presStyleIdx="0" presStyleCnt="3"/>
      <dgm:spPr/>
    </dgm:pt>
    <dgm:pt modelId="{538C5FD7-0BC2-4CF6-B1B5-3C1CE374521E}" type="pres">
      <dgm:prSet presAssocID="{D3DC202A-B0B3-4688-8106-FF0457872A1E}" presName="vert1" presStyleCnt="0"/>
      <dgm:spPr/>
    </dgm:pt>
    <dgm:pt modelId="{DD5AA075-5AC1-48DF-B879-F9675E393238}" type="pres">
      <dgm:prSet presAssocID="{51121BE7-784B-4957-95AD-1B368449C3E0}" presName="thickLine" presStyleLbl="alignNode1" presStyleIdx="1" presStyleCnt="3"/>
      <dgm:spPr/>
    </dgm:pt>
    <dgm:pt modelId="{1F7E686A-E4E5-498A-A7F8-8614096FB19D}" type="pres">
      <dgm:prSet presAssocID="{51121BE7-784B-4957-95AD-1B368449C3E0}" presName="horz1" presStyleCnt="0"/>
      <dgm:spPr/>
    </dgm:pt>
    <dgm:pt modelId="{6E41BA23-3A59-420B-80CA-E55B15623DCA}" type="pres">
      <dgm:prSet presAssocID="{51121BE7-784B-4957-95AD-1B368449C3E0}" presName="tx1" presStyleLbl="revTx" presStyleIdx="1" presStyleCnt="3"/>
      <dgm:spPr/>
    </dgm:pt>
    <dgm:pt modelId="{49486DB0-52B1-4403-8DD8-18C52C885068}" type="pres">
      <dgm:prSet presAssocID="{51121BE7-784B-4957-95AD-1B368449C3E0}" presName="vert1" presStyleCnt="0"/>
      <dgm:spPr/>
    </dgm:pt>
    <dgm:pt modelId="{52EFFF99-5496-4D9A-B351-E978EC15EB79}" type="pres">
      <dgm:prSet presAssocID="{566A7794-C642-4269-9E1F-6E9672014362}" presName="thickLine" presStyleLbl="alignNode1" presStyleIdx="2" presStyleCnt="3"/>
      <dgm:spPr/>
    </dgm:pt>
    <dgm:pt modelId="{09311712-4252-4973-AD09-557149B1ABDC}" type="pres">
      <dgm:prSet presAssocID="{566A7794-C642-4269-9E1F-6E9672014362}" presName="horz1" presStyleCnt="0"/>
      <dgm:spPr/>
    </dgm:pt>
    <dgm:pt modelId="{12973382-E82A-4D6D-A76C-D7E063B12912}" type="pres">
      <dgm:prSet presAssocID="{566A7794-C642-4269-9E1F-6E9672014362}" presName="tx1" presStyleLbl="revTx" presStyleIdx="2" presStyleCnt="3"/>
      <dgm:spPr/>
    </dgm:pt>
    <dgm:pt modelId="{7E6F5B07-E04E-49E0-9E2A-F40DB69B6B9A}" type="pres">
      <dgm:prSet presAssocID="{566A7794-C642-4269-9E1F-6E9672014362}" presName="vert1" presStyleCnt="0"/>
      <dgm:spPr/>
    </dgm:pt>
  </dgm:ptLst>
  <dgm:cxnLst>
    <dgm:cxn modelId="{CF48E003-A7A3-48DD-9E52-B4C27A2C47FA}" type="presOf" srcId="{566A7794-C642-4269-9E1F-6E9672014362}" destId="{12973382-E82A-4D6D-A76C-D7E063B12912}" srcOrd="0" destOrd="0" presId="urn:microsoft.com/office/officeart/2008/layout/LinedList"/>
    <dgm:cxn modelId="{4D894609-1718-4A9C-9079-1ACF8D36A358}" type="presOf" srcId="{D3DC202A-B0B3-4688-8106-FF0457872A1E}" destId="{76292411-05C6-4765-9DAB-C81835D9FDE3}" srcOrd="0" destOrd="0" presId="urn:microsoft.com/office/officeart/2008/layout/LinedList"/>
    <dgm:cxn modelId="{173FA626-F9C5-45B0-9BBB-CCBE7D4BD719}" type="presOf" srcId="{4495CCC8-A68F-4CD0-B240-B1610628397E}" destId="{24D98DB7-F19A-4402-BBAC-687015F8F53E}" srcOrd="0" destOrd="0" presId="urn:microsoft.com/office/officeart/2008/layout/LinedList"/>
    <dgm:cxn modelId="{E8862B28-507F-4B27-8721-114ED0B62FED}" srcId="{4495CCC8-A68F-4CD0-B240-B1610628397E}" destId="{51121BE7-784B-4957-95AD-1B368449C3E0}" srcOrd="1" destOrd="0" parTransId="{05C43C55-DA31-483B-95E6-1006F856440E}" sibTransId="{97E32539-2CF0-4D2B-A8C8-CC0F6AA807FE}"/>
    <dgm:cxn modelId="{1E6A6D40-7B07-4803-AA40-9681C30FBA48}" srcId="{4495CCC8-A68F-4CD0-B240-B1610628397E}" destId="{566A7794-C642-4269-9E1F-6E9672014362}" srcOrd="2" destOrd="0" parTransId="{5E3EBCB2-B06E-4856-9E69-6D9DA3B1C549}" sibTransId="{C36F84D5-47E7-44E9-BD0F-E8E3537AFEFF}"/>
    <dgm:cxn modelId="{2D9AC9CD-E332-4CF7-8122-6111E40BBAE1}" srcId="{4495CCC8-A68F-4CD0-B240-B1610628397E}" destId="{D3DC202A-B0B3-4688-8106-FF0457872A1E}" srcOrd="0" destOrd="0" parTransId="{A60F52A7-DB94-4B2E-A8C1-5DBCBB783D88}" sibTransId="{35E2F900-E117-46DC-8515-610A0C8E5D54}"/>
    <dgm:cxn modelId="{B571E8DF-E229-4884-B693-0DBA841FE23A}" type="presOf" srcId="{51121BE7-784B-4957-95AD-1B368449C3E0}" destId="{6E41BA23-3A59-420B-80CA-E55B15623DCA}" srcOrd="0" destOrd="0" presId="urn:microsoft.com/office/officeart/2008/layout/LinedList"/>
    <dgm:cxn modelId="{B6545AD0-41F4-45EB-B4C1-F504FDD69A9F}" type="presParOf" srcId="{24D98DB7-F19A-4402-BBAC-687015F8F53E}" destId="{8547AAE8-EA2D-4594-984A-0735F04B8BFD}" srcOrd="0" destOrd="0" presId="urn:microsoft.com/office/officeart/2008/layout/LinedList"/>
    <dgm:cxn modelId="{8A0CBCE6-A17A-407D-8DAF-F5CBFF331894}" type="presParOf" srcId="{24D98DB7-F19A-4402-BBAC-687015F8F53E}" destId="{519A81C7-60D0-4A2D-806A-0618E3F75152}" srcOrd="1" destOrd="0" presId="urn:microsoft.com/office/officeart/2008/layout/LinedList"/>
    <dgm:cxn modelId="{BBEE6785-850F-49CB-AC9B-CC44AAABE609}" type="presParOf" srcId="{519A81C7-60D0-4A2D-806A-0618E3F75152}" destId="{76292411-05C6-4765-9DAB-C81835D9FDE3}" srcOrd="0" destOrd="0" presId="urn:microsoft.com/office/officeart/2008/layout/LinedList"/>
    <dgm:cxn modelId="{F88DEEC3-87E2-491C-A5FB-F5B6059E2BDA}" type="presParOf" srcId="{519A81C7-60D0-4A2D-806A-0618E3F75152}" destId="{538C5FD7-0BC2-4CF6-B1B5-3C1CE374521E}" srcOrd="1" destOrd="0" presId="urn:microsoft.com/office/officeart/2008/layout/LinedList"/>
    <dgm:cxn modelId="{FB9C08D6-BB83-4C7C-8A40-9F591D47B0D8}" type="presParOf" srcId="{24D98DB7-F19A-4402-BBAC-687015F8F53E}" destId="{DD5AA075-5AC1-48DF-B879-F9675E393238}" srcOrd="2" destOrd="0" presId="urn:microsoft.com/office/officeart/2008/layout/LinedList"/>
    <dgm:cxn modelId="{487FB3B0-1EEE-4C46-B0CB-B77DBDACFDF2}" type="presParOf" srcId="{24D98DB7-F19A-4402-BBAC-687015F8F53E}" destId="{1F7E686A-E4E5-498A-A7F8-8614096FB19D}" srcOrd="3" destOrd="0" presId="urn:microsoft.com/office/officeart/2008/layout/LinedList"/>
    <dgm:cxn modelId="{22B184A4-8DDD-49C6-983D-9329277BBF07}" type="presParOf" srcId="{1F7E686A-E4E5-498A-A7F8-8614096FB19D}" destId="{6E41BA23-3A59-420B-80CA-E55B15623DCA}" srcOrd="0" destOrd="0" presId="urn:microsoft.com/office/officeart/2008/layout/LinedList"/>
    <dgm:cxn modelId="{1745C7C7-9D7D-4A2D-BC66-81B165C6574A}" type="presParOf" srcId="{1F7E686A-E4E5-498A-A7F8-8614096FB19D}" destId="{49486DB0-52B1-4403-8DD8-18C52C885068}" srcOrd="1" destOrd="0" presId="urn:microsoft.com/office/officeart/2008/layout/LinedList"/>
    <dgm:cxn modelId="{14C17B9C-7591-4B63-8B4E-A0DBF0F96C49}" type="presParOf" srcId="{24D98DB7-F19A-4402-BBAC-687015F8F53E}" destId="{52EFFF99-5496-4D9A-B351-E978EC15EB79}" srcOrd="4" destOrd="0" presId="urn:microsoft.com/office/officeart/2008/layout/LinedList"/>
    <dgm:cxn modelId="{72194313-BEFA-46CF-B897-945A9A47DFA2}" type="presParOf" srcId="{24D98DB7-F19A-4402-BBAC-687015F8F53E}" destId="{09311712-4252-4973-AD09-557149B1ABDC}" srcOrd="5" destOrd="0" presId="urn:microsoft.com/office/officeart/2008/layout/LinedList"/>
    <dgm:cxn modelId="{E92B0DDC-DE65-492E-9A14-700FA1BA121F}" type="presParOf" srcId="{09311712-4252-4973-AD09-557149B1ABDC}" destId="{12973382-E82A-4D6D-A76C-D7E063B12912}" srcOrd="0" destOrd="0" presId="urn:microsoft.com/office/officeart/2008/layout/LinedList"/>
    <dgm:cxn modelId="{015188AB-4C0C-4FDA-B126-D80EFF280B83}" type="presParOf" srcId="{09311712-4252-4973-AD09-557149B1ABDC}" destId="{7E6F5B07-E04E-49E0-9E2A-F40DB69B6B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E6947F-297D-4EBC-AA70-EE92853BDDF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ED61E0F9-0F2E-49D4-9EC1-DEAC6EEAE262}">
      <dgm:prSet/>
      <dgm:spPr/>
      <dgm:t>
        <a:bodyPr/>
        <a:lstStyle/>
        <a:p>
          <a:r>
            <a:rPr lang="uk-UA" b="1"/>
            <a:t>1) всі криві байдужості мають спадаючу форму зліва направо</a:t>
          </a:r>
          <a:endParaRPr lang="en-US"/>
        </a:p>
      </dgm:t>
    </dgm:pt>
    <dgm:pt modelId="{38CC29C8-FC15-4C72-9D32-9F746195C022}" type="parTrans" cxnId="{F6E62F2D-6532-423E-962E-3D6D129ED110}">
      <dgm:prSet/>
      <dgm:spPr/>
      <dgm:t>
        <a:bodyPr/>
        <a:lstStyle/>
        <a:p>
          <a:endParaRPr lang="en-US"/>
        </a:p>
      </dgm:t>
    </dgm:pt>
    <dgm:pt modelId="{F712F248-76D3-462E-BB68-FFC53C794648}" type="sibTrans" cxnId="{F6E62F2D-6532-423E-962E-3D6D129ED110}">
      <dgm:prSet/>
      <dgm:spPr/>
      <dgm:t>
        <a:bodyPr/>
        <a:lstStyle/>
        <a:p>
          <a:endParaRPr lang="en-US"/>
        </a:p>
      </dgm:t>
    </dgm:pt>
    <dgm:pt modelId="{B19EF1EE-2F75-437E-85AA-AAEAEB621803}">
      <dgm:prSet/>
      <dgm:spPr/>
      <dgm:t>
        <a:bodyPr/>
        <a:lstStyle/>
        <a:p>
          <a:r>
            <a:rPr lang="uk-UA" b="1"/>
            <a:t>2) крива байдужості завжди опукла по відношенню до початку координат. Її нахил представляє собою пропорцію, в якій споживачі збільшуватимуть використання одного продукту, відмовляючись від споживання іншого. Ця пропорція називається граничною нормою заміщення. Опукла форма кривої означає, що в різних її точках величина граничної норми заміщення буде різною. </a:t>
          </a:r>
          <a:endParaRPr lang="en-US"/>
        </a:p>
      </dgm:t>
    </dgm:pt>
    <dgm:pt modelId="{7A16B5DF-A31D-4B06-8EFE-10529FC239A5}" type="parTrans" cxnId="{347ACFEE-D884-4616-A066-411837C52D8C}">
      <dgm:prSet/>
      <dgm:spPr/>
      <dgm:t>
        <a:bodyPr/>
        <a:lstStyle/>
        <a:p>
          <a:endParaRPr lang="en-US"/>
        </a:p>
      </dgm:t>
    </dgm:pt>
    <dgm:pt modelId="{279C8720-0340-4833-BC04-DC3956D220B6}" type="sibTrans" cxnId="{347ACFEE-D884-4616-A066-411837C52D8C}">
      <dgm:prSet/>
      <dgm:spPr/>
      <dgm:t>
        <a:bodyPr/>
        <a:lstStyle/>
        <a:p>
          <a:endParaRPr lang="en-US"/>
        </a:p>
      </dgm:t>
    </dgm:pt>
    <dgm:pt modelId="{A3F5D6BE-1AE7-43D8-98F3-6460D3091835}">
      <dgm:prSet/>
      <dgm:spPr/>
      <dgm:t>
        <a:bodyPr/>
        <a:lstStyle/>
        <a:p>
          <a:r>
            <a:rPr lang="uk-UA" b="1"/>
            <a:t>3) криві байдужості ніколи не перетинаються. Це означає, що рівень споживання товарів </a:t>
          </a:r>
          <a:r>
            <a:rPr lang="en-US" b="1"/>
            <a:t>X </a:t>
          </a:r>
          <a:r>
            <a:rPr lang="uk-UA" b="1"/>
            <a:t>та </a:t>
          </a:r>
          <a:r>
            <a:rPr lang="en-US" b="1"/>
            <a:t>Y </a:t>
          </a:r>
          <a:r>
            <a:rPr lang="uk-UA" b="1"/>
            <a:t>визначається точкою, яка може лежати лише на одній кривій байдужості. </a:t>
          </a:r>
          <a:endParaRPr lang="en-US"/>
        </a:p>
      </dgm:t>
    </dgm:pt>
    <dgm:pt modelId="{4D5FEF49-9FAF-42CE-AB4D-759224229AF2}" type="parTrans" cxnId="{6AC958BC-02DF-4BC4-815D-DA337F684015}">
      <dgm:prSet/>
      <dgm:spPr/>
      <dgm:t>
        <a:bodyPr/>
        <a:lstStyle/>
        <a:p>
          <a:endParaRPr lang="en-US"/>
        </a:p>
      </dgm:t>
    </dgm:pt>
    <dgm:pt modelId="{90A934A6-6165-436F-84BE-F21951E23832}" type="sibTrans" cxnId="{6AC958BC-02DF-4BC4-815D-DA337F684015}">
      <dgm:prSet/>
      <dgm:spPr/>
      <dgm:t>
        <a:bodyPr/>
        <a:lstStyle/>
        <a:p>
          <a:endParaRPr lang="en-US"/>
        </a:p>
      </dgm:t>
    </dgm:pt>
    <dgm:pt modelId="{8F53C3A7-2471-4BAA-869B-4A0FF8D2C482}">
      <dgm:prSet/>
      <dgm:spPr/>
      <dgm:t>
        <a:bodyPr/>
        <a:lstStyle/>
        <a:p>
          <a:r>
            <a:rPr lang="uk-UA" b="1"/>
            <a:t>4) чим вище по відношенню до початку координат вона знаходиться, тим вищий рівень корисності вона характеризує.</a:t>
          </a:r>
          <a:endParaRPr lang="en-US"/>
        </a:p>
      </dgm:t>
    </dgm:pt>
    <dgm:pt modelId="{20A251AA-D26B-4239-B40C-12D6063FEC49}" type="parTrans" cxnId="{70CF4A42-B6A9-44BD-8A3F-B6B543AC1F43}">
      <dgm:prSet/>
      <dgm:spPr/>
      <dgm:t>
        <a:bodyPr/>
        <a:lstStyle/>
        <a:p>
          <a:endParaRPr lang="en-US"/>
        </a:p>
      </dgm:t>
    </dgm:pt>
    <dgm:pt modelId="{C0D959FA-FE28-454B-A6C6-A506E3BB9BF7}" type="sibTrans" cxnId="{70CF4A42-B6A9-44BD-8A3F-B6B543AC1F43}">
      <dgm:prSet/>
      <dgm:spPr/>
      <dgm:t>
        <a:bodyPr/>
        <a:lstStyle/>
        <a:p>
          <a:endParaRPr lang="en-US"/>
        </a:p>
      </dgm:t>
    </dgm:pt>
    <dgm:pt modelId="{2A49B06B-420F-45D5-8D25-8217BAC0DD4F}" type="pres">
      <dgm:prSet presAssocID="{E0E6947F-297D-4EBC-AA70-EE92853BDDFF}" presName="linear" presStyleCnt="0">
        <dgm:presLayoutVars>
          <dgm:animLvl val="lvl"/>
          <dgm:resizeHandles val="exact"/>
        </dgm:presLayoutVars>
      </dgm:prSet>
      <dgm:spPr/>
    </dgm:pt>
    <dgm:pt modelId="{15D106CF-5347-40B0-B4D3-15C756CAF698}" type="pres">
      <dgm:prSet presAssocID="{ED61E0F9-0F2E-49D4-9EC1-DEAC6EEAE262}" presName="parentText" presStyleLbl="node1" presStyleIdx="0" presStyleCnt="4">
        <dgm:presLayoutVars>
          <dgm:chMax val="0"/>
          <dgm:bulletEnabled val="1"/>
        </dgm:presLayoutVars>
      </dgm:prSet>
      <dgm:spPr/>
    </dgm:pt>
    <dgm:pt modelId="{27DAFBAA-3B3F-4B24-9146-37CAD3D114D9}" type="pres">
      <dgm:prSet presAssocID="{F712F248-76D3-462E-BB68-FFC53C794648}" presName="spacer" presStyleCnt="0"/>
      <dgm:spPr/>
    </dgm:pt>
    <dgm:pt modelId="{E3160174-54E4-4BF2-B513-5977AB9DF4F2}" type="pres">
      <dgm:prSet presAssocID="{B19EF1EE-2F75-437E-85AA-AAEAEB621803}" presName="parentText" presStyleLbl="node1" presStyleIdx="1" presStyleCnt="4">
        <dgm:presLayoutVars>
          <dgm:chMax val="0"/>
          <dgm:bulletEnabled val="1"/>
        </dgm:presLayoutVars>
      </dgm:prSet>
      <dgm:spPr/>
    </dgm:pt>
    <dgm:pt modelId="{6A6D2BD1-0A6B-4069-9931-6CA2D6C9DE29}" type="pres">
      <dgm:prSet presAssocID="{279C8720-0340-4833-BC04-DC3956D220B6}" presName="spacer" presStyleCnt="0"/>
      <dgm:spPr/>
    </dgm:pt>
    <dgm:pt modelId="{BCC0A8CE-0272-4861-BD11-EFE76C28D8EE}" type="pres">
      <dgm:prSet presAssocID="{A3F5D6BE-1AE7-43D8-98F3-6460D3091835}" presName="parentText" presStyleLbl="node1" presStyleIdx="2" presStyleCnt="4">
        <dgm:presLayoutVars>
          <dgm:chMax val="0"/>
          <dgm:bulletEnabled val="1"/>
        </dgm:presLayoutVars>
      </dgm:prSet>
      <dgm:spPr/>
    </dgm:pt>
    <dgm:pt modelId="{57CF9124-D646-4A07-9B8A-8CC80DD612FF}" type="pres">
      <dgm:prSet presAssocID="{90A934A6-6165-436F-84BE-F21951E23832}" presName="spacer" presStyleCnt="0"/>
      <dgm:spPr/>
    </dgm:pt>
    <dgm:pt modelId="{68C3EF19-E5D0-4449-9CC3-0464A5A7010D}" type="pres">
      <dgm:prSet presAssocID="{8F53C3A7-2471-4BAA-869B-4A0FF8D2C482}" presName="parentText" presStyleLbl="node1" presStyleIdx="3" presStyleCnt="4">
        <dgm:presLayoutVars>
          <dgm:chMax val="0"/>
          <dgm:bulletEnabled val="1"/>
        </dgm:presLayoutVars>
      </dgm:prSet>
      <dgm:spPr/>
    </dgm:pt>
  </dgm:ptLst>
  <dgm:cxnLst>
    <dgm:cxn modelId="{F6E62F2D-6532-423E-962E-3D6D129ED110}" srcId="{E0E6947F-297D-4EBC-AA70-EE92853BDDFF}" destId="{ED61E0F9-0F2E-49D4-9EC1-DEAC6EEAE262}" srcOrd="0" destOrd="0" parTransId="{38CC29C8-FC15-4C72-9D32-9F746195C022}" sibTransId="{F712F248-76D3-462E-BB68-FFC53C794648}"/>
    <dgm:cxn modelId="{70CF4A42-B6A9-44BD-8A3F-B6B543AC1F43}" srcId="{E0E6947F-297D-4EBC-AA70-EE92853BDDFF}" destId="{8F53C3A7-2471-4BAA-869B-4A0FF8D2C482}" srcOrd="3" destOrd="0" parTransId="{20A251AA-D26B-4239-B40C-12D6063FEC49}" sibTransId="{C0D959FA-FE28-454B-A6C6-A506E3BB9BF7}"/>
    <dgm:cxn modelId="{DC78FF48-3463-42A0-8EDF-30581B152B63}" type="presOf" srcId="{B19EF1EE-2F75-437E-85AA-AAEAEB621803}" destId="{E3160174-54E4-4BF2-B513-5977AB9DF4F2}" srcOrd="0" destOrd="0" presId="urn:microsoft.com/office/officeart/2005/8/layout/vList2"/>
    <dgm:cxn modelId="{1D2307A3-5549-4CF4-B7F9-8771F39B67C6}" type="presOf" srcId="{8F53C3A7-2471-4BAA-869B-4A0FF8D2C482}" destId="{68C3EF19-E5D0-4449-9CC3-0464A5A7010D}" srcOrd="0" destOrd="0" presId="urn:microsoft.com/office/officeart/2005/8/layout/vList2"/>
    <dgm:cxn modelId="{83BBE2B3-3374-4864-8D7A-4EEB7944CC25}" type="presOf" srcId="{A3F5D6BE-1AE7-43D8-98F3-6460D3091835}" destId="{BCC0A8CE-0272-4861-BD11-EFE76C28D8EE}" srcOrd="0" destOrd="0" presId="urn:microsoft.com/office/officeart/2005/8/layout/vList2"/>
    <dgm:cxn modelId="{6AC958BC-02DF-4BC4-815D-DA337F684015}" srcId="{E0E6947F-297D-4EBC-AA70-EE92853BDDFF}" destId="{A3F5D6BE-1AE7-43D8-98F3-6460D3091835}" srcOrd="2" destOrd="0" parTransId="{4D5FEF49-9FAF-42CE-AB4D-759224229AF2}" sibTransId="{90A934A6-6165-436F-84BE-F21951E23832}"/>
    <dgm:cxn modelId="{C4CF45E9-A20E-4E9F-85B6-E8869B289994}" type="presOf" srcId="{ED61E0F9-0F2E-49D4-9EC1-DEAC6EEAE262}" destId="{15D106CF-5347-40B0-B4D3-15C756CAF698}" srcOrd="0" destOrd="0" presId="urn:microsoft.com/office/officeart/2005/8/layout/vList2"/>
    <dgm:cxn modelId="{347ACFEE-D884-4616-A066-411837C52D8C}" srcId="{E0E6947F-297D-4EBC-AA70-EE92853BDDFF}" destId="{B19EF1EE-2F75-437E-85AA-AAEAEB621803}" srcOrd="1" destOrd="0" parTransId="{7A16B5DF-A31D-4B06-8EFE-10529FC239A5}" sibTransId="{279C8720-0340-4833-BC04-DC3956D220B6}"/>
    <dgm:cxn modelId="{25167BFD-98B2-431B-A4A1-6753323580CF}" type="presOf" srcId="{E0E6947F-297D-4EBC-AA70-EE92853BDDFF}" destId="{2A49B06B-420F-45D5-8D25-8217BAC0DD4F}" srcOrd="0" destOrd="0" presId="urn:microsoft.com/office/officeart/2005/8/layout/vList2"/>
    <dgm:cxn modelId="{FCC793B7-CED1-40F5-A61A-D8BE81BCE19F}" type="presParOf" srcId="{2A49B06B-420F-45D5-8D25-8217BAC0DD4F}" destId="{15D106CF-5347-40B0-B4D3-15C756CAF698}" srcOrd="0" destOrd="0" presId="urn:microsoft.com/office/officeart/2005/8/layout/vList2"/>
    <dgm:cxn modelId="{2402981C-32C1-477D-AB51-421E7AE8D5AE}" type="presParOf" srcId="{2A49B06B-420F-45D5-8D25-8217BAC0DD4F}" destId="{27DAFBAA-3B3F-4B24-9146-37CAD3D114D9}" srcOrd="1" destOrd="0" presId="urn:microsoft.com/office/officeart/2005/8/layout/vList2"/>
    <dgm:cxn modelId="{AC3C3CC7-5F34-4D56-9A27-629CBB7F1CF6}" type="presParOf" srcId="{2A49B06B-420F-45D5-8D25-8217BAC0DD4F}" destId="{E3160174-54E4-4BF2-B513-5977AB9DF4F2}" srcOrd="2" destOrd="0" presId="urn:microsoft.com/office/officeart/2005/8/layout/vList2"/>
    <dgm:cxn modelId="{FD9F0F77-3441-4E0F-A68E-9580C2BF0E94}" type="presParOf" srcId="{2A49B06B-420F-45D5-8D25-8217BAC0DD4F}" destId="{6A6D2BD1-0A6B-4069-9931-6CA2D6C9DE29}" srcOrd="3" destOrd="0" presId="urn:microsoft.com/office/officeart/2005/8/layout/vList2"/>
    <dgm:cxn modelId="{669DC88F-DB1C-4329-A7D0-5C683EFEBAC2}" type="presParOf" srcId="{2A49B06B-420F-45D5-8D25-8217BAC0DD4F}" destId="{BCC0A8CE-0272-4861-BD11-EFE76C28D8EE}" srcOrd="4" destOrd="0" presId="urn:microsoft.com/office/officeart/2005/8/layout/vList2"/>
    <dgm:cxn modelId="{CC83FE96-389F-467D-B975-EB8D95F1D507}" type="presParOf" srcId="{2A49B06B-420F-45D5-8D25-8217BAC0DD4F}" destId="{57CF9124-D646-4A07-9B8A-8CC80DD612FF}" srcOrd="5" destOrd="0" presId="urn:microsoft.com/office/officeart/2005/8/layout/vList2"/>
    <dgm:cxn modelId="{9215F5EA-7235-4A71-8B0C-C26C724C56BE}" type="presParOf" srcId="{2A49B06B-420F-45D5-8D25-8217BAC0DD4F}" destId="{68C3EF19-E5D0-4449-9CC3-0464A5A701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A90BC-8178-48CC-84DE-F407913ECED2}">
      <dsp:nvSpPr>
        <dsp:cNvPr id="0" name=""/>
        <dsp:cNvSpPr/>
      </dsp:nvSpPr>
      <dsp:spPr>
        <a:xfrm>
          <a:off x="1193" y="131923"/>
          <a:ext cx="4190054" cy="2660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5A0D8-FA6D-4BF5-903A-B70D89192CAC}">
      <dsp:nvSpPr>
        <dsp:cNvPr id="0" name=""/>
        <dsp:cNvSpPr/>
      </dsp:nvSpPr>
      <dsp:spPr>
        <a:xfrm>
          <a:off x="466755"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b="1" i="1" kern="1200"/>
            <a:t>Держава НЕ ПОВИННА втручатись у структуру торгівлі</a:t>
          </a:r>
          <a:r>
            <a:rPr lang="uk-UA" sz="1900" kern="1200"/>
            <a:t> (теорія абсолютних переваг, відносних переваг, розміру країни, співвідношення факторів виробництва, життєвого циклу продукту, подібності країн, “міжнародної конкуренто–спроможності націй” тощо).</a:t>
          </a:r>
          <a:endParaRPr lang="en-US" sz="1900" kern="1200"/>
        </a:p>
      </dsp:txBody>
      <dsp:txXfrm>
        <a:off x="544684" y="652135"/>
        <a:ext cx="4034196" cy="2504826"/>
      </dsp:txXfrm>
    </dsp:sp>
    <dsp:sp modelId="{727AAE3A-F6B9-4CE9-B41F-F884AF0D5622}">
      <dsp:nvSpPr>
        <dsp:cNvPr id="0" name=""/>
        <dsp:cNvSpPr/>
      </dsp:nvSpPr>
      <dsp:spPr>
        <a:xfrm>
          <a:off x="5122371" y="131923"/>
          <a:ext cx="4190054" cy="2660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DBA48-9A9E-4191-A6CF-955E435A1E93}">
      <dsp:nvSpPr>
        <dsp:cNvPr id="0" name=""/>
        <dsp:cNvSpPr/>
      </dsp:nvSpPr>
      <dsp:spPr>
        <a:xfrm>
          <a:off x="5587933"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b="1" i="1" kern="1200"/>
            <a:t>Держава ПОВИННА втручатись у вільний потік товарів між країнами для зміни обсягу, складу та напрямів торгівлі </a:t>
          </a:r>
          <a:r>
            <a:rPr lang="uk-UA" sz="1900" kern="1200"/>
            <a:t>(теорія меркантилізму, неомеркантилізму, залежності тощо).</a:t>
          </a:r>
          <a:endParaRPr lang="en-US" sz="1900" kern="1200"/>
        </a:p>
      </dsp:txBody>
      <dsp:txXfrm>
        <a:off x="5665862" y="652135"/>
        <a:ext cx="4034196" cy="25048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7A19D-A841-4603-9C23-34269C8CDD1F}">
      <dsp:nvSpPr>
        <dsp:cNvPr id="0" name=""/>
        <dsp:cNvSpPr/>
      </dsp:nvSpPr>
      <dsp:spPr>
        <a:xfrm>
          <a:off x="0" y="0"/>
          <a:ext cx="97791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C6EF6-4364-4003-A2B6-15E4312F1477}">
      <dsp:nvSpPr>
        <dsp:cNvPr id="0" name=""/>
        <dsp:cNvSpPr/>
      </dsp:nvSpPr>
      <dsp:spPr>
        <a:xfrm>
          <a:off x="0" y="0"/>
          <a:ext cx="9779182"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b="1" kern="1200" dirty="0"/>
            <a:t>1) крива трансформації виробничих </a:t>
          </a:r>
          <a:r>
            <a:rPr lang="uk-UA" sz="1700" b="1" kern="1200" dirty="0" err="1"/>
            <a:t>потужностей</a:t>
          </a:r>
          <a:r>
            <a:rPr lang="uk-UA" sz="1700" b="1" kern="1200" dirty="0"/>
            <a:t> одночасно визначає і можливі комбінації товарів, які можуть придбати споживачі (тобто структуру споживання). Нахил цієї кривої характеризує альтернативну вартість та відносні ціни обох товарів одночасно. Як же зміниться виробництво та споживання в кожній країні, якщо вони торгуватимуть між собою на основі принципу порівняльної переваги?</a:t>
          </a:r>
          <a:endParaRPr lang="en-US" sz="1700" kern="1200" dirty="0"/>
        </a:p>
      </dsp:txBody>
      <dsp:txXfrm>
        <a:off x="0" y="0"/>
        <a:ext cx="9779182" cy="1683407"/>
      </dsp:txXfrm>
    </dsp:sp>
    <dsp:sp modelId="{3B67933E-6B0F-4BE9-8FCA-DEC7305EB825}">
      <dsp:nvSpPr>
        <dsp:cNvPr id="0" name=""/>
        <dsp:cNvSpPr/>
      </dsp:nvSpPr>
      <dsp:spPr>
        <a:xfrm>
          <a:off x="0" y="1683407"/>
          <a:ext cx="97791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432C6-0759-46C8-842C-0E934BB25111}">
      <dsp:nvSpPr>
        <dsp:cNvPr id="0" name=""/>
        <dsp:cNvSpPr/>
      </dsp:nvSpPr>
      <dsp:spPr>
        <a:xfrm>
          <a:off x="0" y="1683407"/>
          <a:ext cx="9779182"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b="1" kern="1200"/>
            <a:t>2) виробництво і споживання в кожній країні характеризуються певними точками, які відображають існуючу в економіці рівновагу. Якщо країна А випускає додаткову одиницю товару </a:t>
          </a:r>
          <a:r>
            <a:rPr lang="en-US" sz="1700" b="1" kern="1200"/>
            <a:t>X</a:t>
          </a:r>
          <a:r>
            <a:rPr lang="uk-UA" sz="1700" b="1" kern="1200"/>
            <a:t>, то це означає, що вона мусить відмовитися від виробництва </a:t>
          </a:r>
          <a:r>
            <a:rPr lang="en-US" sz="1700" b="1" kern="1200"/>
            <a:t>aLX</a:t>
          </a:r>
          <a:r>
            <a:rPr lang="uk-UA" sz="1700" b="1" kern="1200"/>
            <a:t>/ </a:t>
          </a:r>
          <a:r>
            <a:rPr lang="en-US" sz="1700" b="1" kern="1200"/>
            <a:t>aLY </a:t>
          </a:r>
          <a:r>
            <a:rPr lang="uk-UA" sz="1700" b="1" kern="1200"/>
            <a:t>одиниць товару </a:t>
          </a:r>
          <a:r>
            <a:rPr lang="en-US" sz="1700" b="1" kern="1200"/>
            <a:t>Y </a:t>
          </a:r>
          <a:r>
            <a:rPr lang="uk-UA" sz="1700" b="1" kern="1200"/>
            <a:t>(або 2/5 в числовому прикладі).      Аналогічним чином можна зробити висновок, що зменшення випуску товару </a:t>
          </a:r>
          <a:r>
            <a:rPr lang="en-US" sz="1700" b="1" kern="1200"/>
            <a:t>X </a:t>
          </a:r>
          <a:r>
            <a:rPr lang="uk-UA" sz="1700" b="1" kern="1200"/>
            <a:t>в країні В на одиницю супроводжується збільшенням виробництва товару </a:t>
          </a:r>
          <a:r>
            <a:rPr lang="en-US" sz="1700" b="1" kern="1200"/>
            <a:t>Y </a:t>
          </a:r>
          <a:r>
            <a:rPr lang="uk-UA" sz="1700" b="1" kern="1200"/>
            <a:t>на </a:t>
          </a:r>
          <a:r>
            <a:rPr lang="en-US" sz="1700" b="1" kern="1200"/>
            <a:t>bLX</a:t>
          </a:r>
          <a:r>
            <a:rPr lang="ru-RU" sz="1700" b="1" kern="1200"/>
            <a:t>/</a:t>
          </a:r>
          <a:r>
            <a:rPr lang="en-US" sz="1700" b="1" kern="1200"/>
            <a:t>bLY</a:t>
          </a:r>
          <a:r>
            <a:rPr lang="uk-UA" sz="1700" b="1" kern="1200"/>
            <a:t>одиниць (або 10/12 в числовому прикладі).</a:t>
          </a:r>
          <a:endParaRPr lang="en-US" sz="1700" kern="1200"/>
        </a:p>
      </dsp:txBody>
      <dsp:txXfrm>
        <a:off x="0" y="1683407"/>
        <a:ext cx="9779182" cy="16834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37F1-F42A-4D88-AE97-47491D95BA79}">
      <dsp:nvSpPr>
        <dsp:cNvPr id="0" name=""/>
        <dsp:cNvSpPr/>
      </dsp:nvSpPr>
      <dsp:spPr>
        <a:xfrm>
          <a:off x="1193" y="131923"/>
          <a:ext cx="4190054" cy="26606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84D1A2E-26DE-4196-9716-4F8E70AC5F80}">
      <dsp:nvSpPr>
        <dsp:cNvPr id="0" name=""/>
        <dsp:cNvSpPr/>
      </dsp:nvSpPr>
      <dsp:spPr>
        <a:xfrm>
          <a:off x="466755"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b="1" kern="1200"/>
            <a:t>споживчий ефект (виграш від обміну на основі нового співвідношення цін), який реалізується в формі переходу резидентів від рівня споживання Е до рівня С, тобто від кривої IC</a:t>
          </a:r>
          <a:r>
            <a:rPr lang="uk-UA" sz="1700" b="1" kern="1200" baseline="-30000"/>
            <a:t>0 </a:t>
          </a:r>
          <a:r>
            <a:rPr lang="uk-UA" sz="1700" b="1" kern="1200"/>
            <a:t>до кривої </a:t>
          </a:r>
          <a:r>
            <a:rPr lang="en-US" sz="1700" b="1" kern="1200"/>
            <a:t>IC</a:t>
          </a:r>
          <a:r>
            <a:rPr lang="uk-UA" sz="1700" b="1" kern="1200" baseline="-30000"/>
            <a:t>1.</a:t>
          </a:r>
          <a:endParaRPr lang="uk-UA" sz="1700" b="1" kern="1200"/>
        </a:p>
      </dsp:txBody>
      <dsp:txXfrm>
        <a:off x="544684" y="652135"/>
        <a:ext cx="4034196" cy="2504826"/>
      </dsp:txXfrm>
    </dsp:sp>
    <dsp:sp modelId="{37FB6F62-82AD-4074-A5EF-D5391ACF5C0E}">
      <dsp:nvSpPr>
        <dsp:cNvPr id="0" name=""/>
        <dsp:cNvSpPr/>
      </dsp:nvSpPr>
      <dsp:spPr>
        <a:xfrm>
          <a:off x="5122371" y="131923"/>
          <a:ext cx="4190054" cy="26606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3DDE27-34DA-40C4-98FB-37B488213EFB}">
      <dsp:nvSpPr>
        <dsp:cNvPr id="0" name=""/>
        <dsp:cNvSpPr/>
      </dsp:nvSpPr>
      <dsp:spPr>
        <a:xfrm>
          <a:off x="5587933"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b="1" kern="1200"/>
            <a:t>виробничий ефект (виграш від спеціалізації національного виробництва), який реалізується в формі переходу виробників від рівня виробництва Е до рівня Е</a:t>
          </a:r>
          <a:r>
            <a:rPr lang="uk-UA" sz="1700" b="1" kern="1200" baseline="30000"/>
            <a:t>1</a:t>
          </a:r>
          <a:r>
            <a:rPr lang="uk-UA" sz="1700" b="1" kern="1200"/>
            <a:t>, що, в свою чергу, </a:t>
          </a:r>
          <a:r>
            <a:rPr lang="uk-UA" sz="1700" kern="1200"/>
            <a:t>викликає</a:t>
          </a:r>
          <a:r>
            <a:rPr lang="uk-UA" sz="1700" b="1" kern="1200"/>
            <a:t> збільшення національного добробуту з рівня </a:t>
          </a:r>
          <a:r>
            <a:rPr lang="en-US" sz="1700" b="1" kern="1200"/>
            <a:t>C</a:t>
          </a:r>
          <a:r>
            <a:rPr lang="uk-UA" sz="1700" b="1" kern="1200"/>
            <a:t> до рівня C</a:t>
          </a:r>
          <a:r>
            <a:rPr lang="uk-UA" sz="1700" b="1" kern="1200" baseline="-30000"/>
            <a:t>1</a:t>
          </a:r>
          <a:r>
            <a:rPr lang="uk-UA" sz="1700" b="1" kern="1200"/>
            <a:t> (тобто переміщення з кривої IC</a:t>
          </a:r>
          <a:r>
            <a:rPr lang="uk-UA" sz="1700" b="1" kern="1200" baseline="-30000"/>
            <a:t>1</a:t>
          </a:r>
          <a:r>
            <a:rPr lang="uk-UA" sz="1700" b="1" kern="1200"/>
            <a:t> до кривої ІС</a:t>
          </a:r>
          <a:r>
            <a:rPr lang="uk-UA" sz="1700" b="1" kern="1200" baseline="-30000"/>
            <a:t>2</a:t>
          </a:r>
          <a:r>
            <a:rPr lang="uk-UA" sz="1700" b="1" kern="1200"/>
            <a:t> ).</a:t>
          </a:r>
          <a:endParaRPr lang="en-US" sz="1700" kern="1200"/>
        </a:p>
      </dsp:txBody>
      <dsp:txXfrm>
        <a:off x="5665862" y="652135"/>
        <a:ext cx="4034196" cy="2504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A90BC-8178-48CC-84DE-F407913ECED2}">
      <dsp:nvSpPr>
        <dsp:cNvPr id="0" name=""/>
        <dsp:cNvSpPr/>
      </dsp:nvSpPr>
      <dsp:spPr>
        <a:xfrm>
          <a:off x="1193" y="131923"/>
          <a:ext cx="4190054" cy="2660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5A0D8-FA6D-4BF5-903A-B70D89192CAC}">
      <dsp:nvSpPr>
        <dsp:cNvPr id="0" name=""/>
        <dsp:cNvSpPr/>
      </dsp:nvSpPr>
      <dsp:spPr>
        <a:xfrm>
          <a:off x="466755"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altLang="ru-RU" sz="2400" b="1" kern="1200" dirty="0"/>
            <a:t>МЕРКАНТИЛІЗМ</a:t>
          </a:r>
          <a:br>
            <a:rPr lang="ru-RU" altLang="ru-RU" sz="2400" kern="1200" dirty="0"/>
          </a:br>
          <a:r>
            <a:rPr lang="ru-RU" altLang="ru-RU" sz="2400" kern="1200" dirty="0" err="1"/>
            <a:t>У.Петті</a:t>
          </a:r>
          <a:r>
            <a:rPr lang="ru-RU" altLang="ru-RU" sz="2400" kern="1200" dirty="0"/>
            <a:t>, </a:t>
          </a:r>
          <a:r>
            <a:rPr lang="ru-RU" altLang="ru-RU" sz="2400" kern="1200" dirty="0" err="1"/>
            <a:t>Т.Мен</a:t>
          </a:r>
          <a:r>
            <a:rPr lang="ru-RU" altLang="ru-RU" sz="2400" kern="1200" dirty="0"/>
            <a:t> – </a:t>
          </a:r>
          <a:r>
            <a:rPr lang="ru-RU" altLang="ru-RU" sz="2400" kern="1200" dirty="0" err="1"/>
            <a:t>теорія</a:t>
          </a:r>
          <a:r>
            <a:rPr lang="ru-RU" altLang="ru-RU" sz="2400" kern="1200" dirty="0"/>
            <a:t> грошового </a:t>
          </a:r>
          <a:r>
            <a:rPr lang="ru-RU" altLang="ru-RU" sz="2400" kern="1200" dirty="0" err="1"/>
            <a:t>обігу</a:t>
          </a:r>
          <a:br>
            <a:rPr lang="ru-RU" altLang="ru-RU" sz="2400" kern="1200" dirty="0"/>
          </a:br>
          <a:r>
            <a:rPr lang="ru-RU" altLang="ru-RU" sz="2400" kern="1200" dirty="0" err="1"/>
            <a:t>А.Монкретьєн</a:t>
          </a:r>
          <a:r>
            <a:rPr lang="ru-RU" altLang="ru-RU" sz="2400" kern="1200" dirty="0"/>
            <a:t> — </a:t>
          </a:r>
          <a:r>
            <a:rPr lang="ru-RU" altLang="ru-RU" sz="2400" kern="1200" dirty="0" err="1"/>
            <a:t>теорія</a:t>
          </a:r>
          <a:r>
            <a:rPr lang="ru-RU" altLang="ru-RU" sz="2400" kern="1200" dirty="0"/>
            <a:t> позитивного сальдо </a:t>
          </a:r>
          <a:r>
            <a:rPr lang="ru-RU" altLang="ru-RU" sz="2400" kern="1200" dirty="0" err="1"/>
            <a:t>торговельного</a:t>
          </a:r>
          <a:r>
            <a:rPr lang="ru-RU" altLang="ru-RU" sz="2400" kern="1200" dirty="0"/>
            <a:t> балансу</a:t>
          </a:r>
          <a:endParaRPr lang="en-US" sz="2400" kern="1200" dirty="0"/>
        </a:p>
      </dsp:txBody>
      <dsp:txXfrm>
        <a:off x="544684" y="652135"/>
        <a:ext cx="4034196" cy="2504826"/>
      </dsp:txXfrm>
    </dsp:sp>
    <dsp:sp modelId="{727AAE3A-F6B9-4CE9-B41F-F884AF0D5622}">
      <dsp:nvSpPr>
        <dsp:cNvPr id="0" name=""/>
        <dsp:cNvSpPr/>
      </dsp:nvSpPr>
      <dsp:spPr>
        <a:xfrm>
          <a:off x="5122371" y="131923"/>
          <a:ext cx="4190054" cy="2660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DBA48-9A9E-4191-A6CF-955E435A1E93}">
      <dsp:nvSpPr>
        <dsp:cNvPr id="0" name=""/>
        <dsp:cNvSpPr/>
      </dsp:nvSpPr>
      <dsp:spPr>
        <a:xfrm>
          <a:off x="5587933" y="574206"/>
          <a:ext cx="4190054" cy="2660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altLang="ru-RU" sz="2400" b="1" kern="1200" dirty="0"/>
            <a:t>КЛАСИЧНІ</a:t>
          </a:r>
          <a:br>
            <a:rPr lang="ru-RU" altLang="ru-RU" sz="2400" kern="1200" dirty="0"/>
          </a:br>
          <a:r>
            <a:rPr lang="ru-RU" altLang="ru-RU" sz="2400" kern="1200" dirty="0" err="1"/>
            <a:t>А.Сміт</a:t>
          </a:r>
          <a:r>
            <a:rPr lang="ru-RU" altLang="ru-RU" sz="2400" kern="1200" dirty="0"/>
            <a:t> – т. </a:t>
          </a:r>
          <a:r>
            <a:rPr lang="ru-RU" altLang="ru-RU" sz="2400" kern="1200" dirty="0" err="1"/>
            <a:t>абсолютних</a:t>
          </a:r>
          <a:r>
            <a:rPr lang="ru-RU" altLang="ru-RU" sz="2400" kern="1200" dirty="0"/>
            <a:t> </a:t>
          </a:r>
          <a:r>
            <a:rPr lang="ru-RU" altLang="ru-RU" sz="2400" kern="1200" dirty="0" err="1"/>
            <a:t>переваг</a:t>
          </a:r>
          <a:r>
            <a:rPr lang="ru-RU" altLang="ru-RU" sz="2400" kern="1200" dirty="0"/>
            <a:t> (1776)</a:t>
          </a:r>
          <a:br>
            <a:rPr lang="ru-RU" altLang="ru-RU" sz="2400" kern="1200" dirty="0"/>
          </a:br>
          <a:r>
            <a:rPr lang="ru-RU" altLang="ru-RU" sz="2400" kern="1200" dirty="0" err="1"/>
            <a:t>Д.Рікардо</a:t>
          </a:r>
          <a:r>
            <a:rPr lang="ru-RU" altLang="ru-RU" sz="2400" kern="1200" dirty="0"/>
            <a:t> – т. </a:t>
          </a:r>
          <a:r>
            <a:rPr lang="ru-RU" altLang="ru-RU" sz="2400" kern="1200" dirty="0" err="1"/>
            <a:t>порівняльних</a:t>
          </a:r>
          <a:r>
            <a:rPr lang="ru-RU" altLang="ru-RU" sz="2400" kern="1200" dirty="0"/>
            <a:t> </a:t>
          </a:r>
          <a:r>
            <a:rPr lang="ru-RU" altLang="ru-RU" sz="2400" kern="1200" dirty="0" err="1"/>
            <a:t>переваг</a:t>
          </a:r>
          <a:r>
            <a:rPr lang="ru-RU" altLang="ru-RU" sz="2400" kern="1200" dirty="0"/>
            <a:t> (1817)</a:t>
          </a:r>
          <a:br>
            <a:rPr lang="ru-RU" altLang="ru-RU" sz="2400" kern="1200" dirty="0"/>
          </a:br>
          <a:endParaRPr lang="en-US" sz="2400" kern="1200" dirty="0"/>
        </a:p>
      </dsp:txBody>
      <dsp:txXfrm>
        <a:off x="5665862" y="652135"/>
        <a:ext cx="4034196" cy="2504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EE2E-3518-42F4-A09D-8492E7D5D849}">
      <dsp:nvSpPr>
        <dsp:cNvPr id="0" name=""/>
        <dsp:cNvSpPr/>
      </dsp:nvSpPr>
      <dsp:spPr>
        <a:xfrm>
          <a:off x="0" y="0"/>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5A0A4-B550-4D94-9D1C-D67A9391A941}">
      <dsp:nvSpPr>
        <dsp:cNvPr id="0" name=""/>
        <dsp:cNvSpPr/>
      </dsp:nvSpPr>
      <dsp:spPr>
        <a:xfrm>
          <a:off x="0" y="0"/>
          <a:ext cx="9779182" cy="101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dirty="0" err="1"/>
            <a:t>А.Маршалл</a:t>
          </a:r>
          <a:r>
            <a:rPr lang="ru-RU" sz="2600" kern="1200" dirty="0"/>
            <a:t>, Ф. </a:t>
          </a:r>
          <a:r>
            <a:rPr lang="ru-RU" sz="2600" kern="1200" dirty="0" err="1"/>
            <a:t>Еджуорт</a:t>
          </a:r>
          <a:r>
            <a:rPr lang="ru-RU" sz="2600" kern="1200" dirty="0"/>
            <a:t> – Модель </a:t>
          </a:r>
          <a:r>
            <a:rPr lang="ru-RU" sz="2600" kern="1200" dirty="0" err="1"/>
            <a:t>загальної</a:t>
          </a:r>
          <a:r>
            <a:rPr lang="ru-RU" sz="2600" kern="1200" dirty="0"/>
            <a:t> </a:t>
          </a:r>
          <a:r>
            <a:rPr lang="ru-RU" sz="2600" kern="1200" dirty="0" err="1"/>
            <a:t>рівноваги</a:t>
          </a:r>
          <a:r>
            <a:rPr lang="ru-RU" sz="2600" kern="1200" dirty="0"/>
            <a:t> на </a:t>
          </a:r>
          <a:r>
            <a:rPr lang="ru-RU" sz="2600" kern="1200" dirty="0" err="1"/>
            <a:t>основі</a:t>
          </a:r>
          <a:r>
            <a:rPr lang="ru-RU" sz="2600" kern="1200" dirty="0"/>
            <a:t> </a:t>
          </a:r>
          <a:r>
            <a:rPr lang="ru-RU" sz="2600" kern="1200" dirty="0" err="1"/>
            <a:t>теорії</a:t>
          </a:r>
          <a:r>
            <a:rPr lang="ru-RU" sz="2600" kern="1200" dirty="0"/>
            <a:t> </a:t>
          </a:r>
          <a:r>
            <a:rPr lang="ru-RU" sz="2600" kern="1200" dirty="0" err="1"/>
            <a:t>взаємного</a:t>
          </a:r>
          <a:r>
            <a:rPr lang="ru-RU" sz="2600" kern="1200" dirty="0"/>
            <a:t> </a:t>
          </a:r>
          <a:r>
            <a:rPr lang="ru-RU" sz="2600" kern="1200" dirty="0" err="1"/>
            <a:t>попиту</a:t>
          </a:r>
          <a:r>
            <a:rPr lang="ru-RU" sz="2600" kern="1200" dirty="0"/>
            <a:t> (1923)</a:t>
          </a:r>
          <a:endParaRPr lang="en-US" sz="2600" kern="1200" dirty="0"/>
        </a:p>
      </dsp:txBody>
      <dsp:txXfrm>
        <a:off x="0" y="0"/>
        <a:ext cx="9779182" cy="1012149"/>
      </dsp:txXfrm>
    </dsp:sp>
    <dsp:sp modelId="{5595697F-8D73-43AD-85DA-23965B7A089A}">
      <dsp:nvSpPr>
        <dsp:cNvPr id="0" name=""/>
        <dsp:cNvSpPr/>
      </dsp:nvSpPr>
      <dsp:spPr>
        <a:xfrm>
          <a:off x="0" y="1012149"/>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38FDD-E554-44CC-B5C6-F53FA60345EB}">
      <dsp:nvSpPr>
        <dsp:cNvPr id="0" name=""/>
        <dsp:cNvSpPr/>
      </dsp:nvSpPr>
      <dsp:spPr>
        <a:xfrm>
          <a:off x="0" y="1012149"/>
          <a:ext cx="9779182" cy="101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a:t>Е.Хекшер, Б.Олін – теорія співвідношення факторів виробництва (1933)</a:t>
          </a:r>
          <a:endParaRPr lang="en-US" sz="2600" kern="1200"/>
        </a:p>
      </dsp:txBody>
      <dsp:txXfrm>
        <a:off x="0" y="1012149"/>
        <a:ext cx="9779182" cy="1012149"/>
      </dsp:txXfrm>
    </dsp:sp>
    <dsp:sp modelId="{705ECEEB-E872-491B-A1AC-31E8C54B1E1B}">
      <dsp:nvSpPr>
        <dsp:cNvPr id="0" name=""/>
        <dsp:cNvSpPr/>
      </dsp:nvSpPr>
      <dsp:spPr>
        <a:xfrm>
          <a:off x="0" y="2024298"/>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4659A-0125-41ED-A02E-5E04FCC326F2}">
      <dsp:nvSpPr>
        <dsp:cNvPr id="0" name=""/>
        <dsp:cNvSpPr/>
      </dsp:nvSpPr>
      <dsp:spPr>
        <a:xfrm>
          <a:off x="0" y="2024298"/>
          <a:ext cx="9779182" cy="101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dirty="0" err="1"/>
            <a:t>П.Самуельсон</a:t>
          </a:r>
          <a:r>
            <a:rPr lang="ru-RU" sz="2600" kern="1200" dirty="0"/>
            <a:t> – </a:t>
          </a:r>
          <a:r>
            <a:rPr lang="ru-RU" sz="2600" kern="1200" dirty="0" err="1"/>
            <a:t>теорія</a:t>
          </a:r>
          <a:r>
            <a:rPr lang="ru-RU" sz="2600" kern="1200" dirty="0"/>
            <a:t> про </a:t>
          </a:r>
          <a:r>
            <a:rPr lang="ru-RU" sz="2600" kern="1200" dirty="0" err="1"/>
            <a:t>вирівнювання</a:t>
          </a:r>
          <a:r>
            <a:rPr lang="ru-RU" sz="2600" kern="1200" dirty="0"/>
            <a:t> </a:t>
          </a:r>
          <a:r>
            <a:rPr lang="ru-RU" sz="2600" kern="1200" dirty="0" err="1"/>
            <a:t>цін</a:t>
          </a:r>
          <a:r>
            <a:rPr lang="ru-RU" sz="2600" kern="1200" dirty="0"/>
            <a:t> на </a:t>
          </a:r>
          <a:r>
            <a:rPr lang="ru-RU" sz="2600" kern="1200" dirty="0" err="1"/>
            <a:t>фактори</a:t>
          </a:r>
          <a:r>
            <a:rPr lang="ru-RU" sz="2600" kern="1200" dirty="0"/>
            <a:t> </a:t>
          </a:r>
          <a:r>
            <a:rPr lang="ru-RU" sz="2600" kern="1200" dirty="0" err="1"/>
            <a:t>виробництва</a:t>
          </a:r>
          <a:r>
            <a:rPr lang="ru-RU" sz="2600" kern="1200" dirty="0"/>
            <a:t>, </a:t>
          </a:r>
          <a:r>
            <a:rPr lang="ru-RU" sz="2600" kern="1200" dirty="0" err="1"/>
            <a:t>або</a:t>
          </a:r>
          <a:r>
            <a:rPr lang="ru-RU" sz="2600" kern="1200" dirty="0"/>
            <a:t> </a:t>
          </a:r>
          <a:r>
            <a:rPr lang="ru-RU" sz="2600" kern="1200" dirty="0" err="1"/>
            <a:t>теорія</a:t>
          </a:r>
          <a:r>
            <a:rPr lang="ru-RU" sz="2600" kern="1200" dirty="0"/>
            <a:t> </a:t>
          </a:r>
          <a:r>
            <a:rPr lang="ru-RU" sz="2600" kern="1200" dirty="0" err="1"/>
            <a:t>Хекшера-Оліна</a:t>
          </a:r>
          <a:r>
            <a:rPr lang="ru-RU" sz="2600" kern="1200" dirty="0"/>
            <a:t>- </a:t>
          </a:r>
          <a:r>
            <a:rPr lang="ru-RU" sz="2600" kern="1200" dirty="0" err="1"/>
            <a:t>Самуельсона</a:t>
          </a:r>
          <a:r>
            <a:rPr lang="ru-RU" sz="2600" kern="1200" dirty="0"/>
            <a:t> (1948)</a:t>
          </a:r>
          <a:endParaRPr lang="en-US" sz="2600" kern="1200" dirty="0"/>
        </a:p>
      </dsp:txBody>
      <dsp:txXfrm>
        <a:off x="0" y="2024298"/>
        <a:ext cx="9779182" cy="1012149"/>
      </dsp:txXfrm>
    </dsp:sp>
    <dsp:sp modelId="{DF376282-48A8-4E90-AE02-0FD5F5CFD7F8}">
      <dsp:nvSpPr>
        <dsp:cNvPr id="0" name=""/>
        <dsp:cNvSpPr/>
      </dsp:nvSpPr>
      <dsp:spPr>
        <a:xfrm>
          <a:off x="0" y="3036447"/>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A78F6-A12D-4B51-8C1A-ED7E37AAC0DC}">
      <dsp:nvSpPr>
        <dsp:cNvPr id="0" name=""/>
        <dsp:cNvSpPr/>
      </dsp:nvSpPr>
      <dsp:spPr>
        <a:xfrm>
          <a:off x="0" y="3036447"/>
          <a:ext cx="9779182" cy="101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a:t>В.Леонтьєв – Парадокс Леонтьєва (1953)</a:t>
          </a:r>
          <a:endParaRPr lang="en-US" sz="2600" kern="1200"/>
        </a:p>
      </dsp:txBody>
      <dsp:txXfrm>
        <a:off x="0" y="3036447"/>
        <a:ext cx="9779182" cy="1012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DFBC2-231C-4825-BD22-E45E93523D8E}">
      <dsp:nvSpPr>
        <dsp:cNvPr id="0" name=""/>
        <dsp:cNvSpPr/>
      </dsp:nvSpPr>
      <dsp:spPr>
        <a:xfrm>
          <a:off x="0" y="293335"/>
          <a:ext cx="9476271" cy="17194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a:t>М.Портер – т. конкурентних переваг (1990)</a:t>
          </a:r>
          <a:endParaRPr lang="en-US" sz="3100" kern="1200"/>
        </a:p>
      </dsp:txBody>
      <dsp:txXfrm>
        <a:off x="83935" y="377270"/>
        <a:ext cx="9308401" cy="1551554"/>
      </dsp:txXfrm>
    </dsp:sp>
    <dsp:sp modelId="{A6841F62-8EE1-4AFB-9CA5-0043BFD8D7D7}">
      <dsp:nvSpPr>
        <dsp:cNvPr id="0" name=""/>
        <dsp:cNvSpPr/>
      </dsp:nvSpPr>
      <dsp:spPr>
        <a:xfrm>
          <a:off x="0" y="2102039"/>
          <a:ext cx="9476271" cy="17194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a:t>Р.Пребіш – теорія обмеження імпорту промислових товарів країнами, що розвиваються, за рахунок розвитку вітчизняного виробництва</a:t>
          </a:r>
          <a:endParaRPr lang="en-US" sz="3100" kern="1200"/>
        </a:p>
      </dsp:txBody>
      <dsp:txXfrm>
        <a:off x="83935" y="2185974"/>
        <a:ext cx="9308401" cy="1551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95E0A-FE54-41AF-A25E-EB760C420F80}">
      <dsp:nvSpPr>
        <dsp:cNvPr id="0" name=""/>
        <dsp:cNvSpPr/>
      </dsp:nvSpPr>
      <dsp:spPr>
        <a:xfrm>
          <a:off x="0" y="410"/>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4C52BE-FA5D-4867-9D3C-1FAF2BCE8540}">
      <dsp:nvSpPr>
        <dsp:cNvPr id="0" name=""/>
        <dsp:cNvSpPr/>
      </dsp:nvSpPr>
      <dsp:spPr>
        <a:xfrm>
          <a:off x="0" y="410"/>
          <a:ext cx="9779182" cy="67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kern="1200"/>
            <a:t>Прямий зв'язок між кількістю грошей в обігу та рівнем цін (кількісна теорія грошей)</a:t>
          </a:r>
          <a:endParaRPr lang="en-US" sz="1900" kern="1200" dirty="0"/>
        </a:p>
      </dsp:txBody>
      <dsp:txXfrm>
        <a:off x="0" y="410"/>
        <a:ext cx="9779182" cy="673198"/>
      </dsp:txXfrm>
    </dsp:sp>
    <dsp:sp modelId="{5682B846-3F4E-42AC-8D0B-A8E61CF17AF3}">
      <dsp:nvSpPr>
        <dsp:cNvPr id="0" name=""/>
        <dsp:cNvSpPr/>
      </dsp:nvSpPr>
      <dsp:spPr>
        <a:xfrm>
          <a:off x="0" y="673609"/>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25DAF04-7985-427F-B8D6-9CEC64719C46}">
      <dsp:nvSpPr>
        <dsp:cNvPr id="0" name=""/>
        <dsp:cNvSpPr/>
      </dsp:nvSpPr>
      <dsp:spPr>
        <a:xfrm>
          <a:off x="0" y="673609"/>
          <a:ext cx="9779182" cy="67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kern="1200"/>
            <a:t>Повна зайнятість у кожній з країн </a:t>
          </a:r>
          <a:endParaRPr lang="en-US" sz="1900" kern="1200"/>
        </a:p>
      </dsp:txBody>
      <dsp:txXfrm>
        <a:off x="0" y="673609"/>
        <a:ext cx="9779182" cy="673198"/>
      </dsp:txXfrm>
    </dsp:sp>
    <dsp:sp modelId="{A5DD6BC0-BBAB-4A5D-A247-59AC83CDEFB8}">
      <dsp:nvSpPr>
        <dsp:cNvPr id="0" name=""/>
        <dsp:cNvSpPr/>
      </dsp:nvSpPr>
      <dsp:spPr>
        <a:xfrm>
          <a:off x="0" y="1346807"/>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21895-90C4-4643-BB63-A5D4ECDFCDDC}">
      <dsp:nvSpPr>
        <dsp:cNvPr id="0" name=""/>
        <dsp:cNvSpPr/>
      </dsp:nvSpPr>
      <dsp:spPr>
        <a:xfrm>
          <a:off x="0" y="1346807"/>
          <a:ext cx="9779182" cy="67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kern="1200"/>
            <a:t>Попит на товари еластичний за ціною</a:t>
          </a:r>
          <a:endParaRPr lang="en-US" sz="1900" kern="1200"/>
        </a:p>
      </dsp:txBody>
      <dsp:txXfrm>
        <a:off x="0" y="1346807"/>
        <a:ext cx="9779182" cy="673198"/>
      </dsp:txXfrm>
    </dsp:sp>
    <dsp:sp modelId="{536C6EB3-36AF-448C-AA77-9277D55510F3}">
      <dsp:nvSpPr>
        <dsp:cNvPr id="0" name=""/>
        <dsp:cNvSpPr/>
      </dsp:nvSpPr>
      <dsp:spPr>
        <a:xfrm>
          <a:off x="0" y="2020005"/>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1234BB-3AE8-4160-BCFC-148C6C3B47D2}">
      <dsp:nvSpPr>
        <dsp:cNvPr id="0" name=""/>
        <dsp:cNvSpPr/>
      </dsp:nvSpPr>
      <dsp:spPr>
        <a:xfrm>
          <a:off x="0" y="2020005"/>
          <a:ext cx="9779182" cy="67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kern="1200"/>
            <a:t>Існує ситуація чистої конкуренції на ринку товарів, факторів виробництва</a:t>
          </a:r>
          <a:endParaRPr lang="en-US" sz="1900" kern="1200"/>
        </a:p>
      </dsp:txBody>
      <dsp:txXfrm>
        <a:off x="0" y="2020005"/>
        <a:ext cx="9779182" cy="673198"/>
      </dsp:txXfrm>
    </dsp:sp>
    <dsp:sp modelId="{E69414BA-C5F1-40BE-9FE0-6EFE89B318A3}">
      <dsp:nvSpPr>
        <dsp:cNvPr id="0" name=""/>
        <dsp:cNvSpPr/>
      </dsp:nvSpPr>
      <dsp:spPr>
        <a:xfrm>
          <a:off x="0" y="2693203"/>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F1C456-DFAB-4318-9529-DFD19E6FA556}">
      <dsp:nvSpPr>
        <dsp:cNvPr id="0" name=""/>
        <dsp:cNvSpPr/>
      </dsp:nvSpPr>
      <dsp:spPr>
        <a:xfrm>
          <a:off x="0" y="2693203"/>
          <a:ext cx="9779182" cy="67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kern="1200"/>
            <a:t>Національні валюти вільно конвертуються у золото і назад (“золотий стандарт”)</a:t>
          </a:r>
          <a:endParaRPr lang="en-US" sz="1900" kern="1200"/>
        </a:p>
      </dsp:txBody>
      <dsp:txXfrm>
        <a:off x="0" y="2693203"/>
        <a:ext cx="9779182" cy="673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56410-9297-452E-AB81-232048908E3B}">
      <dsp:nvSpPr>
        <dsp:cNvPr id="0" name=""/>
        <dsp:cNvSpPr/>
      </dsp:nvSpPr>
      <dsp:spPr>
        <a:xfrm>
          <a:off x="0" y="36105"/>
          <a:ext cx="9779182" cy="10392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Нехай виробництво товарів </a:t>
          </a:r>
          <a:r>
            <a:rPr lang="en-US" sz="1900" b="1" kern="1200"/>
            <a:t>X </a:t>
          </a:r>
          <a:r>
            <a:rPr lang="uk-UA" sz="1900" b="1" kern="1200"/>
            <a:t>та </a:t>
          </a:r>
          <a:r>
            <a:rPr lang="en-US" sz="1900" b="1" kern="1200"/>
            <a:t>Y </a:t>
          </a:r>
          <a:r>
            <a:rPr lang="uk-UA" sz="1900" b="1" kern="1200"/>
            <a:t>в країні А характеризується ресурсними коефіцієнтами </a:t>
          </a:r>
          <a:r>
            <a:rPr lang="en-US" sz="1900" b="1" kern="1200"/>
            <a:t>a</a:t>
          </a:r>
          <a:r>
            <a:rPr lang="en-US" sz="1900" b="1" kern="1200" baseline="-30000"/>
            <a:t>L</a:t>
          </a:r>
          <a:r>
            <a:rPr lang="uk-UA" sz="1900" b="1" kern="1200" baseline="-30000"/>
            <a:t>Х</a:t>
          </a:r>
          <a:r>
            <a:rPr lang="uk-UA" sz="1900" b="1" kern="1200"/>
            <a:t> та </a:t>
          </a:r>
          <a:r>
            <a:rPr lang="en-US" sz="1900" b="1" kern="1200"/>
            <a:t>a</a:t>
          </a:r>
          <a:r>
            <a:rPr lang="en-US" sz="1900" b="1" kern="1200" baseline="-30000"/>
            <a:t>LY</a:t>
          </a:r>
          <a:r>
            <a:rPr lang="uk-UA" sz="1900" b="1" kern="1200"/>
            <a:t>, а в країні В, відповідно, </a:t>
          </a:r>
          <a:r>
            <a:rPr lang="en-US" sz="1900" b="1" kern="1200"/>
            <a:t>b</a:t>
          </a:r>
          <a:r>
            <a:rPr lang="en-US" sz="1900" b="1" kern="1200" baseline="-30000"/>
            <a:t>LX </a:t>
          </a:r>
          <a:r>
            <a:rPr lang="uk-UA" sz="1900" b="1" kern="1200"/>
            <a:t>т</a:t>
          </a:r>
          <a:r>
            <a:rPr lang="en-US" sz="1900" b="1" kern="1200"/>
            <a:t>a b</a:t>
          </a:r>
          <a:r>
            <a:rPr lang="en-US" sz="1900" b="1" kern="1200" baseline="-30000"/>
            <a:t>LY </a:t>
          </a:r>
          <a:r>
            <a:rPr lang="uk-UA" sz="1900" b="1" kern="1200" baseline="-30000"/>
            <a:t>.</a:t>
          </a:r>
          <a:endParaRPr lang="en-US" sz="1900" kern="1200"/>
        </a:p>
      </dsp:txBody>
      <dsp:txXfrm>
        <a:off x="50732" y="86837"/>
        <a:ext cx="9677718" cy="937788"/>
      </dsp:txXfrm>
    </dsp:sp>
    <dsp:sp modelId="{21D16E90-0F10-46DE-9626-49DF88C6763C}">
      <dsp:nvSpPr>
        <dsp:cNvPr id="0" name=""/>
        <dsp:cNvSpPr/>
      </dsp:nvSpPr>
      <dsp:spPr>
        <a:xfrm>
          <a:off x="0" y="1130078"/>
          <a:ext cx="9779182" cy="10392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Ресурсні коефіцієнти </a:t>
          </a:r>
          <a:r>
            <a:rPr lang="en-US" sz="1900" b="1" kern="1200"/>
            <a:t>a</a:t>
          </a:r>
          <a:r>
            <a:rPr lang="en-US" sz="1900" b="1" kern="1200" baseline="-30000"/>
            <a:t>LX</a:t>
          </a:r>
          <a:r>
            <a:rPr lang="uk-UA" sz="1900" b="1" kern="1200"/>
            <a:t> та </a:t>
          </a:r>
          <a:r>
            <a:rPr lang="en-US" sz="1900" b="1" kern="1200"/>
            <a:t>a</a:t>
          </a:r>
          <a:r>
            <a:rPr lang="en-US" sz="1900" b="1" kern="1200" baseline="-30000"/>
            <a:t>LY</a:t>
          </a:r>
          <a:r>
            <a:rPr lang="uk-UA" sz="1900" b="1" kern="1200"/>
            <a:t> показують кількість праці (</a:t>
          </a:r>
          <a:r>
            <a:rPr lang="en-US" sz="1900" b="1" kern="1200"/>
            <a:t>L</a:t>
          </a:r>
          <a:r>
            <a:rPr lang="uk-UA" sz="1900" b="1" kern="1200"/>
            <a:t>), яка витрачається в країні А для виробництва одиниці товару </a:t>
          </a:r>
          <a:r>
            <a:rPr lang="en-US" sz="1900" b="1" kern="1200"/>
            <a:t>X</a:t>
          </a:r>
          <a:r>
            <a:rPr lang="uk-UA" sz="1900" b="1" kern="1200"/>
            <a:t> та </a:t>
          </a:r>
          <a:r>
            <a:rPr lang="en-US" sz="1900" b="1" kern="1200"/>
            <a:t>Y</a:t>
          </a:r>
          <a:r>
            <a:rPr lang="uk-UA" sz="1900" b="1" kern="1200"/>
            <a:t> відповідно. Те саме стосується і коефіцієнтів </a:t>
          </a:r>
          <a:r>
            <a:rPr lang="en-US" sz="1900" b="1" kern="1200"/>
            <a:t>b</a:t>
          </a:r>
          <a:r>
            <a:rPr lang="en-US" sz="1900" b="1" kern="1200" baseline="-30000"/>
            <a:t>LX </a:t>
          </a:r>
          <a:r>
            <a:rPr lang="uk-UA" sz="1900" b="1" kern="1200"/>
            <a:t>т</a:t>
          </a:r>
          <a:r>
            <a:rPr lang="en-US" sz="1900" b="1" kern="1200"/>
            <a:t>a b</a:t>
          </a:r>
          <a:r>
            <a:rPr lang="en-US" sz="1900" b="1" kern="1200" baseline="-30000"/>
            <a:t>LY</a:t>
          </a:r>
          <a:endParaRPr lang="en-US" sz="1900" kern="1200"/>
        </a:p>
      </dsp:txBody>
      <dsp:txXfrm>
        <a:off x="50732" y="1180810"/>
        <a:ext cx="9677718" cy="937788"/>
      </dsp:txXfrm>
    </dsp:sp>
    <dsp:sp modelId="{68BF1781-4762-45C2-A6BB-41CE85C83CA0}">
      <dsp:nvSpPr>
        <dsp:cNvPr id="0" name=""/>
        <dsp:cNvSpPr/>
      </dsp:nvSpPr>
      <dsp:spPr>
        <a:xfrm>
          <a:off x="0" y="2224050"/>
          <a:ext cx="9779182" cy="10392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Країна А матиме абсолютну перевагу у виробництві товару </a:t>
          </a:r>
          <a:r>
            <a:rPr lang="en-US" sz="1900" b="1" kern="1200"/>
            <a:t>X</a:t>
          </a:r>
          <a:r>
            <a:rPr lang="ru-RU" sz="1900" b="1" kern="1200"/>
            <a:t>, </a:t>
          </a:r>
          <a:r>
            <a:rPr lang="uk-UA" sz="1900" b="1" kern="1200"/>
            <a:t>якщо а</a:t>
          </a:r>
          <a:r>
            <a:rPr lang="en-US" sz="1900" b="1" kern="1200" baseline="-30000"/>
            <a:t>LX</a:t>
          </a:r>
          <a:r>
            <a:rPr lang="uk-UA" sz="1900" b="1" kern="1200"/>
            <a:t>&lt; </a:t>
          </a:r>
          <a:r>
            <a:rPr lang="en-US" sz="1900" b="1" kern="1200"/>
            <a:t>b</a:t>
          </a:r>
          <a:r>
            <a:rPr lang="en-US" sz="1900" b="1" kern="1200" baseline="-30000"/>
            <a:t>LX</a:t>
          </a:r>
          <a:r>
            <a:rPr lang="uk-UA" sz="1900" b="1" kern="1200"/>
            <a:t>. </a:t>
          </a:r>
          <a:endParaRPr lang="en-US" sz="1900" kern="1200"/>
        </a:p>
      </dsp:txBody>
      <dsp:txXfrm>
        <a:off x="50732" y="2274782"/>
        <a:ext cx="9677718" cy="937788"/>
      </dsp:txXfrm>
    </dsp:sp>
    <dsp:sp modelId="{345EA68F-B1E2-4AF8-87CC-D0F0D980D9B0}">
      <dsp:nvSpPr>
        <dsp:cNvPr id="0" name=""/>
        <dsp:cNvSpPr/>
      </dsp:nvSpPr>
      <dsp:spPr>
        <a:xfrm>
          <a:off x="0" y="3318022"/>
          <a:ext cx="9779182" cy="10392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dirty="0"/>
            <a:t>Абсолютна перевага країни В у виробництві товару </a:t>
          </a:r>
          <a:r>
            <a:rPr lang="en-US" sz="1900" b="1" kern="1200" dirty="0"/>
            <a:t>Y </a:t>
          </a:r>
          <a:r>
            <a:rPr lang="uk-UA" sz="1900" b="1" kern="1200" dirty="0"/>
            <a:t>визначатиметься умовою </a:t>
          </a:r>
          <a:r>
            <a:rPr lang="en-US" sz="1900" b="1" kern="1200" dirty="0" err="1"/>
            <a:t>b</a:t>
          </a:r>
          <a:r>
            <a:rPr lang="en-US" sz="1900" b="1" kern="1200" baseline="-30000" dirty="0" err="1"/>
            <a:t>LY</a:t>
          </a:r>
          <a:r>
            <a:rPr lang="ru-RU" sz="1900" b="1" kern="1200" dirty="0"/>
            <a:t>&lt; </a:t>
          </a:r>
          <a:r>
            <a:rPr lang="en-US" sz="1900" b="1" kern="1200" dirty="0" err="1"/>
            <a:t>a</a:t>
          </a:r>
          <a:r>
            <a:rPr lang="en-US" sz="1900" b="1" kern="1200" baseline="-30000" dirty="0" err="1"/>
            <a:t>LY</a:t>
          </a:r>
          <a:r>
            <a:rPr lang="ru-RU" sz="1900" b="1" kern="1200" dirty="0"/>
            <a:t>.</a:t>
          </a:r>
          <a:endParaRPr lang="en-US" sz="1900" kern="1200" dirty="0"/>
        </a:p>
      </dsp:txBody>
      <dsp:txXfrm>
        <a:off x="50732" y="3368754"/>
        <a:ext cx="9677718" cy="937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D0A0-69CA-41BD-9F11-31213B5E3F95}">
      <dsp:nvSpPr>
        <dsp:cNvPr id="0" name=""/>
        <dsp:cNvSpPr/>
      </dsp:nvSpPr>
      <dsp:spPr>
        <a:xfrm>
          <a:off x="0" y="0"/>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AED9F-6125-4FB9-82E0-E39CB3C8A86E}">
      <dsp:nvSpPr>
        <dsp:cNvPr id="0" name=""/>
        <dsp:cNvSpPr/>
      </dsp:nvSpPr>
      <dsp:spPr>
        <a:xfrm>
          <a:off x="0" y="0"/>
          <a:ext cx="9779182"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a:t>Міжнародна торгівля вигідна, якщо країни  торгують такими товарами, які кожна з них продукує з меншими витратами, ніж країна–партнер.</a:t>
          </a:r>
          <a:endParaRPr lang="en-US" sz="2900" kern="1200"/>
        </a:p>
      </dsp:txBody>
      <dsp:txXfrm>
        <a:off x="0" y="0"/>
        <a:ext cx="9779182" cy="1683407"/>
      </dsp:txXfrm>
    </dsp:sp>
    <dsp:sp modelId="{BC70C8CB-4BCE-4F12-84E5-F827CAD64128}">
      <dsp:nvSpPr>
        <dsp:cNvPr id="0" name=""/>
        <dsp:cNvSpPr/>
      </dsp:nvSpPr>
      <dsp:spPr>
        <a:xfrm>
          <a:off x="0" y="1683407"/>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200CB-2ED1-4BA3-ACCB-6586CEA02B97}">
      <dsp:nvSpPr>
        <dsp:cNvPr id="0" name=""/>
        <dsp:cNvSpPr/>
      </dsp:nvSpPr>
      <dsp:spPr>
        <a:xfrm>
          <a:off x="0" y="1683407"/>
          <a:ext cx="9779182"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uk-UA" sz="2900" kern="1200"/>
            <a:t>Країни експортують ті товари, у виробництві яких вони мають абсолютну перевагу, і імпортують ті, щодо яких абсолютна перевага – у їх торгових партнерів.</a:t>
          </a:r>
          <a:endParaRPr lang="en-US" sz="2900" kern="1200"/>
        </a:p>
      </dsp:txBody>
      <dsp:txXfrm>
        <a:off x="0" y="1683407"/>
        <a:ext cx="9779182" cy="16834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7AAE8-EA2D-4594-984A-0735F04B8BFD}">
      <dsp:nvSpPr>
        <dsp:cNvPr id="0" name=""/>
        <dsp:cNvSpPr/>
      </dsp:nvSpPr>
      <dsp:spPr>
        <a:xfrm>
          <a:off x="0" y="1643"/>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92411-05C6-4765-9DAB-C81835D9FDE3}">
      <dsp:nvSpPr>
        <dsp:cNvPr id="0" name=""/>
        <dsp:cNvSpPr/>
      </dsp:nvSpPr>
      <dsp:spPr>
        <a:xfrm>
          <a:off x="0" y="1643"/>
          <a:ext cx="9779182" cy="112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b="1" kern="1200"/>
            <a:t>Стан економіки, при якому задоволення потреб споживачів забезпечується виключно за рахунок внутрішнього (національного) виробництва, а обмін з іншими країнами практично відсутній, називається автаркією.</a:t>
          </a:r>
          <a:r>
            <a:rPr lang="uk-UA" sz="1800" kern="1200"/>
            <a:t> </a:t>
          </a:r>
          <a:endParaRPr lang="en-US" sz="1800" kern="1200"/>
        </a:p>
      </dsp:txBody>
      <dsp:txXfrm>
        <a:off x="0" y="1643"/>
        <a:ext cx="9779182" cy="1121175"/>
      </dsp:txXfrm>
    </dsp:sp>
    <dsp:sp modelId="{DD5AA075-5AC1-48DF-B879-F9675E393238}">
      <dsp:nvSpPr>
        <dsp:cNvPr id="0" name=""/>
        <dsp:cNvSpPr/>
      </dsp:nvSpPr>
      <dsp:spPr>
        <a:xfrm>
          <a:off x="0" y="1122819"/>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1BA23-3A59-420B-80CA-E55B15623DCA}">
      <dsp:nvSpPr>
        <dsp:cNvPr id="0" name=""/>
        <dsp:cNvSpPr/>
      </dsp:nvSpPr>
      <dsp:spPr>
        <a:xfrm>
          <a:off x="0" y="1122819"/>
          <a:ext cx="9779182" cy="112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b="1" kern="1200"/>
            <a:t>В умовах автаркії національні виробники повинні виготовляти стільки продуктів і в такому асортименті, щоб повністю задовольнити потреби споживачів, оскільки інші (тобто зовнішні) джерела отримання необхідних товарів та послуг відсутні. </a:t>
          </a:r>
          <a:endParaRPr lang="en-US" sz="1800" kern="1200"/>
        </a:p>
      </dsp:txBody>
      <dsp:txXfrm>
        <a:off x="0" y="1122819"/>
        <a:ext cx="9779182" cy="1121175"/>
      </dsp:txXfrm>
    </dsp:sp>
    <dsp:sp modelId="{52EFFF99-5496-4D9A-B351-E978EC15EB79}">
      <dsp:nvSpPr>
        <dsp:cNvPr id="0" name=""/>
        <dsp:cNvSpPr/>
      </dsp:nvSpPr>
      <dsp:spPr>
        <a:xfrm>
          <a:off x="0" y="2243995"/>
          <a:ext cx="977918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73382-E82A-4D6D-A76C-D7E063B12912}">
      <dsp:nvSpPr>
        <dsp:cNvPr id="0" name=""/>
        <dsp:cNvSpPr/>
      </dsp:nvSpPr>
      <dsp:spPr>
        <a:xfrm>
          <a:off x="0" y="2243995"/>
          <a:ext cx="9779182" cy="112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b="1" kern="1200"/>
            <a:t>Це означає, що всі економічні рішення в автаркічних умовах торкаються одночасно як сфери виробництва, так і сфери споживання.</a:t>
          </a:r>
          <a:endParaRPr lang="en-US" sz="1800" kern="1200"/>
        </a:p>
      </dsp:txBody>
      <dsp:txXfrm>
        <a:off x="0" y="2243995"/>
        <a:ext cx="9779182" cy="11211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106CF-5347-40B0-B4D3-15C756CAF698}">
      <dsp:nvSpPr>
        <dsp:cNvPr id="0" name=""/>
        <dsp:cNvSpPr/>
      </dsp:nvSpPr>
      <dsp:spPr>
        <a:xfrm>
          <a:off x="0" y="63430"/>
          <a:ext cx="9779182" cy="10568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a:t>1) всі криві байдужості мають спадаючу форму зліва направо</a:t>
          </a:r>
          <a:endParaRPr lang="en-US" sz="1500" kern="1200"/>
        </a:p>
      </dsp:txBody>
      <dsp:txXfrm>
        <a:off x="51591" y="115021"/>
        <a:ext cx="9676000" cy="953657"/>
      </dsp:txXfrm>
    </dsp:sp>
    <dsp:sp modelId="{E3160174-54E4-4BF2-B513-5977AB9DF4F2}">
      <dsp:nvSpPr>
        <dsp:cNvPr id="0" name=""/>
        <dsp:cNvSpPr/>
      </dsp:nvSpPr>
      <dsp:spPr>
        <a:xfrm>
          <a:off x="0" y="1163469"/>
          <a:ext cx="9779182" cy="10568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a:t>2) крива байдужості завжди опукла по відношенню до початку координат. Її нахил представляє собою пропорцію, в якій споживачі збільшуватимуть використання одного продукту, відмовляючись від споживання іншого. Ця пропорція називається граничною нормою заміщення. Опукла форма кривої означає, що в різних її точках величина граничної норми заміщення буде різною. </a:t>
          </a:r>
          <a:endParaRPr lang="en-US" sz="1500" kern="1200"/>
        </a:p>
      </dsp:txBody>
      <dsp:txXfrm>
        <a:off x="51591" y="1215060"/>
        <a:ext cx="9676000" cy="953657"/>
      </dsp:txXfrm>
    </dsp:sp>
    <dsp:sp modelId="{BCC0A8CE-0272-4861-BD11-EFE76C28D8EE}">
      <dsp:nvSpPr>
        <dsp:cNvPr id="0" name=""/>
        <dsp:cNvSpPr/>
      </dsp:nvSpPr>
      <dsp:spPr>
        <a:xfrm>
          <a:off x="0" y="2263508"/>
          <a:ext cx="9779182" cy="10568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a:t>3) криві байдужості ніколи не перетинаються. Це означає, що рівень споживання товарів </a:t>
          </a:r>
          <a:r>
            <a:rPr lang="en-US" sz="1500" b="1" kern="1200"/>
            <a:t>X </a:t>
          </a:r>
          <a:r>
            <a:rPr lang="uk-UA" sz="1500" b="1" kern="1200"/>
            <a:t>та </a:t>
          </a:r>
          <a:r>
            <a:rPr lang="en-US" sz="1500" b="1" kern="1200"/>
            <a:t>Y </a:t>
          </a:r>
          <a:r>
            <a:rPr lang="uk-UA" sz="1500" b="1" kern="1200"/>
            <a:t>визначається точкою, яка може лежати лише на одній кривій байдужості. </a:t>
          </a:r>
          <a:endParaRPr lang="en-US" sz="1500" kern="1200"/>
        </a:p>
      </dsp:txBody>
      <dsp:txXfrm>
        <a:off x="51591" y="2315099"/>
        <a:ext cx="9676000" cy="953657"/>
      </dsp:txXfrm>
    </dsp:sp>
    <dsp:sp modelId="{68C3EF19-E5D0-4449-9CC3-0464A5A7010D}">
      <dsp:nvSpPr>
        <dsp:cNvPr id="0" name=""/>
        <dsp:cNvSpPr/>
      </dsp:nvSpPr>
      <dsp:spPr>
        <a:xfrm>
          <a:off x="0" y="3363547"/>
          <a:ext cx="9779182" cy="10568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a:t>4) чим вище по відношенню до початку координат вона знаходиться, тим вищий рівень корисності вона характеризує.</a:t>
          </a:r>
          <a:endParaRPr lang="en-US" sz="1500" kern="1200"/>
        </a:p>
      </dsp:txBody>
      <dsp:txXfrm>
        <a:off x="51591" y="3415138"/>
        <a:ext cx="9676000" cy="9536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A866D74C-B42B-421F-991B-DC8138906F81}" type="datetime1">
              <a:rPr lang="ru-RU" smtClean="0"/>
              <a:t>22.02.2025</a:t>
            </a:fld>
            <a:endParaRPr lang="ru-RU" dirty="0"/>
          </a:p>
        </p:txBody>
      </p:sp>
      <p:sp>
        <p:nvSpPr>
          <p:cNvPr id="4" name="Нижний колонтитул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EAFF3A6F-DEFA-45E0-9496-BEE7C2C6F3D0}" type="slidenum">
              <a:rPr lang="ru-RU" smtClean="0"/>
              <a:t>‹№›</a:t>
            </a:fld>
            <a:endParaRPr lang="ru-RU"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fld id="{3D963EC9-D16A-42AB-8B8A-8FDEF0583346}" type="datetime1">
              <a:rPr lang="ru-RU" smtClean="0"/>
              <a:pPr/>
              <a:t>22.02.2025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F97DC217-DF71-1A49-B3EA-559F1F43B0FF}" type="slidenum">
              <a:rPr lang="ru-RU" smtClean="0"/>
              <a:t>‹№›</a:t>
            </a:fld>
            <a:endParaRPr lang="ru-RU"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Arial" panose="020B0604020202020204" pitchFamily="34" charset="0"/>
            </a:endParaRPr>
          </a:p>
        </p:txBody>
      </p:sp>
      <p:grpSp>
        <p:nvGrpSpPr>
          <p:cNvPr id="7" name="Группа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Овал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Arial" panose="020B0604020202020204" pitchFamily="34" charset="0"/>
              </a:endParaRPr>
            </a:p>
          </p:txBody>
        </p:sp>
        <p:sp>
          <p:nvSpPr>
            <p:cNvPr id="11" name="Полилиния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9" name="Полилиния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nvGrpSpPr>
            <p:cNvPr id="6" name="Группа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Полилиния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6" name="Полилиния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2" name="Полилиния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28" name="Полилиния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 name="Заголовок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rtlCol="0" anchor="b">
            <a:noAutofit/>
          </a:bodyPr>
          <a:lstStyle>
            <a:lvl1pPr algn="l">
              <a:defRPr lang="ru-RU" sz="6000" b="1">
                <a:latin typeface="Arial" panose="020B0604020202020204" pitchFamily="34" charset="0"/>
                <a:cs typeface="+mj-cs"/>
              </a:defRPr>
            </a:lvl1pPr>
          </a:lstStyle>
          <a:p>
            <a:pPr rtl="0"/>
            <a:r>
              <a:rPr lang="ru-RU" dirty="0"/>
              <a:t>Заголовок слайда</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585" y="617538"/>
            <a:ext cx="10390716" cy="1143000"/>
          </a:xfrm>
        </p:spPr>
        <p:txBody>
          <a:bodyPr/>
          <a:lstStyle/>
          <a:p>
            <a:r>
              <a:rPr lang="ru-RU"/>
              <a:t>Образец заголовка</a:t>
            </a:r>
          </a:p>
        </p:txBody>
      </p:sp>
      <p:sp>
        <p:nvSpPr>
          <p:cNvPr id="3" name="Клип 2"/>
          <p:cNvSpPr>
            <a:spLocks noGrp="1"/>
          </p:cNvSpPr>
          <p:nvPr>
            <p:ph type="clipArt" sz="half" idx="1"/>
          </p:nvPr>
        </p:nvSpPr>
        <p:spPr>
          <a:xfrm>
            <a:off x="1576917" y="2017713"/>
            <a:ext cx="5080000" cy="4114800"/>
          </a:xfrm>
        </p:spPr>
        <p:txBody>
          <a:bodyPr/>
          <a:lstStyle/>
          <a:p>
            <a:pPr lvl="0"/>
            <a:endParaRPr lang="ru-RU" noProof="0"/>
          </a:p>
        </p:txBody>
      </p:sp>
      <p:sp>
        <p:nvSpPr>
          <p:cNvPr id="4" name="Текст 3"/>
          <p:cNvSpPr>
            <a:spLocks noGrp="1"/>
          </p:cNvSpPr>
          <p:nvPr>
            <p:ph type="body" sz="half" idx="2"/>
          </p:nvPr>
        </p:nvSpPr>
        <p:spPr>
          <a:xfrm>
            <a:off x="6860117" y="2017713"/>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36E4579-2023-9AF9-BBB0-15CDEA0822A2}"/>
              </a:ext>
            </a:extLst>
          </p:cNvPr>
          <p:cNvSpPr>
            <a:spLocks noGrp="1"/>
          </p:cNvSpPr>
          <p:nvPr>
            <p:ph type="dt" sz="half" idx="10"/>
          </p:nvPr>
        </p:nvSpPr>
        <p:spPr>
          <a:xfrm>
            <a:off x="1219200" y="6324600"/>
            <a:ext cx="2540000" cy="457200"/>
          </a:xfrm>
          <a:prstGeom prst="rect">
            <a:avLst/>
          </a:prstGeom>
        </p:spPr>
        <p:txBody>
          <a:bodyPr/>
          <a:lstStyle>
            <a:lvl1pPr>
              <a:defRPr>
                <a:latin typeface="Arial" charset="0"/>
              </a:defRPr>
            </a:lvl1pPr>
          </a:lstStyle>
          <a:p>
            <a:pPr>
              <a:defRPr/>
            </a:pPr>
            <a:endParaRPr lang="ru-RU"/>
          </a:p>
        </p:txBody>
      </p:sp>
      <p:sp>
        <p:nvSpPr>
          <p:cNvPr id="6" name="Нижний колонтитул 5">
            <a:extLst>
              <a:ext uri="{FF2B5EF4-FFF2-40B4-BE49-F238E27FC236}">
                <a16:creationId xmlns:a16="http://schemas.microsoft.com/office/drawing/2014/main" id="{1959D5C5-06C5-A0EC-7E17-64CB70A5A723}"/>
              </a:ext>
            </a:extLst>
          </p:cNvPr>
          <p:cNvSpPr>
            <a:spLocks noGrp="1"/>
          </p:cNvSpPr>
          <p:nvPr>
            <p:ph type="ftr" sz="quarter" idx="11"/>
          </p:nvPr>
        </p:nvSpPr>
        <p:spPr>
          <a:xfrm>
            <a:off x="4470400" y="6324600"/>
            <a:ext cx="3860800" cy="457200"/>
          </a:xfrm>
          <a:prstGeom prst="rect">
            <a:avLst/>
          </a:prstGeom>
        </p:spPr>
        <p:txBody>
          <a:bodyPr/>
          <a:lstStyle>
            <a:lvl1pPr>
              <a:defRPr>
                <a:latin typeface="Arial" charset="0"/>
              </a:defRPr>
            </a:lvl1pPr>
          </a:lstStyle>
          <a:p>
            <a:pPr>
              <a:defRPr/>
            </a:pPr>
            <a:endParaRPr lang="ru-RU"/>
          </a:p>
        </p:txBody>
      </p:sp>
      <p:sp>
        <p:nvSpPr>
          <p:cNvPr id="7" name="Номер слайда 6">
            <a:extLst>
              <a:ext uri="{FF2B5EF4-FFF2-40B4-BE49-F238E27FC236}">
                <a16:creationId xmlns:a16="http://schemas.microsoft.com/office/drawing/2014/main" id="{6078146F-F52E-D293-D462-947CA5730ADF}"/>
              </a:ext>
            </a:extLst>
          </p:cNvPr>
          <p:cNvSpPr>
            <a:spLocks noGrp="1"/>
          </p:cNvSpPr>
          <p:nvPr>
            <p:ph type="sldNum" sz="quarter" idx="12"/>
          </p:nvPr>
        </p:nvSpPr>
        <p:spPr>
          <a:xfrm>
            <a:off x="9042400" y="6324600"/>
            <a:ext cx="2540000" cy="457200"/>
          </a:xfrm>
        </p:spPr>
        <p:txBody>
          <a:bodyPr/>
          <a:lstStyle>
            <a:lvl1pPr>
              <a:defRPr/>
            </a:lvl1pPr>
          </a:lstStyle>
          <a:p>
            <a:fld id="{99132441-75EC-4207-B87B-95E303E04824}" type="slidenum">
              <a:rPr lang="ru-RU" altLang="ru-RU"/>
              <a:pPr/>
              <a:t>‹№›</a:t>
            </a:fld>
            <a:endParaRPr lang="ru-RU" altLang="ru-RU"/>
          </a:p>
        </p:txBody>
      </p:sp>
    </p:spTree>
    <p:extLst>
      <p:ext uri="{BB962C8B-B14F-4D97-AF65-F5344CB8AC3E}">
        <p14:creationId xmlns:p14="http://schemas.microsoft.com/office/powerpoint/2010/main" val="139883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8EA4BEC-187E-FCFA-917D-AB199F69D2A0}"/>
              </a:ext>
            </a:extLst>
          </p:cNvPr>
          <p:cNvSpPr>
            <a:spLocks noGrp="1" noChangeArrowheads="1"/>
          </p:cNvSpPr>
          <p:nvPr>
            <p:ph type="sldNum" sz="quarter" idx="10"/>
          </p:nvPr>
        </p:nvSpPr>
        <p:spPr>
          <a:ln/>
        </p:spPr>
        <p:txBody>
          <a:bodyPr/>
          <a:lstStyle>
            <a:lvl1pPr>
              <a:defRPr/>
            </a:lvl1pPr>
          </a:lstStyle>
          <a:p>
            <a:fld id="{C6D83F7B-CEDC-490F-928A-41510E5ECAF7}" type="slidenum">
              <a:rPr lang="uk-UA" altLang="ru-RU"/>
              <a:pPr/>
              <a:t>‹№›</a:t>
            </a:fld>
            <a:endParaRPr lang="uk-UA" altLang="ru-RU"/>
          </a:p>
        </p:txBody>
      </p:sp>
    </p:spTree>
    <p:extLst>
      <p:ext uri="{BB962C8B-B14F-4D97-AF65-F5344CB8AC3E}">
        <p14:creationId xmlns:p14="http://schemas.microsoft.com/office/powerpoint/2010/main" val="372903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13" name="Группа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Полилиния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5" name="Полилиния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cs typeface="+mn-cs"/>
              </a:endParaRPr>
            </a:p>
          </p:txBody>
        </p:sp>
        <p:sp>
          <p:nvSpPr>
            <p:cNvPr id="6" name="Полилиния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nvGrpSpPr>
            <p:cNvPr id="9" name="Группа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Полилиния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cs typeface="+mn-cs"/>
                </a:endParaRPr>
              </a:p>
            </p:txBody>
          </p:sp>
          <p:sp>
            <p:nvSpPr>
              <p:cNvPr id="8" name="Полилиния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cs typeface="+mn-cs"/>
                </a:endParaRPr>
              </a:p>
            </p:txBody>
          </p:sp>
        </p:grpSp>
      </p:grpSp>
      <p:sp>
        <p:nvSpPr>
          <p:cNvPr id="2" name="Заголовок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rtlCol="0" anchor="b">
            <a:noAutofit/>
          </a:bodyPr>
          <a:lstStyle>
            <a:lvl1pPr>
              <a:defRPr lang="ru-RU" sz="4200" b="1">
                <a:latin typeface="Arial" panose="020B0604020202020204" pitchFamily="34" charset="0"/>
                <a:cs typeface="+mj-cs"/>
              </a:defRPr>
            </a:lvl1pPr>
          </a:lstStyle>
          <a:p>
            <a:pPr rtl="0"/>
            <a:r>
              <a:rPr lang="ru-RU" dirty="0"/>
              <a:t>Заголовок слайда</a:t>
            </a:r>
          </a:p>
        </p:txBody>
      </p:sp>
      <p:sp>
        <p:nvSpPr>
          <p:cNvPr id="3" name="Объект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rtlCol="0">
            <a:normAutofit/>
          </a:bodyPr>
          <a:lstStyle>
            <a:lvl1pPr marL="0" indent="0">
              <a:buNone/>
              <a:defRPr lang="ru-RU">
                <a:latin typeface="Arial" panose="020B0604020202020204" pitchFamily="34" charset="0"/>
                <a:cs typeface="+mn-cs"/>
              </a:defRPr>
            </a:lvl1pPr>
            <a:lvl2pPr marL="457200" indent="0">
              <a:buNone/>
              <a:defRPr lang="ru-RU">
                <a:latin typeface="Arial" panose="020B0604020202020204" pitchFamily="34" charset="0"/>
                <a:cs typeface="+mn-cs"/>
              </a:defRPr>
            </a:lvl2pPr>
            <a:lvl3pPr marL="914400" indent="0">
              <a:buNone/>
              <a:defRPr lang="ru-RU">
                <a:latin typeface="Arial" panose="020B0604020202020204" pitchFamily="34" charset="0"/>
                <a:cs typeface="+mn-cs"/>
              </a:defRPr>
            </a:lvl3pPr>
            <a:lvl4pPr marL="1371600" indent="0">
              <a:buNone/>
              <a:defRPr lang="ru-RU">
                <a:latin typeface="Arial" panose="020B0604020202020204" pitchFamily="34" charset="0"/>
                <a:cs typeface="+mn-cs"/>
              </a:defRPr>
            </a:lvl4pPr>
            <a:lvl5pPr marL="1828800" indent="0">
              <a:buNone/>
              <a:defRPr lang="ru-RU">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10" name="Дата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ru-RU" sz="1200">
                <a:solidFill>
                  <a:schemeClr val="accent3"/>
                </a:solidFill>
                <a:latin typeface="Arial" panose="020B0604020202020204" pitchFamily="34" charset="0"/>
                <a:cs typeface="+mn-cs"/>
              </a:defRPr>
            </a:lvl1pPr>
          </a:lstStyle>
          <a:p>
            <a:r>
              <a:rPr lang="ru-RU" dirty="0"/>
              <a:t>08.09.20ГГ</a:t>
            </a:r>
          </a:p>
        </p:txBody>
      </p:sp>
      <p:sp>
        <p:nvSpPr>
          <p:cNvPr id="11" name="Нижний колонтитул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accent3"/>
                </a:solidFill>
                <a:latin typeface="Arial" panose="020B0604020202020204" pitchFamily="34" charset="0"/>
                <a:cs typeface="+mn-cs"/>
              </a:defRPr>
            </a:lvl1pPr>
          </a:lstStyle>
          <a:p>
            <a:endParaRPr lang="ru-RU" dirty="0"/>
          </a:p>
        </p:txBody>
      </p:sp>
      <p:sp>
        <p:nvSpPr>
          <p:cNvPr id="12" name="Номер слайда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ru-RU" sz="1200">
                <a:solidFill>
                  <a:schemeClr val="accent2"/>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2">
    <p:bg>
      <p:bgPr>
        <a:solidFill>
          <a:schemeClr val="accent2"/>
        </a:solidFill>
        <a:effectLst/>
      </p:bgPr>
    </p:bg>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Прямоугольник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Arial" panose="020B0604020202020204" pitchFamily="34" charset="0"/>
              </a:endParaRPr>
            </a:p>
          </p:txBody>
        </p:sp>
        <p:sp>
          <p:nvSpPr>
            <p:cNvPr id="12" name="Полилиния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4" name="Полилиния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5" name="Полилиния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13" name="Заголовок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rtlCol="0" anchor="b">
            <a:noAutofit/>
          </a:bodyPr>
          <a:lstStyle>
            <a:lvl1pPr>
              <a:defRPr lang="ru-RU" sz="4200" b="1">
                <a:latin typeface="Arial" panose="020B0604020202020204" pitchFamily="34" charset="0"/>
                <a:cs typeface="+mj-cs"/>
              </a:defRPr>
            </a:lvl1pPr>
          </a:lstStyle>
          <a:p>
            <a:pPr rtl="0"/>
            <a:r>
              <a:rPr lang="ru-RU" dirty="0"/>
              <a:t>Заголовок слайда</a:t>
            </a:r>
          </a:p>
        </p:txBody>
      </p:sp>
      <p:sp>
        <p:nvSpPr>
          <p:cNvPr id="3" name="Объект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rtlCol="0">
            <a:normAutofit/>
          </a:bodyPr>
          <a:lstStyle>
            <a:lvl1pPr marL="342900"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1pPr>
            <a:lvl2pPr marL="566928"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2pPr>
            <a:lvl3pPr marL="850392"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3pPr>
            <a:lvl4pPr marL="1097280"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4pPr>
            <a:lvl5pPr marL="1371600"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lang="ru-RU">
                <a:solidFill>
                  <a:schemeClr val="accent2"/>
                </a:solidFill>
                <a:latin typeface="Arial" panose="020B0604020202020204" pitchFamily="34" charset="0"/>
                <a:cs typeface="+mn-cs"/>
              </a:defRPr>
            </a:lvl1pPr>
          </a:lstStyle>
          <a:p>
            <a:r>
              <a:rPr lang="ru-RU" dirty="0"/>
              <a:t>08.09.20ГГ</a:t>
            </a:r>
          </a:p>
        </p:txBody>
      </p:sp>
      <p:sp>
        <p:nvSpPr>
          <p:cNvPr id="5" name="Нижний колонтитул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lang="ru-RU">
                <a:solidFill>
                  <a:schemeClr val="accent2"/>
                </a:solidFill>
                <a:latin typeface="Arial" panose="020B0604020202020204" pitchFamily="34" charset="0"/>
                <a:cs typeface="+mn-cs"/>
              </a:defRPr>
            </a:lvl1pPr>
          </a:lstStyle>
          <a:p>
            <a:endParaRPr lang="ru-RU" dirty="0"/>
          </a:p>
        </p:txBody>
      </p:sp>
      <p:sp>
        <p:nvSpPr>
          <p:cNvPr id="6" name="Номер слайда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lang="ru-RU">
                <a:solidFill>
                  <a:schemeClr val="accent3"/>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Заголовок раздела">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Полилиния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nvGrpSpPr>
            <p:cNvPr id="6" name="Группа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Полилиния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6" name="Полилиния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17" name="Полилиния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8" name="Полилиния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 name="Заголовок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rtlCol="0" anchor="b">
            <a:noAutofit/>
          </a:bodyPr>
          <a:lstStyle>
            <a:lvl1pPr algn="l">
              <a:defRPr lang="ru-RU" sz="6000" b="1">
                <a:solidFill>
                  <a:schemeClr val="bg1"/>
                </a:solidFill>
                <a:latin typeface="Arial" panose="020B0604020202020204" pitchFamily="34" charset="0"/>
                <a:cs typeface="+mj-cs"/>
              </a:defRPr>
            </a:lvl1pPr>
          </a:lstStyle>
          <a:p>
            <a:pPr rtl="0"/>
            <a:r>
              <a:rPr lang="ru-RU" dirty="0"/>
              <a:t>Заголовок слайда</a:t>
            </a:r>
          </a:p>
        </p:txBody>
      </p:sp>
      <p:sp>
        <p:nvSpPr>
          <p:cNvPr id="3" name="Подзаголовок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rtlCol="0" anchor="ctr" anchorCtr="0">
            <a:noAutofit/>
          </a:bodyPr>
          <a:lstStyle>
            <a:lvl1pPr marL="0" indent="0" algn="l">
              <a:buNone/>
              <a:defRPr lang="ru-RU" sz="3200">
                <a:solidFill>
                  <a:schemeClr val="bg1"/>
                </a:solidFill>
                <a:latin typeface="Arial" panose="020B0604020202020204" pitchFamily="34" charset="0"/>
                <a:cs typeface="+mn-cs"/>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dirty="0"/>
              <a:t>Подзаголовок слайда</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2 столбца с содержимым">
    <p:spTree>
      <p:nvGrpSpPr>
        <p:cNvPr id="1" name=""/>
        <p:cNvGrpSpPr/>
        <p:nvPr/>
      </p:nvGrpSpPr>
      <p:grpSpPr>
        <a:xfrm>
          <a:off x="0" y="0"/>
          <a:ext cx="0" cy="0"/>
          <a:chOff x="0" y="0"/>
          <a:chExt cx="0" cy="0"/>
        </a:xfrm>
      </p:grpSpPr>
      <p:grpSp>
        <p:nvGrpSpPr>
          <p:cNvPr id="16" name="Группа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Полилиния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5" name="Полилиния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6" name="Полилиния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nvGrpSpPr>
            <p:cNvPr id="9" name="Группа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Полилиния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cs typeface="+mn-cs"/>
                </a:endParaRPr>
              </a:p>
            </p:txBody>
          </p:sp>
          <p:sp>
            <p:nvSpPr>
              <p:cNvPr id="8" name="Полилиния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cs typeface="+mn-cs"/>
                </a:endParaRPr>
              </a:p>
            </p:txBody>
          </p:sp>
        </p:grpSp>
      </p:grpSp>
      <p:sp>
        <p:nvSpPr>
          <p:cNvPr id="2" name="Заголовок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rtlCol="0" anchor="b">
            <a:noAutofit/>
          </a:bodyPr>
          <a:lstStyle>
            <a:lvl1pPr>
              <a:defRPr lang="ru-RU" sz="4200" b="1">
                <a:latin typeface="Arial" panose="020B0604020202020204" pitchFamily="34" charset="0"/>
                <a:cs typeface="+mj-cs"/>
              </a:defRPr>
            </a:lvl1pPr>
          </a:lstStyle>
          <a:p>
            <a:pPr rtl="0"/>
            <a:r>
              <a:rPr lang="ru-RU" dirty="0"/>
              <a:t>Заголовок слайда</a:t>
            </a:r>
          </a:p>
        </p:txBody>
      </p:sp>
      <p:sp>
        <p:nvSpPr>
          <p:cNvPr id="3" name="Объект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rtlCol="0">
            <a:normAutofit/>
          </a:bodyPr>
          <a:lstStyle>
            <a:lvl1pPr marL="0" indent="0">
              <a:spcBef>
                <a:spcPts val="1000"/>
              </a:spcBef>
              <a:buFont typeface="Arial" panose="020B0604020202020204" pitchFamily="34" charset="0"/>
              <a:buNone/>
              <a:defRPr lang="ru-RU" sz="2000">
                <a:latin typeface="Arial" panose="020B0604020202020204" pitchFamily="34" charset="0"/>
                <a:cs typeface="+mn-cs"/>
              </a:defRPr>
            </a:lvl1pPr>
            <a:lvl2pPr marL="283464" indent="-283464">
              <a:spcBef>
                <a:spcPts val="1000"/>
              </a:spcBef>
              <a:buFont typeface="Arial" panose="020B0604020202020204" pitchFamily="34" charset="0"/>
              <a:buChar char="•"/>
              <a:defRPr lang="ru-RU" sz="2000">
                <a:latin typeface="Arial" panose="020B0604020202020204" pitchFamily="34" charset="0"/>
                <a:cs typeface="+mn-cs"/>
              </a:defRPr>
            </a:lvl2pPr>
            <a:lvl3pPr marL="566928" indent="-283464">
              <a:spcBef>
                <a:spcPts val="1000"/>
              </a:spcBef>
              <a:buFont typeface="Arial" panose="020B0604020202020204" pitchFamily="34" charset="0"/>
              <a:buChar char="•"/>
              <a:defRPr lang="ru-RU" sz="2000">
                <a:latin typeface="Arial" panose="020B0604020202020204" pitchFamily="34" charset="0"/>
                <a:cs typeface="+mn-cs"/>
              </a:defRPr>
            </a:lvl3pPr>
            <a:lvl4pPr marL="850392" indent="-283464">
              <a:spcBef>
                <a:spcPts val="1000"/>
              </a:spcBef>
              <a:buFont typeface="Arial" panose="020B0604020202020204" pitchFamily="34" charset="0"/>
              <a:buChar char="•"/>
              <a:defRPr lang="ru-RU" sz="2000">
                <a:latin typeface="Arial" panose="020B0604020202020204" pitchFamily="34" charset="0"/>
                <a:cs typeface="+mn-cs"/>
              </a:defRPr>
            </a:lvl4pPr>
            <a:lvl5pPr marL="1133856" indent="-283464">
              <a:spcBef>
                <a:spcPts val="1000"/>
              </a:spcBef>
              <a:buFont typeface="Arial" panose="020B0604020202020204" pitchFamily="34" charset="0"/>
              <a:buChar char="•"/>
              <a:defRPr lang="ru-RU" sz="2000">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13" name="Объект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rtlCol="0">
            <a:normAutofit/>
          </a:bodyPr>
          <a:lstStyle>
            <a:lvl1pPr marL="0" indent="0">
              <a:spcBef>
                <a:spcPts val="1000"/>
              </a:spcBef>
              <a:buFont typeface="Arial" panose="020B0604020202020204" pitchFamily="34" charset="0"/>
              <a:buNone/>
              <a:defRPr lang="ru-RU" sz="2000">
                <a:latin typeface="Arial" panose="020B0604020202020204" pitchFamily="34" charset="0"/>
                <a:cs typeface="+mn-cs"/>
              </a:defRPr>
            </a:lvl1pPr>
            <a:lvl2pPr marL="283464" indent="-283464">
              <a:spcBef>
                <a:spcPts val="1000"/>
              </a:spcBef>
              <a:buFont typeface="Arial" panose="020B0604020202020204" pitchFamily="34" charset="0"/>
              <a:buChar char="•"/>
              <a:defRPr lang="ru-RU" sz="2000">
                <a:latin typeface="Arial" panose="020B0604020202020204" pitchFamily="34" charset="0"/>
                <a:cs typeface="+mn-cs"/>
              </a:defRPr>
            </a:lvl2pPr>
            <a:lvl3pPr marL="566928" indent="-283464">
              <a:spcBef>
                <a:spcPts val="1000"/>
              </a:spcBef>
              <a:buFont typeface="Arial" panose="020B0604020202020204" pitchFamily="34" charset="0"/>
              <a:buChar char="•"/>
              <a:defRPr lang="ru-RU" sz="2000">
                <a:latin typeface="Arial" panose="020B0604020202020204" pitchFamily="34" charset="0"/>
                <a:cs typeface="+mn-cs"/>
              </a:defRPr>
            </a:lvl3pPr>
            <a:lvl4pPr marL="850392" indent="-283464">
              <a:spcBef>
                <a:spcPts val="1000"/>
              </a:spcBef>
              <a:buFont typeface="Arial" panose="020B0604020202020204" pitchFamily="34" charset="0"/>
              <a:buChar char="•"/>
              <a:defRPr lang="ru-RU" sz="2000">
                <a:latin typeface="Arial" panose="020B0604020202020204" pitchFamily="34" charset="0"/>
                <a:cs typeface="+mn-cs"/>
              </a:defRPr>
            </a:lvl4pPr>
            <a:lvl5pPr marL="1133856" indent="-283464">
              <a:spcBef>
                <a:spcPts val="1000"/>
              </a:spcBef>
              <a:buFont typeface="Arial" panose="020B0604020202020204" pitchFamily="34" charset="0"/>
              <a:buChar char="•"/>
              <a:defRPr lang="ru-RU" sz="2000">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10" name="Дата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ru-RU" sz="1200">
                <a:solidFill>
                  <a:schemeClr val="accent3"/>
                </a:solidFill>
                <a:latin typeface="Arial" panose="020B0604020202020204" pitchFamily="34" charset="0"/>
                <a:cs typeface="+mn-cs"/>
              </a:defRPr>
            </a:lvl1pPr>
          </a:lstStyle>
          <a:p>
            <a:r>
              <a:rPr lang="ru-RU" dirty="0"/>
              <a:t>08.09.20ГГ</a:t>
            </a:r>
          </a:p>
        </p:txBody>
      </p:sp>
      <p:sp>
        <p:nvSpPr>
          <p:cNvPr id="11" name="Нижний колонтитул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accent3"/>
                </a:solidFill>
                <a:latin typeface="Arial" panose="020B0604020202020204" pitchFamily="34" charset="0"/>
                <a:cs typeface="+mn-cs"/>
              </a:defRPr>
            </a:lvl1pPr>
          </a:lstStyle>
          <a:p>
            <a:endParaRPr lang="ru-RU" dirty="0"/>
          </a:p>
        </p:txBody>
      </p:sp>
      <p:sp>
        <p:nvSpPr>
          <p:cNvPr id="12" name="Номер слайда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ru-RU" sz="1200">
                <a:solidFill>
                  <a:schemeClr val="accent2"/>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2 объекта">
    <p:bg>
      <p:bgPr>
        <a:solidFill>
          <a:schemeClr val="accent1"/>
        </a:solidFill>
        <a:effectLst/>
      </p:bgPr>
    </p:bg>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Полилиния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5" name="Полилиния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 name="Заголовок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rtlCol="0" anchor="b">
            <a:noAutofit/>
          </a:bodyPr>
          <a:lstStyle>
            <a:lvl1pPr>
              <a:defRPr lang="ru-RU" sz="4200" b="1">
                <a:solidFill>
                  <a:schemeClr val="bg1"/>
                </a:solidFill>
                <a:latin typeface="Arial" panose="020B0604020202020204" pitchFamily="34" charset="0"/>
                <a:cs typeface="+mj-cs"/>
              </a:defRPr>
            </a:lvl1pPr>
          </a:lstStyle>
          <a:p>
            <a:pPr rtl="0"/>
            <a:r>
              <a:rPr lang="ru-RU" dirty="0"/>
              <a:t>Заголовок слайда</a:t>
            </a:r>
          </a:p>
        </p:txBody>
      </p:sp>
      <p:sp>
        <p:nvSpPr>
          <p:cNvPr id="14" name="Объект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rtlCol="0">
            <a:normAutofit/>
          </a:bodyPr>
          <a:lstStyle>
            <a:lvl1pPr marL="530352" indent="-530352">
              <a:spcBef>
                <a:spcPts val="1000"/>
              </a:spcBef>
              <a:buFont typeface="+mj-lt"/>
              <a:buAutoNum type="arabicPeriod"/>
              <a:defRPr lang="ru-RU" sz="2000">
                <a:solidFill>
                  <a:schemeClr val="bg1"/>
                </a:solidFill>
                <a:latin typeface="Arial" panose="020B0604020202020204" pitchFamily="34" charset="0"/>
                <a:cs typeface="+mn-cs"/>
              </a:defRPr>
            </a:lvl1pPr>
            <a:lvl2pPr marL="1097280" indent="-530352">
              <a:spcBef>
                <a:spcPts val="1000"/>
              </a:spcBef>
              <a:buFont typeface="+mj-lt"/>
              <a:buAutoNum type="alphaLcPeriod"/>
              <a:defRPr lang="ru-RU" sz="2000">
                <a:solidFill>
                  <a:schemeClr val="bg1"/>
                </a:solidFill>
                <a:latin typeface="Arial" panose="020B0604020202020204" pitchFamily="34" charset="0"/>
                <a:cs typeface="+mn-cs"/>
              </a:defRPr>
            </a:lvl2pPr>
            <a:lvl3pPr marL="1645920" indent="-530352">
              <a:spcBef>
                <a:spcPts val="1000"/>
              </a:spcBef>
              <a:buFont typeface="+mj-lt"/>
              <a:buAutoNum type="arabicParenR"/>
              <a:defRPr lang="ru-RU" sz="2000">
                <a:solidFill>
                  <a:schemeClr val="bg1"/>
                </a:solidFill>
                <a:latin typeface="Arial" panose="020B0604020202020204" pitchFamily="34" charset="0"/>
                <a:cs typeface="+mn-cs"/>
              </a:defRPr>
            </a:lvl3pPr>
            <a:lvl4pPr marL="1920240" indent="-530352">
              <a:spcBef>
                <a:spcPts val="1000"/>
              </a:spcBef>
              <a:buFont typeface="+mj-lt"/>
              <a:buAutoNum type="alphaLcParenR"/>
              <a:defRPr lang="ru-RU" sz="2000">
                <a:solidFill>
                  <a:schemeClr val="bg1"/>
                </a:solidFill>
                <a:latin typeface="Arial" panose="020B0604020202020204" pitchFamily="34" charset="0"/>
                <a:cs typeface="+mn-cs"/>
              </a:defRPr>
            </a:lvl4pPr>
            <a:lvl5pPr marL="2560320" indent="-514350">
              <a:spcBef>
                <a:spcPts val="1000"/>
              </a:spcBef>
              <a:buFont typeface="+mj-lt"/>
              <a:buAutoNum type="romanLcPeriod"/>
              <a:defRPr lang="ru-RU" sz="2000">
                <a:solidFill>
                  <a:schemeClr val="bg1"/>
                </a:solidFill>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9" name="Объект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rtlCol="0">
            <a:normAutofit/>
          </a:bodyPr>
          <a:lstStyle>
            <a:lvl1pPr marL="0" indent="0">
              <a:spcBef>
                <a:spcPts val="1000"/>
              </a:spcBef>
              <a:buFont typeface="Arial" panose="020B0604020202020204" pitchFamily="34" charset="0"/>
              <a:buNone/>
              <a:defRPr lang="ru-RU" sz="2000">
                <a:solidFill>
                  <a:schemeClr val="bg1"/>
                </a:solidFill>
                <a:latin typeface="Arial" panose="020B0604020202020204" pitchFamily="34" charset="0"/>
                <a:cs typeface="+mn-cs"/>
              </a:defRPr>
            </a:lvl1pPr>
            <a:lvl2pPr marL="283464"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2pPr>
            <a:lvl3pPr marL="566928"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3pPr>
            <a:lvl4pPr marL="850392"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4pPr>
            <a:lvl5pPr marL="1133856" indent="-283464">
              <a:spcBef>
                <a:spcPts val="1000"/>
              </a:spcBef>
              <a:buFont typeface="Arial" panose="020B0604020202020204" pitchFamily="34" charset="0"/>
              <a:buChar char="•"/>
              <a:defRPr lang="ru-RU" sz="2000">
                <a:solidFill>
                  <a:schemeClr val="bg1"/>
                </a:solidFill>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10" name="Дата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lang="ru-RU" sz="1200">
                <a:solidFill>
                  <a:schemeClr val="accent3"/>
                </a:solidFill>
                <a:latin typeface="Arial" panose="020B0604020202020204" pitchFamily="34" charset="0"/>
                <a:cs typeface="+mn-cs"/>
              </a:defRPr>
            </a:lvl1pPr>
          </a:lstStyle>
          <a:p>
            <a:r>
              <a:rPr lang="ru-RU" dirty="0"/>
              <a:t>08.09.20ГГ</a:t>
            </a:r>
          </a:p>
        </p:txBody>
      </p:sp>
      <p:sp>
        <p:nvSpPr>
          <p:cNvPr id="11" name="Нижний колонтитул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accent2"/>
                </a:solidFill>
                <a:latin typeface="Arial" panose="020B0604020202020204" pitchFamily="34" charset="0"/>
                <a:cs typeface="+mn-cs"/>
              </a:defRPr>
            </a:lvl1pPr>
          </a:lstStyle>
          <a:p>
            <a:endParaRPr lang="ru-RU" dirty="0"/>
          </a:p>
        </p:txBody>
      </p:sp>
      <p:sp>
        <p:nvSpPr>
          <p:cNvPr id="12" name="Номер слайда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ru-RU" sz="1200">
                <a:solidFill>
                  <a:schemeClr val="accent2"/>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Диаграмма ">
    <p:bg>
      <p:bgPr>
        <a:solidFill>
          <a:schemeClr val="accent2"/>
        </a:solidFill>
        <a:effectLst/>
      </p:bgPr>
    </p:bg>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Полилиния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4" name="Полилиния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 name="Заголовок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rtlCol="0" anchor="b">
            <a:noAutofit/>
          </a:bodyPr>
          <a:lstStyle>
            <a:lvl1pPr>
              <a:defRPr lang="ru-RU" sz="4200" b="1">
                <a:latin typeface="Arial" panose="020B0604020202020204" pitchFamily="34" charset="0"/>
                <a:cs typeface="+mj-cs"/>
              </a:defRPr>
            </a:lvl1pPr>
          </a:lstStyle>
          <a:p>
            <a:pPr rtl="0"/>
            <a:r>
              <a:rPr lang="ru-RU" dirty="0"/>
              <a:t>Заголовок слайда</a:t>
            </a:r>
          </a:p>
        </p:txBody>
      </p:sp>
      <p:sp>
        <p:nvSpPr>
          <p:cNvPr id="3" name="Объект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rtlCol="0">
            <a:noAutofit/>
          </a:bodyPr>
          <a:lstStyle>
            <a:lvl1pPr marL="0" indent="0">
              <a:buNone/>
              <a:defRPr lang="ru-RU">
                <a:latin typeface="Arial" panose="020B0604020202020204" pitchFamily="34" charset="0"/>
                <a:cs typeface="+mn-cs"/>
              </a:defRPr>
            </a:lvl1pPr>
            <a:lvl2pPr marL="457200" indent="0">
              <a:buNone/>
              <a:defRPr lang="ru-RU">
                <a:latin typeface="Arial" panose="020B0604020202020204" pitchFamily="34" charset="0"/>
                <a:cs typeface="+mn-cs"/>
              </a:defRPr>
            </a:lvl2pPr>
            <a:lvl3pPr marL="914400" indent="0">
              <a:buNone/>
              <a:defRPr lang="ru-RU">
                <a:latin typeface="Arial" panose="020B0604020202020204" pitchFamily="34" charset="0"/>
                <a:cs typeface="+mn-cs"/>
              </a:defRPr>
            </a:lvl3pPr>
            <a:lvl4pPr marL="1371600" indent="0">
              <a:buNone/>
              <a:defRPr lang="ru-RU">
                <a:latin typeface="Arial" panose="020B0604020202020204" pitchFamily="34" charset="0"/>
                <a:cs typeface="+mn-cs"/>
              </a:defRPr>
            </a:lvl4pPr>
            <a:lvl5pPr marL="1828800" indent="0">
              <a:buNone/>
              <a:defRPr lang="ru-RU">
                <a:latin typeface="Arial" panose="020B0604020202020204" pitchFamily="34" charset="0"/>
                <a:cs typeface="+mn-cs"/>
              </a:defRPr>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10" name="Дата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lang="ru-RU" sz="1200">
                <a:solidFill>
                  <a:schemeClr val="accent3"/>
                </a:solidFill>
                <a:latin typeface="Arial" panose="020B0604020202020204" pitchFamily="34" charset="0"/>
                <a:cs typeface="+mn-cs"/>
              </a:defRPr>
            </a:lvl1pPr>
          </a:lstStyle>
          <a:p>
            <a:r>
              <a:rPr lang="ru-RU" dirty="0"/>
              <a:t>08.09.20ГГ</a:t>
            </a:r>
          </a:p>
        </p:txBody>
      </p:sp>
      <p:sp>
        <p:nvSpPr>
          <p:cNvPr id="11" name="Нижний колонтитул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accent3"/>
                </a:solidFill>
                <a:latin typeface="Arial" panose="020B0604020202020204" pitchFamily="34" charset="0"/>
                <a:cs typeface="+mn-cs"/>
              </a:defRPr>
            </a:lvl1pPr>
          </a:lstStyle>
          <a:p>
            <a:endParaRPr lang="ru-RU" dirty="0"/>
          </a:p>
        </p:txBody>
      </p:sp>
      <p:sp>
        <p:nvSpPr>
          <p:cNvPr id="12" name="Номер слайда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ru-RU" sz="1200">
                <a:solidFill>
                  <a:schemeClr val="accent3"/>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319094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Завершающий слайд">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Прямоугольник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Arial" panose="020B0604020202020204" pitchFamily="34" charset="0"/>
              </a:endParaRPr>
            </a:p>
          </p:txBody>
        </p:sp>
        <p:grpSp>
          <p:nvGrpSpPr>
            <p:cNvPr id="6" name="Группа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Полилиния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6" name="Полилиния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2" name="Полилиния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sp>
          <p:nvSpPr>
            <p:cNvPr id="17" name="Полилиния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latin typeface="Arial" panose="020B0604020202020204" pitchFamily="34" charset="0"/>
              </a:endParaRPr>
            </a:p>
          </p:txBody>
        </p:sp>
      </p:grpSp>
      <p:sp>
        <p:nvSpPr>
          <p:cNvPr id="2" name="Заголовок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rtlCol="0" anchor="b">
            <a:noAutofit/>
          </a:bodyPr>
          <a:lstStyle>
            <a:lvl1pPr algn="l">
              <a:defRPr lang="ru-RU" sz="6000" b="1">
                <a:latin typeface="Arial" panose="020B0604020202020204" pitchFamily="34" charset="0"/>
                <a:cs typeface="+mj-cs"/>
              </a:defRPr>
            </a:lvl1pPr>
          </a:lstStyle>
          <a:p>
            <a:pPr rtl="0"/>
            <a:r>
              <a:rPr lang="ru-RU" dirty="0"/>
              <a:t>Заголовок слайда</a:t>
            </a:r>
          </a:p>
        </p:txBody>
      </p:sp>
      <p:sp>
        <p:nvSpPr>
          <p:cNvPr id="3" name="Подзаголовок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rtlCol="0" anchor="t" anchorCtr="0">
            <a:normAutofit/>
          </a:bodyPr>
          <a:lstStyle>
            <a:lvl1pPr marL="0" indent="0" algn="l">
              <a:buNone/>
              <a:defRPr lang="ru-RU" sz="2800">
                <a:latin typeface="Arial" panose="020B0604020202020204" pitchFamily="34" charset="0"/>
                <a:cs typeface="+mn-cs"/>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lvl="0" rtl="0"/>
            <a:r>
              <a:rPr lang="ru-RU" dirty="0"/>
              <a:t>Текст слайда</a:t>
            </a:r>
          </a:p>
        </p:txBody>
      </p:sp>
    </p:spTree>
    <p:extLst>
      <p:ext uri="{BB962C8B-B14F-4D97-AF65-F5344CB8AC3E}">
        <p14:creationId xmlns:p14="http://schemas.microsoft.com/office/powerpoint/2010/main" val="254470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585" y="214314"/>
            <a:ext cx="10390716" cy="1462087"/>
          </a:xfrm>
        </p:spPr>
        <p:txBody>
          <a:bodyPr/>
          <a:lstStyle/>
          <a:p>
            <a:r>
              <a:rPr lang="ru-RU"/>
              <a:t>Образец заголовка</a:t>
            </a:r>
            <a:endParaRPr lang="uk-UA"/>
          </a:p>
        </p:txBody>
      </p:sp>
      <p:sp>
        <p:nvSpPr>
          <p:cNvPr id="3" name="Текст 2"/>
          <p:cNvSpPr>
            <a:spLocks noGrp="1"/>
          </p:cNvSpPr>
          <p:nvPr>
            <p:ph type="body" sz="half" idx="1"/>
          </p:nvPr>
        </p:nvSpPr>
        <p:spPr>
          <a:xfrm>
            <a:off x="1576917" y="2017713"/>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Клип 3"/>
          <p:cNvSpPr>
            <a:spLocks noGrp="1"/>
          </p:cNvSpPr>
          <p:nvPr>
            <p:ph type="clipArt" sz="half" idx="2"/>
          </p:nvPr>
        </p:nvSpPr>
        <p:spPr>
          <a:xfrm>
            <a:off x="6860117" y="2017713"/>
            <a:ext cx="5080000" cy="4114800"/>
          </a:xfrm>
        </p:spPr>
        <p:txBody>
          <a:bodyPr/>
          <a:lstStyle/>
          <a:p>
            <a:pPr lvl="0"/>
            <a:endParaRPr lang="uk-UA" noProof="0"/>
          </a:p>
        </p:txBody>
      </p:sp>
      <p:sp>
        <p:nvSpPr>
          <p:cNvPr id="5" name="Rectangle 11">
            <a:extLst>
              <a:ext uri="{FF2B5EF4-FFF2-40B4-BE49-F238E27FC236}">
                <a16:creationId xmlns:a16="http://schemas.microsoft.com/office/drawing/2014/main" id="{A7B48A42-2959-723E-401C-68A95B741A7D}"/>
              </a:ext>
            </a:extLst>
          </p:cNvPr>
          <p:cNvSpPr>
            <a:spLocks noGrp="1" noChangeArrowheads="1"/>
          </p:cNvSpPr>
          <p:nvPr>
            <p:ph type="dt" sz="half" idx="10"/>
          </p:nvPr>
        </p:nvSpPr>
        <p:spPr>
          <a:xfrm>
            <a:off x="1549400" y="6243638"/>
            <a:ext cx="2540000" cy="457200"/>
          </a:xfrm>
          <a:prstGeom prst="rect">
            <a:avLst/>
          </a:prstGeom>
        </p:spPr>
        <p:txBody>
          <a:bodyPr/>
          <a:lstStyle>
            <a:lvl1pPr>
              <a:defRPr>
                <a:latin typeface="Arial" charset="0"/>
              </a:defRPr>
            </a:lvl1pPr>
          </a:lstStyle>
          <a:p>
            <a:pPr>
              <a:defRPr/>
            </a:pPr>
            <a:endParaRPr lang="ru-RU"/>
          </a:p>
        </p:txBody>
      </p:sp>
      <p:sp>
        <p:nvSpPr>
          <p:cNvPr id="6" name="Rectangle 12">
            <a:extLst>
              <a:ext uri="{FF2B5EF4-FFF2-40B4-BE49-F238E27FC236}">
                <a16:creationId xmlns:a16="http://schemas.microsoft.com/office/drawing/2014/main" id="{71FCFCCA-82A3-FE07-E681-75CBC3951298}"/>
              </a:ext>
            </a:extLst>
          </p:cNvPr>
          <p:cNvSpPr>
            <a:spLocks noGrp="1" noChangeArrowheads="1"/>
          </p:cNvSpPr>
          <p:nvPr>
            <p:ph type="ftr" sz="quarter" idx="11"/>
          </p:nvPr>
        </p:nvSpPr>
        <p:spPr>
          <a:xfrm>
            <a:off x="4876800" y="6243638"/>
            <a:ext cx="3860800" cy="457200"/>
          </a:xfrm>
          <a:prstGeom prst="rect">
            <a:avLst/>
          </a:prstGeom>
        </p:spPr>
        <p:txBody>
          <a:bodyPr/>
          <a:lstStyle>
            <a:lvl1pPr>
              <a:defRPr>
                <a:latin typeface="Arial" charset="0"/>
              </a:defRPr>
            </a:lvl1pPr>
          </a:lstStyle>
          <a:p>
            <a:pPr>
              <a:defRPr/>
            </a:pPr>
            <a:endParaRPr lang="ru-RU"/>
          </a:p>
        </p:txBody>
      </p:sp>
      <p:sp>
        <p:nvSpPr>
          <p:cNvPr id="7" name="Rectangle 13">
            <a:extLst>
              <a:ext uri="{FF2B5EF4-FFF2-40B4-BE49-F238E27FC236}">
                <a16:creationId xmlns:a16="http://schemas.microsoft.com/office/drawing/2014/main" id="{05CC8245-94A8-58E3-9215-FD304B78F706}"/>
              </a:ext>
            </a:extLst>
          </p:cNvPr>
          <p:cNvSpPr>
            <a:spLocks noGrp="1" noChangeArrowheads="1"/>
          </p:cNvSpPr>
          <p:nvPr>
            <p:ph type="sldNum" sz="quarter" idx="12"/>
          </p:nvPr>
        </p:nvSpPr>
        <p:spPr/>
        <p:txBody>
          <a:bodyPr/>
          <a:lstStyle>
            <a:lvl1pPr>
              <a:defRPr/>
            </a:lvl1pPr>
          </a:lstStyle>
          <a:p>
            <a:fld id="{5419FB39-F3FE-4021-A884-AD884C295E4D}" type="slidenum">
              <a:rPr lang="ru-RU" altLang="ru-RU"/>
              <a:pPr/>
              <a:t>‹№›</a:t>
            </a:fld>
            <a:endParaRPr lang="ru-RU" altLang="ru-RU"/>
          </a:p>
        </p:txBody>
      </p:sp>
    </p:spTree>
    <p:extLst>
      <p:ext uri="{BB962C8B-B14F-4D97-AF65-F5344CB8AC3E}">
        <p14:creationId xmlns:p14="http://schemas.microsoft.com/office/powerpoint/2010/main" val="18514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defPPr>
              <a:defRPr lang="ru-RU"/>
            </a:defPPr>
          </a:lstStyle>
          <a:p>
            <a:pPr rtl="0"/>
            <a:r>
              <a:rPr lang="ru-RU" dirty="0"/>
              <a:t>Образец заголовка</a:t>
            </a:r>
          </a:p>
        </p:txBody>
      </p:sp>
      <p:sp>
        <p:nvSpPr>
          <p:cNvPr id="3" name="Текст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ru-RU" sz="1200">
                <a:solidFill>
                  <a:schemeClr val="tx2"/>
                </a:solidFill>
                <a:latin typeface="Arial" panose="020B0604020202020204" pitchFamily="34" charset="0"/>
                <a:cs typeface="+mn-cs"/>
              </a:defRPr>
            </a:lvl1pPr>
          </a:lstStyle>
          <a:p>
            <a:r>
              <a:rPr lang="ru-RU" dirty="0"/>
              <a:t>08.09.20ГГ</a:t>
            </a:r>
          </a:p>
        </p:txBody>
      </p:sp>
      <p:sp>
        <p:nvSpPr>
          <p:cNvPr id="5" name="Нижний колонтитул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tx2"/>
                </a:solidFill>
                <a:latin typeface="Arial" panose="020B0604020202020204" pitchFamily="34" charset="0"/>
                <a:cs typeface="+mn-cs"/>
              </a:defRPr>
            </a:lvl1pPr>
          </a:lstStyle>
          <a:p>
            <a:endParaRPr lang="ru-RU" dirty="0"/>
          </a:p>
        </p:txBody>
      </p:sp>
      <p:sp>
        <p:nvSpPr>
          <p:cNvPr id="6" name="Номер слайда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lang="ru-RU" sz="1200">
                <a:solidFill>
                  <a:schemeClr val="tx2"/>
                </a:solidFill>
                <a:latin typeface="Arial" panose="020B0604020202020204" pitchFamily="34" charset="0"/>
                <a:cs typeface="+mn-cs"/>
              </a:defRPr>
            </a:lvl1pPr>
          </a:lstStyle>
          <a:p>
            <a:fld id="{294A09A9-5501-47C1-A89A-A340965A2BE2}" type="slidenum">
              <a:rPr lang="ru-RU" smtClean="0"/>
              <a:pPr/>
              <a:t>‹№›</a:t>
            </a:fld>
            <a:endParaRPr lang="ru-RU"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61" r:id="rId7"/>
    <p:sldLayoutId id="2147483666" r:id="rId8"/>
    <p:sldLayoutId id="2147483672" r:id="rId9"/>
    <p:sldLayoutId id="2147483673" r:id="rId10"/>
    <p:sldLayoutId id="2147483674" r:id="rId11"/>
  </p:sldLayoutIdLst>
  <p:hf sldNum="0" hdr="0" ftr="0" dt="0"/>
  <p:txStyles>
    <p:titleStyle>
      <a:lvl1pPr algn="l" defTabSz="914400" rtl="0" eaLnBrk="1" latinLnBrk="0" hangingPunct="1">
        <a:lnSpc>
          <a:spcPct val="80000"/>
        </a:lnSpc>
        <a:spcBef>
          <a:spcPct val="0"/>
        </a:spcBef>
        <a:buNone/>
        <a:defRPr lang="ru-RU"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5.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e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7.emf"/><Relationship Id="rId4"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2.bin"/><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3.bin"/><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5B674A0-44E7-9907-EE57-E38BFB024059}"/>
              </a:ext>
            </a:extLst>
          </p:cNvPr>
          <p:cNvSpPr>
            <a:spLocks noGrp="1" noChangeArrowheads="1"/>
          </p:cNvSpPr>
          <p:nvPr>
            <p:ph type="ctrTitle"/>
          </p:nvPr>
        </p:nvSpPr>
        <p:spPr>
          <a:xfrm>
            <a:off x="1167493" y="232913"/>
            <a:ext cx="7096933" cy="3830130"/>
          </a:xfrm>
        </p:spPr>
        <p:txBody>
          <a:bodyPr anchor="b">
            <a:normAutofit/>
          </a:bodyPr>
          <a:lstStyle/>
          <a:p>
            <a:pPr>
              <a:buFontTx/>
              <a:buNone/>
            </a:pPr>
            <a:r>
              <a:rPr lang="uk-UA" altLang="ru-RU" dirty="0"/>
              <a:t>Тема 4</a:t>
            </a:r>
            <a:r>
              <a:rPr lang="uk-UA" altLang="ru-RU" b="1" dirty="0"/>
              <a:t>. Класичні та неокласичні теорії міжнародної торгівлі</a:t>
            </a:r>
            <a:endParaRPr lang="ru-RU" alt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90853A-5A4C-E4B0-BE3F-7D7183F46E6C}"/>
              </a:ext>
            </a:extLst>
          </p:cNvPr>
          <p:cNvSpPr>
            <a:spLocks noGrp="1"/>
          </p:cNvSpPr>
          <p:nvPr>
            <p:ph type="ctrTitle"/>
          </p:nvPr>
        </p:nvSpPr>
        <p:spPr>
          <a:xfrm>
            <a:off x="1167493" y="232913"/>
            <a:ext cx="7096933" cy="3830130"/>
          </a:xfrm>
        </p:spPr>
        <p:txBody>
          <a:bodyPr anchor="b">
            <a:normAutofit/>
          </a:bodyPr>
          <a:lstStyle/>
          <a:p>
            <a:r>
              <a:rPr lang="ru-RU" sz="2400"/>
              <a:t>2) </a:t>
            </a:r>
            <a:r>
              <a:rPr lang="ru-RU" sz="2400" err="1"/>
              <a:t>Теорії</a:t>
            </a:r>
            <a:r>
              <a:rPr lang="ru-RU" sz="2400"/>
              <a:t>, </a:t>
            </a:r>
            <a:r>
              <a:rPr lang="ru-RU" sz="2400" err="1"/>
              <a:t>які</a:t>
            </a:r>
            <a:r>
              <a:rPr lang="ru-RU" sz="2400"/>
              <a:t> </a:t>
            </a:r>
            <a:r>
              <a:rPr lang="ru-RU" sz="2400" err="1"/>
              <a:t>поглиблюють</a:t>
            </a:r>
            <a:r>
              <a:rPr lang="ru-RU" sz="2400"/>
              <a:t> </a:t>
            </a:r>
            <a:r>
              <a:rPr lang="ru-RU" sz="2400" err="1"/>
              <a:t>положення</a:t>
            </a:r>
            <a:r>
              <a:rPr lang="ru-RU" sz="2400"/>
              <a:t> </a:t>
            </a:r>
            <a:r>
              <a:rPr lang="ru-RU" sz="2400" err="1"/>
              <a:t>класичних</a:t>
            </a:r>
            <a:r>
              <a:rPr lang="ru-RU" sz="2400"/>
              <a:t> та </a:t>
            </a:r>
            <a:r>
              <a:rPr lang="ru-RU" sz="2400" err="1"/>
              <a:t>неокласичних</a:t>
            </a:r>
            <a:r>
              <a:rPr lang="ru-RU" sz="2400"/>
              <a:t> </a:t>
            </a:r>
            <a:r>
              <a:rPr lang="ru-RU" sz="2400" err="1"/>
              <a:t>теорій</a:t>
            </a:r>
            <a:endParaRPr lang="ru-RU" sz="2400"/>
          </a:p>
          <a:p>
            <a:endParaRPr lang="ru-RU" sz="2400"/>
          </a:p>
          <a:p>
            <a:r>
              <a:rPr lang="ru-RU" sz="2400"/>
              <a:t>П. </a:t>
            </a:r>
            <a:r>
              <a:rPr lang="ru-RU" sz="2400" err="1"/>
              <a:t>Самуельсон</a:t>
            </a:r>
            <a:r>
              <a:rPr lang="ru-RU" sz="2400"/>
              <a:t>, В. Столпер - Теорема Столпера-</a:t>
            </a:r>
            <a:r>
              <a:rPr lang="ru-RU" sz="2400" err="1"/>
              <a:t>Самуельсона</a:t>
            </a:r>
            <a:r>
              <a:rPr lang="ru-RU" sz="2400"/>
              <a:t> (1941) </a:t>
            </a:r>
          </a:p>
          <a:p>
            <a:endParaRPr lang="ru-RU" sz="2400"/>
          </a:p>
          <a:p>
            <a:r>
              <a:rPr lang="ru-RU" sz="2400" err="1"/>
              <a:t>Р.Джонс</a:t>
            </a:r>
            <a:r>
              <a:rPr lang="ru-RU" sz="2400"/>
              <a:t> – </a:t>
            </a:r>
            <a:r>
              <a:rPr lang="ru-RU" sz="2400" err="1"/>
              <a:t>Ефект</a:t>
            </a:r>
            <a:r>
              <a:rPr lang="ru-RU" sz="2400"/>
              <a:t> </a:t>
            </a:r>
            <a:r>
              <a:rPr lang="ru-RU" sz="2400" err="1"/>
              <a:t>відхилення</a:t>
            </a:r>
            <a:r>
              <a:rPr lang="ru-RU" sz="2400"/>
              <a:t> Джонса (до </a:t>
            </a:r>
            <a:r>
              <a:rPr lang="ru-RU" sz="2400" err="1"/>
              <a:t>теореми</a:t>
            </a:r>
            <a:r>
              <a:rPr lang="ru-RU" sz="2400"/>
              <a:t> Столпера-</a:t>
            </a:r>
            <a:r>
              <a:rPr lang="ru-RU" sz="2400" err="1"/>
              <a:t>Самуельсона</a:t>
            </a:r>
            <a:r>
              <a:rPr lang="ru-RU" sz="2400"/>
              <a:t>)</a:t>
            </a:r>
          </a:p>
          <a:p>
            <a:endParaRPr lang="ru-RU" sz="2400"/>
          </a:p>
          <a:p>
            <a:r>
              <a:rPr lang="ru-RU" sz="2400" err="1"/>
              <a:t>Т.Рибчинський</a:t>
            </a:r>
            <a:r>
              <a:rPr lang="ru-RU" sz="2400"/>
              <a:t> – теорема </a:t>
            </a:r>
            <a:r>
              <a:rPr lang="ru-RU" sz="2400" err="1"/>
              <a:t>Рибчинського</a:t>
            </a:r>
            <a:r>
              <a:rPr lang="ru-RU" sz="2400"/>
              <a:t> (1955)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8A9C10-D123-D675-43E8-30B015390237}"/>
              </a:ext>
            </a:extLst>
          </p:cNvPr>
          <p:cNvSpPr>
            <a:spLocks noGrp="1"/>
          </p:cNvSpPr>
          <p:nvPr>
            <p:ph type="ctrTitle"/>
          </p:nvPr>
        </p:nvSpPr>
        <p:spPr>
          <a:xfrm>
            <a:off x="1167493" y="232913"/>
            <a:ext cx="7096933" cy="3830130"/>
          </a:xfrm>
        </p:spPr>
        <p:txBody>
          <a:bodyPr anchor="b">
            <a:normAutofit/>
          </a:bodyPr>
          <a:lstStyle/>
          <a:p>
            <a:r>
              <a:rPr lang="ru-RU" sz="1500" dirty="0"/>
              <a:t>3) </a:t>
            </a:r>
            <a:r>
              <a:rPr lang="ru-RU" sz="1500" dirty="0" err="1"/>
              <a:t>Теорії</a:t>
            </a:r>
            <a:r>
              <a:rPr lang="ru-RU" sz="1500" dirty="0"/>
              <a:t>, </a:t>
            </a:r>
            <a:r>
              <a:rPr lang="ru-RU" sz="1500" dirty="0" err="1"/>
              <a:t>які</a:t>
            </a:r>
            <a:r>
              <a:rPr lang="ru-RU" sz="1500" dirty="0"/>
              <a:t> </a:t>
            </a:r>
            <a:r>
              <a:rPr lang="ru-RU" sz="1500" dirty="0" err="1"/>
              <a:t>будуються</a:t>
            </a:r>
            <a:r>
              <a:rPr lang="ru-RU" sz="1500" dirty="0"/>
              <a:t> на </a:t>
            </a:r>
            <a:r>
              <a:rPr lang="ru-RU" sz="1500" dirty="0" err="1"/>
              <a:t>принципово</a:t>
            </a:r>
            <a:r>
              <a:rPr lang="ru-RU" sz="1500" dirty="0"/>
              <a:t> </a:t>
            </a:r>
            <a:r>
              <a:rPr lang="ru-RU" sz="1500" dirty="0" err="1"/>
              <a:t>нових</a:t>
            </a:r>
            <a:r>
              <a:rPr lang="ru-RU" sz="1500" dirty="0"/>
              <a:t> </a:t>
            </a:r>
            <a:r>
              <a:rPr lang="ru-RU" sz="1500" dirty="0" err="1"/>
              <a:t>методологічних</a:t>
            </a:r>
            <a:r>
              <a:rPr lang="ru-RU" sz="1500" dirty="0"/>
              <a:t> засадах</a:t>
            </a:r>
          </a:p>
          <a:p>
            <a:endParaRPr lang="ru-RU" sz="1500" dirty="0"/>
          </a:p>
          <a:p>
            <a:r>
              <a:rPr lang="ru-RU" sz="1500" dirty="0" err="1"/>
              <a:t>С.Ліндер</a:t>
            </a:r>
            <a:r>
              <a:rPr lang="ru-RU" sz="1500" dirty="0"/>
              <a:t> – </a:t>
            </a:r>
            <a:r>
              <a:rPr lang="ru-RU" sz="1500" dirty="0" err="1"/>
              <a:t>теорія</a:t>
            </a:r>
            <a:r>
              <a:rPr lang="ru-RU" sz="1500" dirty="0"/>
              <a:t> </a:t>
            </a:r>
            <a:r>
              <a:rPr lang="ru-RU" sz="1500" dirty="0" err="1"/>
              <a:t>перехресного</a:t>
            </a:r>
            <a:r>
              <a:rPr lang="ru-RU" sz="1500" dirty="0"/>
              <a:t> </a:t>
            </a:r>
            <a:r>
              <a:rPr lang="ru-RU" sz="1500" dirty="0" err="1"/>
              <a:t>попиту</a:t>
            </a:r>
            <a:r>
              <a:rPr lang="ru-RU" sz="1500" dirty="0"/>
              <a:t> (1961)</a:t>
            </a:r>
          </a:p>
          <a:p>
            <a:endParaRPr lang="ru-RU" sz="1500" dirty="0"/>
          </a:p>
          <a:p>
            <a:r>
              <a:rPr lang="ru-RU" sz="1500" dirty="0" err="1"/>
              <a:t>М.Познер</a:t>
            </a:r>
            <a:r>
              <a:rPr lang="ru-RU" sz="1500" dirty="0"/>
              <a:t>, </a:t>
            </a:r>
            <a:r>
              <a:rPr lang="ru-RU" sz="1500" dirty="0" err="1"/>
              <a:t>Г.Хафбауер</a:t>
            </a:r>
            <a:r>
              <a:rPr lang="ru-RU" sz="1500" dirty="0"/>
              <a:t> – </a:t>
            </a:r>
            <a:r>
              <a:rPr lang="ru-RU" sz="1500" dirty="0" err="1"/>
              <a:t>Гіпотеза</a:t>
            </a:r>
            <a:r>
              <a:rPr lang="ru-RU" sz="1500" dirty="0"/>
              <a:t> </a:t>
            </a:r>
            <a:r>
              <a:rPr lang="ru-RU" sz="1500" dirty="0" err="1"/>
              <a:t>імітаційного</a:t>
            </a:r>
            <a:r>
              <a:rPr lang="ru-RU" sz="1500" dirty="0"/>
              <a:t> лагу, </a:t>
            </a:r>
            <a:r>
              <a:rPr lang="ru-RU" sz="1500" dirty="0" err="1"/>
              <a:t>або</a:t>
            </a:r>
            <a:r>
              <a:rPr lang="ru-RU" sz="1500" dirty="0"/>
              <a:t> т. </a:t>
            </a:r>
            <a:r>
              <a:rPr lang="ru-RU" sz="1500" dirty="0" err="1"/>
              <a:t>міжнародного</a:t>
            </a:r>
            <a:r>
              <a:rPr lang="ru-RU" sz="1500" dirty="0"/>
              <a:t> </a:t>
            </a:r>
            <a:r>
              <a:rPr lang="ru-RU" sz="1500" dirty="0" err="1"/>
              <a:t>технологічного</a:t>
            </a:r>
            <a:r>
              <a:rPr lang="ru-RU" sz="1500" dirty="0"/>
              <a:t> </a:t>
            </a:r>
            <a:r>
              <a:rPr lang="ru-RU" sz="1500" dirty="0" err="1"/>
              <a:t>розриву</a:t>
            </a:r>
            <a:r>
              <a:rPr lang="ru-RU" sz="1500" dirty="0"/>
              <a:t> (1961)</a:t>
            </a:r>
          </a:p>
          <a:p>
            <a:endParaRPr lang="ru-RU" sz="1500" dirty="0"/>
          </a:p>
          <a:p>
            <a:r>
              <a:rPr lang="ru-RU" sz="1500" dirty="0" err="1"/>
              <a:t>Б.Мінхас</a:t>
            </a:r>
            <a:r>
              <a:rPr lang="ru-RU" sz="1500" dirty="0"/>
              <a:t> - Реверсу </a:t>
            </a:r>
            <a:r>
              <a:rPr lang="ru-RU" sz="1500" dirty="0" err="1"/>
              <a:t>факторів</a:t>
            </a:r>
            <a:r>
              <a:rPr lang="ru-RU" sz="1500" dirty="0"/>
              <a:t> </a:t>
            </a:r>
            <a:r>
              <a:rPr lang="ru-RU" sz="1500" dirty="0" err="1"/>
              <a:t>виробництва</a:t>
            </a:r>
            <a:r>
              <a:rPr lang="ru-RU" sz="1500" dirty="0"/>
              <a:t> (1962)</a:t>
            </a:r>
          </a:p>
          <a:p>
            <a:endParaRPr lang="ru-RU" sz="1500" dirty="0"/>
          </a:p>
          <a:p>
            <a:r>
              <a:rPr lang="ru-RU" sz="1500" dirty="0" err="1"/>
              <a:t>М.Кемп</a:t>
            </a:r>
            <a:r>
              <a:rPr lang="ru-RU" sz="1500" dirty="0"/>
              <a:t> – Модель </a:t>
            </a:r>
            <a:r>
              <a:rPr lang="ru-RU" sz="1500" dirty="0" err="1"/>
              <a:t>економії</a:t>
            </a:r>
            <a:r>
              <a:rPr lang="ru-RU" sz="1500" dirty="0"/>
              <a:t> на масштабах </a:t>
            </a:r>
            <a:r>
              <a:rPr lang="ru-RU" sz="1500" dirty="0" err="1"/>
              <a:t>виробництва</a:t>
            </a:r>
            <a:r>
              <a:rPr lang="ru-RU" sz="1500" dirty="0"/>
              <a:t> (1964)</a:t>
            </a:r>
          </a:p>
          <a:p>
            <a:endParaRPr lang="ru-RU" sz="1500" dirty="0"/>
          </a:p>
          <a:p>
            <a:r>
              <a:rPr lang="ru-RU" sz="1500" dirty="0" err="1"/>
              <a:t>Р.Вернон</a:t>
            </a:r>
            <a:r>
              <a:rPr lang="ru-RU" sz="1500" dirty="0"/>
              <a:t>, Дж. </a:t>
            </a:r>
            <a:r>
              <a:rPr lang="ru-RU" sz="1500" dirty="0" err="1"/>
              <a:t>Кравіс</a:t>
            </a:r>
            <a:r>
              <a:rPr lang="ru-RU" sz="1500" dirty="0"/>
              <a:t>, </a:t>
            </a:r>
            <a:r>
              <a:rPr lang="ru-RU" sz="1500" dirty="0" err="1"/>
              <a:t>Л.Уельс</a:t>
            </a:r>
            <a:r>
              <a:rPr lang="ru-RU" sz="1500" dirty="0"/>
              <a:t> – т. </a:t>
            </a:r>
            <a:r>
              <a:rPr lang="ru-RU" sz="1500" dirty="0" err="1"/>
              <a:t>життєвого</a:t>
            </a:r>
            <a:r>
              <a:rPr lang="ru-RU" sz="1500" dirty="0"/>
              <a:t> циклу продукту (1966)</a:t>
            </a:r>
          </a:p>
          <a:p>
            <a:endParaRPr lang="ru-RU" sz="1500" dirty="0"/>
          </a:p>
          <a:p>
            <a:r>
              <a:rPr lang="ru-RU" sz="1500" dirty="0" err="1"/>
              <a:t>Г.Грубель</a:t>
            </a:r>
            <a:r>
              <a:rPr lang="ru-RU" sz="1500" dirty="0"/>
              <a:t>, </a:t>
            </a:r>
            <a:r>
              <a:rPr lang="ru-RU" sz="1500" dirty="0" err="1"/>
              <a:t>Б.Беласса</a:t>
            </a:r>
            <a:r>
              <a:rPr lang="ru-RU" sz="1500" dirty="0"/>
              <a:t> (1967) - т. </a:t>
            </a:r>
            <a:r>
              <a:rPr lang="ru-RU" sz="1500" dirty="0" err="1"/>
              <a:t>внутрішньогалузевої</a:t>
            </a:r>
            <a:r>
              <a:rPr lang="en-US" sz="1500" dirty="0"/>
              <a:t> </a:t>
            </a:r>
            <a:r>
              <a:rPr lang="uk-UA" sz="1500" dirty="0"/>
              <a:t>торгівлі</a:t>
            </a:r>
            <a:endParaRPr lang="ru-RU" sz="1500" dirty="0"/>
          </a:p>
          <a:p>
            <a:endParaRPr lang="ru-RU" sz="1500" dirty="0"/>
          </a:p>
          <a:p>
            <a:r>
              <a:rPr lang="ru-RU" sz="1500" dirty="0" err="1"/>
              <a:t>П.Кругман</a:t>
            </a:r>
            <a:r>
              <a:rPr lang="ru-RU" sz="1500" dirty="0"/>
              <a:t> - т. </a:t>
            </a:r>
            <a:r>
              <a:rPr lang="ru-RU" sz="1500" dirty="0" err="1"/>
              <a:t>міжн.торгівлі</a:t>
            </a:r>
            <a:r>
              <a:rPr lang="ru-RU" sz="1500" dirty="0"/>
              <a:t> на </a:t>
            </a:r>
            <a:r>
              <a:rPr lang="ru-RU" sz="1500" dirty="0" err="1"/>
              <a:t>основі</a:t>
            </a:r>
            <a:r>
              <a:rPr lang="ru-RU" sz="1500" dirty="0"/>
              <a:t> </a:t>
            </a:r>
            <a:r>
              <a:rPr lang="ru-RU" sz="1500" dirty="0" err="1"/>
              <a:t>монополістичної</a:t>
            </a:r>
            <a:r>
              <a:rPr lang="ru-RU" sz="1500" dirty="0"/>
              <a:t> </a:t>
            </a:r>
            <a:r>
              <a:rPr lang="ru-RU" sz="1500" dirty="0" err="1"/>
              <a:t>конкуренції</a:t>
            </a:r>
            <a:r>
              <a:rPr lang="ru-RU" sz="1500" dirty="0"/>
              <a:t> (1979)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BFE664A-20DF-E28F-FC2A-7EBF9BFFF0DD}"/>
              </a:ext>
            </a:extLst>
          </p:cNvPr>
          <p:cNvSpPr>
            <a:spLocks noGrp="1" noChangeArrowheads="1"/>
          </p:cNvSpPr>
          <p:nvPr>
            <p:ph type="title"/>
          </p:nvPr>
        </p:nvSpPr>
        <p:spPr>
          <a:xfrm>
            <a:off x="1534585" y="214314"/>
            <a:ext cx="10390716" cy="1462087"/>
          </a:xfrm>
        </p:spPr>
        <p:txBody>
          <a:bodyPr anchor="ctr">
            <a:normAutofit/>
          </a:bodyPr>
          <a:lstStyle/>
          <a:p>
            <a:r>
              <a:rPr lang="ru-RU" sz="3700" err="1"/>
              <a:t>Найновіший</a:t>
            </a:r>
            <a:r>
              <a:rPr lang="ru-RU" sz="3700"/>
              <a:t> </a:t>
            </a:r>
            <a:r>
              <a:rPr lang="ru-RU" sz="3700" err="1"/>
              <a:t>період</a:t>
            </a:r>
            <a:r>
              <a:rPr lang="ru-RU" sz="3700"/>
              <a:t> </a:t>
            </a:r>
            <a:r>
              <a:rPr lang="ru-RU" sz="3700" err="1"/>
              <a:t>розвитку</a:t>
            </a:r>
            <a:r>
              <a:rPr lang="ru-RU" sz="3700"/>
              <a:t> МЕВ (</a:t>
            </a:r>
            <a:r>
              <a:rPr lang="ru-RU" sz="3700" err="1"/>
              <a:t>від</a:t>
            </a:r>
            <a:r>
              <a:rPr lang="ru-RU" sz="3700"/>
              <a:t> 1991 </a:t>
            </a:r>
            <a:r>
              <a:rPr lang="ru-RU" sz="3700" err="1"/>
              <a:t>дотепер</a:t>
            </a:r>
            <a:r>
              <a:rPr lang="ru-RU" sz="3700"/>
              <a:t>)</a:t>
            </a:r>
            <a:br>
              <a:rPr lang="ru-RU" sz="3700"/>
            </a:br>
            <a:endParaRPr lang="ru-RU" altLang="ru-RU" sz="3700"/>
          </a:p>
        </p:txBody>
      </p:sp>
      <p:sp>
        <p:nvSpPr>
          <p:cNvPr id="15368" name="Text Placeholder 2">
            <a:extLst>
              <a:ext uri="{FF2B5EF4-FFF2-40B4-BE49-F238E27FC236}">
                <a16:creationId xmlns:a16="http://schemas.microsoft.com/office/drawing/2014/main" id="{88476508-1063-9138-8D16-786553F109E4}"/>
              </a:ext>
            </a:extLst>
          </p:cNvPr>
          <p:cNvSpPr>
            <a:spLocks noGrp="1"/>
          </p:cNvSpPr>
          <p:nvPr>
            <p:ph type="body" sz="half" idx="1"/>
          </p:nvPr>
        </p:nvSpPr>
        <p:spPr>
          <a:xfrm>
            <a:off x="1576917" y="2017713"/>
            <a:ext cx="5080000" cy="4114800"/>
          </a:xfrm>
        </p:spPr>
        <p:txBody>
          <a:bodyPr/>
          <a:lstStyle/>
          <a:p>
            <a:endParaRPr lang="en-US"/>
          </a:p>
        </p:txBody>
      </p:sp>
      <p:graphicFrame>
        <p:nvGraphicFramePr>
          <p:cNvPr id="15364" name="Объект 2">
            <a:extLst>
              <a:ext uri="{FF2B5EF4-FFF2-40B4-BE49-F238E27FC236}">
                <a16:creationId xmlns:a16="http://schemas.microsoft.com/office/drawing/2014/main" id="{0C39EC61-4A00-3781-EBFE-29AE8A6CDBAD}"/>
              </a:ext>
            </a:extLst>
          </p:cNvPr>
          <p:cNvGraphicFramePr>
            <a:graphicFrameLocks noGrp="1"/>
          </p:cNvGraphicFramePr>
          <p:nvPr>
            <p:ph type="clipArt" sz="half" idx="2"/>
            <p:extLst>
              <p:ext uri="{D42A27DB-BD31-4B8C-83A1-F6EECF244321}">
                <p14:modId xmlns:p14="http://schemas.microsoft.com/office/powerpoint/2010/main" val="3394638935"/>
              </p:ext>
            </p:extLst>
          </p:nvPr>
        </p:nvGraphicFramePr>
        <p:xfrm>
          <a:off x="1576916" y="2017713"/>
          <a:ext cx="9476271"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830DBA3A-C4CA-BE26-7228-7A78D028B1BE}"/>
              </a:ext>
            </a:extLst>
          </p:cNvPr>
          <p:cNvSpPr>
            <a:spLocks noGrp="1" noChangeArrowheads="1"/>
          </p:cNvSpPr>
          <p:nvPr>
            <p:ph type="title"/>
          </p:nvPr>
        </p:nvSpPr>
        <p:spPr>
          <a:xfrm>
            <a:off x="1167492" y="136526"/>
            <a:ext cx="9779183" cy="1570038"/>
          </a:xfrm>
        </p:spPr>
        <p:txBody>
          <a:bodyPr anchor="b">
            <a:normAutofit/>
          </a:bodyPr>
          <a:lstStyle/>
          <a:p>
            <a:pPr eaLnBrk="1" hangingPunct="1"/>
            <a:r>
              <a:rPr lang="uk-UA" altLang="ru-RU" dirty="0"/>
              <a:t>Меркантилізм</a:t>
            </a:r>
          </a:p>
        </p:txBody>
      </p:sp>
      <p:sp>
        <p:nvSpPr>
          <p:cNvPr id="16388" name="Rectangle 3">
            <a:extLst>
              <a:ext uri="{FF2B5EF4-FFF2-40B4-BE49-F238E27FC236}">
                <a16:creationId xmlns:a16="http://schemas.microsoft.com/office/drawing/2014/main" id="{CA8A5754-50D8-985F-F5BB-D30092699B91}"/>
              </a:ext>
            </a:extLst>
          </p:cNvPr>
          <p:cNvSpPr>
            <a:spLocks noGrp="1" noChangeArrowheads="1"/>
          </p:cNvSpPr>
          <p:nvPr>
            <p:ph idx="1"/>
          </p:nvPr>
        </p:nvSpPr>
        <p:spPr>
          <a:xfrm>
            <a:off x="1167493" y="2084832"/>
            <a:ext cx="9779182" cy="3366813"/>
          </a:xfrm>
        </p:spPr>
        <p:txBody>
          <a:bodyPr>
            <a:normAutofit/>
          </a:bodyPr>
          <a:lstStyle/>
          <a:p>
            <a:pPr eaLnBrk="1" hangingPunct="1"/>
            <a:r>
              <a:rPr lang="uk-UA" altLang="ru-RU" sz="2400" dirty="0"/>
              <a:t>Теорію розробили </a:t>
            </a:r>
            <a:r>
              <a:rPr lang="uk-UA" altLang="ru-RU" sz="2400" dirty="0" err="1"/>
              <a:t>Т.Мен</a:t>
            </a:r>
            <a:r>
              <a:rPr lang="uk-UA" altLang="ru-RU" sz="2400" dirty="0"/>
              <a:t>, Жан </a:t>
            </a:r>
            <a:r>
              <a:rPr lang="uk-UA" altLang="ru-RU" sz="2400" dirty="0" err="1"/>
              <a:t>Батіст</a:t>
            </a:r>
            <a:r>
              <a:rPr lang="uk-UA" altLang="ru-RU" sz="2400" dirty="0"/>
              <a:t> </a:t>
            </a:r>
            <a:r>
              <a:rPr lang="uk-UA" altLang="ru-RU" sz="2400" dirty="0" err="1"/>
              <a:t>Кольберт</a:t>
            </a:r>
            <a:r>
              <a:rPr lang="uk-UA" altLang="ru-RU" sz="2400" dirty="0"/>
              <a:t>, </a:t>
            </a:r>
            <a:r>
              <a:rPr lang="uk-UA" altLang="ru-RU" sz="2400" dirty="0" err="1"/>
              <a:t>У.Петті</a:t>
            </a:r>
            <a:r>
              <a:rPr lang="uk-UA" altLang="ru-RU" sz="2400" dirty="0"/>
              <a:t>.</a:t>
            </a:r>
          </a:p>
          <a:p>
            <a:pPr eaLnBrk="1" hangingPunct="1"/>
            <a:r>
              <a:rPr lang="uk-UA" altLang="ru-RU" sz="2400" dirty="0"/>
              <a:t>Виникла та пояснювала зовнішню торгівлю у період розвитку та занепаду середньовічного феодалізму в Європі (1500–1800 рр.).</a:t>
            </a:r>
          </a:p>
          <a:p>
            <a:pPr eaLnBrk="1" hangingPunct="1"/>
            <a:r>
              <a:rPr lang="uk-UA" altLang="ru-RU" sz="2400" b="1" i="1" dirty="0"/>
              <a:t>Меркантилізм </a:t>
            </a:r>
            <a:r>
              <a:rPr lang="uk-UA" altLang="ru-RU" sz="2400" dirty="0"/>
              <a:t>– </a:t>
            </a:r>
            <a:r>
              <a:rPr lang="uk-UA" altLang="ru-RU" sz="2400" i="1" dirty="0"/>
              <a:t>це економічне вчення та економічна політика, яка представляє інтереси торгової буржуазії у період феодалізму та становлення капіталізму.</a:t>
            </a:r>
          </a:p>
          <a:p>
            <a:pPr eaLnBrk="1" hangingPunct="1"/>
            <a:r>
              <a:rPr lang="uk-UA" altLang="ru-RU" sz="2400" b="1" dirty="0"/>
              <a:t>Багатство </a:t>
            </a:r>
            <a:r>
              <a:rPr lang="uk-UA" altLang="ru-RU" sz="2400" dirty="0"/>
              <a:t>країни вимірюється</a:t>
            </a:r>
            <a:r>
              <a:rPr lang="uk-UA" altLang="ru-RU" sz="2400" b="1" dirty="0"/>
              <a:t> кількістю золота і срібла </a:t>
            </a:r>
            <a:r>
              <a:rPr lang="uk-UA" altLang="ru-RU" sz="2400" dirty="0"/>
              <a:t>(пізніше – надлишок продуктів, що обмінюються на зовнішньому ринку)</a:t>
            </a:r>
          </a:p>
        </p:txBody>
      </p:sp>
      <p:sp>
        <p:nvSpPr>
          <p:cNvPr id="4" name="Номер слайда 3" hidden="1">
            <a:extLst>
              <a:ext uri="{FF2B5EF4-FFF2-40B4-BE49-F238E27FC236}">
                <a16:creationId xmlns:a16="http://schemas.microsoft.com/office/drawing/2014/main" id="{9257E4DC-A727-426F-6532-5EFF523762D2}"/>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13</a:t>
            </a:fld>
            <a:endParaRPr lang="uk-UA" altLang="ru-RU">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DE912-6745-8898-EC62-8219DE60921C}"/>
              </a:ext>
            </a:extLst>
          </p:cNvPr>
          <p:cNvSpPr>
            <a:spLocks noGrp="1"/>
          </p:cNvSpPr>
          <p:nvPr>
            <p:ph type="title"/>
          </p:nvPr>
        </p:nvSpPr>
        <p:spPr>
          <a:xfrm>
            <a:off x="224590" y="136526"/>
            <a:ext cx="10722086" cy="713706"/>
          </a:xfrm>
        </p:spPr>
        <p:txBody>
          <a:bodyPr/>
          <a:lstStyle/>
          <a:p>
            <a:r>
              <a:rPr lang="uk-UA" altLang="uk-UA" sz="4400" b="1" u="sng" dirty="0"/>
              <a:t>Основні положення меркантилізму</a:t>
            </a:r>
            <a:r>
              <a:rPr lang="uk-UA" altLang="uk-UA" sz="4400" b="1" dirty="0"/>
              <a:t>:</a:t>
            </a:r>
            <a:endParaRPr lang="uk-UA" dirty="0"/>
          </a:p>
        </p:txBody>
      </p:sp>
      <p:sp>
        <p:nvSpPr>
          <p:cNvPr id="3" name="Місце для вмісту 2">
            <a:extLst>
              <a:ext uri="{FF2B5EF4-FFF2-40B4-BE49-F238E27FC236}">
                <a16:creationId xmlns:a16="http://schemas.microsoft.com/office/drawing/2014/main" id="{BA2C8C54-FE9C-17A8-2A44-4AAAFAFD6DD4}"/>
              </a:ext>
            </a:extLst>
          </p:cNvPr>
          <p:cNvSpPr>
            <a:spLocks noGrp="1"/>
          </p:cNvSpPr>
          <p:nvPr>
            <p:ph idx="1"/>
          </p:nvPr>
        </p:nvSpPr>
        <p:spPr>
          <a:xfrm>
            <a:off x="0" y="850232"/>
            <a:ext cx="11967410" cy="6128084"/>
          </a:xfrm>
        </p:spPr>
        <p:txBody>
          <a:bodyPr/>
          <a:lstStyle/>
          <a:p>
            <a:pPr marL="457200" indent="-457200">
              <a:buFont typeface="+mj-lt"/>
              <a:buAutoNum type="arabicPeriod"/>
            </a:pPr>
            <a:r>
              <a:rPr lang="uk-UA" sz="2000" dirty="0"/>
              <a:t>Статичний погляд на світ - обмежена кількість багатства. Багатство однієї країни могло збільшуватись лише за рахунок іншої держави.</a:t>
            </a:r>
          </a:p>
          <a:p>
            <a:pPr marL="457200" indent="-457200">
              <a:buFont typeface="+mj-lt"/>
              <a:buAutoNum type="arabicPeriod"/>
            </a:pPr>
            <a:r>
              <a:rPr lang="uk-UA" sz="2000" dirty="0"/>
              <a:t>Економічна система складається з 3-х секторів: виробничий сектор, сільськогосподарський  та колонії.</a:t>
            </a:r>
          </a:p>
          <a:p>
            <a:pPr marL="457200" indent="-457200">
              <a:buFont typeface="+mj-lt"/>
              <a:buAutoNum type="arabicPeriod"/>
            </a:pPr>
            <a:r>
              <a:rPr lang="uk-UA" sz="2000" dirty="0"/>
              <a:t>Вирішальну роль у суспільстві відіграють торгівці. </a:t>
            </a:r>
          </a:p>
          <a:p>
            <a:pPr marL="457200" indent="-457200">
              <a:buFont typeface="+mj-lt"/>
              <a:buAutoNum type="arabicPeriod"/>
            </a:pPr>
            <a:r>
              <a:rPr lang="uk-UA" sz="2000" dirty="0"/>
              <a:t>Вирішальний фактор виробництва – праця (трудова теорії вартості).</a:t>
            </a:r>
          </a:p>
          <a:p>
            <a:pPr marL="457200" indent="-457200">
              <a:buFont typeface="+mj-lt"/>
              <a:buAutoNum type="arabicPeriod"/>
            </a:pPr>
            <a:r>
              <a:rPr lang="uk-UA" sz="2000" dirty="0"/>
              <a:t>Багатство країни визначається обсягом грошей (золото, дорогоцінні вироби). </a:t>
            </a:r>
          </a:p>
          <a:p>
            <a:pPr marL="457200" indent="-457200">
              <a:buFont typeface="+mj-lt"/>
              <a:buAutoNum type="arabicPeriod"/>
            </a:pPr>
            <a:r>
              <a:rPr lang="uk-UA" sz="2000" dirty="0"/>
              <a:t>Зовнішня торговельна політика націлена  на:</a:t>
            </a:r>
          </a:p>
          <a:p>
            <a:r>
              <a:rPr lang="uk-UA" sz="2000" dirty="0"/>
              <a:t>а) підтримку постійно позитивного  ТБ;</a:t>
            </a:r>
          </a:p>
          <a:p>
            <a:r>
              <a:rPr lang="uk-UA" sz="2000" dirty="0"/>
              <a:t>б) регулювання  зовнішньої торгівлі з метою обмеження  імпорту та збільшення експорту;</a:t>
            </a:r>
          </a:p>
          <a:p>
            <a:r>
              <a:rPr lang="uk-UA" sz="2000" dirty="0"/>
              <a:t>в) обмеження експорту наявних сировинних товарів  та дозвіл імпорту дефіцитної сировини;</a:t>
            </a:r>
          </a:p>
          <a:p>
            <a:r>
              <a:rPr lang="uk-UA" sz="2000" dirty="0"/>
              <a:t>г) заборона колоніям на здійснення самостійних  торговельних відносини. </a:t>
            </a:r>
          </a:p>
          <a:p>
            <a:r>
              <a:rPr lang="uk-UA" sz="2000" dirty="0"/>
              <a:t>7. Національна економіка функціонує в умовах неповної зайнятості. </a:t>
            </a:r>
          </a:p>
          <a:p>
            <a:endParaRPr lang="uk-UA" dirty="0"/>
          </a:p>
        </p:txBody>
      </p:sp>
    </p:spTree>
    <p:extLst>
      <p:ext uri="{BB962C8B-B14F-4D97-AF65-F5344CB8AC3E}">
        <p14:creationId xmlns:p14="http://schemas.microsoft.com/office/powerpoint/2010/main" val="241781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EE1268C8-C218-CAD8-573D-4FE35E8A2E4A}"/>
              </a:ext>
            </a:extLst>
          </p:cNvPr>
          <p:cNvSpPr>
            <a:spLocks noGrp="1" noChangeArrowheads="1"/>
          </p:cNvSpPr>
          <p:nvPr>
            <p:ph type="title"/>
          </p:nvPr>
        </p:nvSpPr>
        <p:spPr>
          <a:xfrm>
            <a:off x="1167492" y="136526"/>
            <a:ext cx="9779183" cy="1570038"/>
          </a:xfrm>
        </p:spPr>
        <p:txBody>
          <a:bodyPr anchor="b">
            <a:normAutofit/>
          </a:bodyPr>
          <a:lstStyle/>
          <a:p>
            <a:pPr eaLnBrk="1" hangingPunct="1"/>
            <a:r>
              <a:rPr lang="uk-UA" altLang="ru-RU"/>
              <a:t>Модель “ціни–золото–потоки” Д.Х‘юма</a:t>
            </a:r>
          </a:p>
        </p:txBody>
      </p:sp>
      <p:sp>
        <p:nvSpPr>
          <p:cNvPr id="4" name="Номер слайда 3" hidden="1">
            <a:extLst>
              <a:ext uri="{FF2B5EF4-FFF2-40B4-BE49-F238E27FC236}">
                <a16:creationId xmlns:a16="http://schemas.microsoft.com/office/drawing/2014/main" id="{D00DE774-2A5B-B742-2CAF-51232302C8EA}"/>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15</a:t>
            </a:fld>
            <a:endParaRPr lang="uk-UA" altLang="ru-RU">
              <a:latin typeface="Times New Roman" panose="02020603050405020304" pitchFamily="18" charset="0"/>
            </a:endParaRPr>
          </a:p>
        </p:txBody>
      </p:sp>
      <p:graphicFrame>
        <p:nvGraphicFramePr>
          <p:cNvPr id="20486" name="Rectangle 3">
            <a:extLst>
              <a:ext uri="{FF2B5EF4-FFF2-40B4-BE49-F238E27FC236}">
                <a16:creationId xmlns:a16="http://schemas.microsoft.com/office/drawing/2014/main" id="{FCFC786D-F97E-0617-795E-138F23FCE8BC}"/>
              </a:ext>
            </a:extLst>
          </p:cNvPr>
          <p:cNvGraphicFramePr/>
          <p:nvPr>
            <p:extLst>
              <p:ext uri="{D42A27DB-BD31-4B8C-83A1-F6EECF244321}">
                <p14:modId xmlns:p14="http://schemas.microsoft.com/office/powerpoint/2010/main" val="3855437579"/>
              </p:ext>
            </p:extLst>
          </p:nvPr>
        </p:nvGraphicFramePr>
        <p:xfrm>
          <a:off x="1167492" y="2969087"/>
          <a:ext cx="9779182" cy="336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AC3B4BF-D61B-F8F8-DFD5-431870A620CE}"/>
              </a:ext>
            </a:extLst>
          </p:cNvPr>
          <p:cNvSpPr txBox="1"/>
          <p:nvPr/>
        </p:nvSpPr>
        <p:spPr>
          <a:xfrm>
            <a:off x="1167492" y="2031800"/>
            <a:ext cx="6094324" cy="523220"/>
          </a:xfrm>
          <a:prstGeom prst="rect">
            <a:avLst/>
          </a:prstGeom>
          <a:noFill/>
        </p:spPr>
        <p:txBody>
          <a:bodyPr wrap="square">
            <a:spAutoFit/>
          </a:bodyPr>
          <a:lstStyle/>
          <a:p>
            <a:pPr lvl="0"/>
            <a:r>
              <a:rPr lang="uk-UA" sz="2800" b="1" dirty="0"/>
              <a:t>Принципи концепції:</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E9EB9BF-C301-9348-A29C-254616FAB54B}"/>
              </a:ext>
            </a:extLst>
          </p:cNvPr>
          <p:cNvSpPr>
            <a:spLocks noGrp="1"/>
          </p:cNvSpPr>
          <p:nvPr>
            <p:ph type="sldNum" sz="quarter" idx="10"/>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4B5DAF75-1ABD-4105-A86D-0EDDA58067F2}" type="slidenum">
              <a:rPr lang="uk-UA" altLang="ru-RU" smtClean="0"/>
              <a:pPr eaLnBrk="1" hangingPunct="1"/>
              <a:t>16</a:t>
            </a:fld>
            <a:endParaRPr lang="uk-UA" altLang="ru-RU" dirty="0">
              <a:latin typeface="Times New Roman" panose="02020603050405020304" pitchFamily="18" charset="0"/>
            </a:endParaRPr>
          </a:p>
        </p:txBody>
      </p:sp>
      <p:pic>
        <p:nvPicPr>
          <p:cNvPr id="7" name="Місце для вмісту 6">
            <a:extLst>
              <a:ext uri="{FF2B5EF4-FFF2-40B4-BE49-F238E27FC236}">
                <a16:creationId xmlns:a16="http://schemas.microsoft.com/office/drawing/2014/main" id="{7E4218D0-21AE-DCEE-DE85-6EAB190AC2EC}"/>
              </a:ext>
            </a:extLst>
          </p:cNvPr>
          <p:cNvPicPr>
            <a:picLocks noGrp="1" noChangeAspect="1"/>
          </p:cNvPicPr>
          <p:nvPr>
            <p:ph idx="1"/>
          </p:nvPr>
        </p:nvPicPr>
        <p:blipFill>
          <a:blip r:embed="rId2"/>
          <a:stretch>
            <a:fillRect/>
          </a:stretch>
        </p:blipFill>
        <p:spPr>
          <a:xfrm>
            <a:off x="955345" y="381417"/>
            <a:ext cx="9438185" cy="586380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881F06-6810-CF78-04B2-868A2C255D31}"/>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a:t>Теорія абсолютних переваг </a:t>
            </a:r>
          </a:p>
        </p:txBody>
      </p:sp>
      <p:sp>
        <p:nvSpPr>
          <p:cNvPr id="22532" name="Rectangle 3">
            <a:extLst>
              <a:ext uri="{FF2B5EF4-FFF2-40B4-BE49-F238E27FC236}">
                <a16:creationId xmlns:a16="http://schemas.microsoft.com/office/drawing/2014/main" id="{7503E0D4-1C22-B9C3-F17B-27452E52264D}"/>
              </a:ext>
            </a:extLst>
          </p:cNvPr>
          <p:cNvSpPr>
            <a:spLocks noGrp="1" noChangeArrowheads="1"/>
          </p:cNvSpPr>
          <p:nvPr>
            <p:ph type="subTitle" idx="1"/>
          </p:nvPr>
        </p:nvSpPr>
        <p:spPr>
          <a:xfrm>
            <a:off x="1167493" y="3685939"/>
            <a:ext cx="6220277" cy="2919512"/>
          </a:xfrm>
        </p:spPr>
        <p:txBody>
          <a:bodyPr anchor="t">
            <a:normAutofit/>
          </a:bodyPr>
          <a:lstStyle/>
          <a:p>
            <a:pPr eaLnBrk="1" hangingPunct="1">
              <a:buFontTx/>
              <a:buNone/>
            </a:pPr>
            <a:r>
              <a:rPr lang="uk-UA" altLang="ru-RU" sz="2400"/>
              <a:t>Адам Сміт “Дослідження про природу та причини багатства народів”, 1776 р.</a:t>
            </a:r>
          </a:p>
          <a:p>
            <a:pPr eaLnBrk="1" hangingPunct="1">
              <a:buFontTx/>
              <a:buNone/>
            </a:pPr>
            <a:r>
              <a:rPr lang="uk-UA" altLang="ru-RU" sz="2400"/>
              <a:t>Він наголосив на тому, що </a:t>
            </a:r>
            <a:r>
              <a:rPr lang="uk-UA" altLang="ru-RU" sz="2400" b="1"/>
              <a:t>основою багатства націй та народів є міжнародний поділ праці та відповідна йому спеціалізація різних країн на виробництві тих товарів, щодо яких вони мають </a:t>
            </a:r>
            <a:r>
              <a:rPr lang="uk-UA" altLang="ru-RU" sz="2400" b="1" u="sng"/>
              <a:t>абсолютні переваги</a:t>
            </a:r>
            <a:r>
              <a:rPr lang="uk-UA" altLang="ru-RU" sz="2400" b="1"/>
              <a:t>.</a:t>
            </a:r>
            <a:endParaRPr lang="uk-UA" altLang="ru-RU" sz="2400"/>
          </a:p>
        </p:txBody>
      </p:sp>
      <p:sp>
        <p:nvSpPr>
          <p:cNvPr id="4" name="Номер слайда 3" hidden="1">
            <a:extLst>
              <a:ext uri="{FF2B5EF4-FFF2-40B4-BE49-F238E27FC236}">
                <a16:creationId xmlns:a16="http://schemas.microsoft.com/office/drawing/2014/main" id="{30A2C98F-1BF5-033B-8CF6-BB107CF04903}"/>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17</a:t>
            </a:fld>
            <a:endParaRPr lang="uk-UA" altLang="ru-RU">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23AA14FC-4A01-CF41-2DC6-9E07F5C64893}"/>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sz="5100"/>
              <a:t>Теорія абсолютних переваг базується на припущеннях:</a:t>
            </a:r>
          </a:p>
        </p:txBody>
      </p:sp>
      <p:sp>
        <p:nvSpPr>
          <p:cNvPr id="23556" name="Rectangle 3">
            <a:extLst>
              <a:ext uri="{FF2B5EF4-FFF2-40B4-BE49-F238E27FC236}">
                <a16:creationId xmlns:a16="http://schemas.microsoft.com/office/drawing/2014/main" id="{37508465-8188-0926-BABF-F35D582CF36C}"/>
              </a:ext>
            </a:extLst>
          </p:cNvPr>
          <p:cNvSpPr>
            <a:spLocks noGrp="1" noChangeArrowheads="1"/>
          </p:cNvSpPr>
          <p:nvPr>
            <p:ph type="subTitle" idx="1"/>
          </p:nvPr>
        </p:nvSpPr>
        <p:spPr>
          <a:xfrm>
            <a:off x="1167493" y="3685939"/>
            <a:ext cx="6220277" cy="2919512"/>
          </a:xfrm>
        </p:spPr>
        <p:txBody>
          <a:bodyPr anchor="t">
            <a:normAutofit/>
          </a:bodyPr>
          <a:lstStyle/>
          <a:p>
            <a:pPr marL="609600" indent="-609600">
              <a:buFontTx/>
              <a:buAutoNum type="arabicPeriod"/>
            </a:pPr>
            <a:r>
              <a:rPr lang="uk-UA" altLang="ru-RU" sz="1500"/>
              <a:t>Єдиний фактор виробництва - праця.</a:t>
            </a:r>
          </a:p>
          <a:p>
            <a:pPr marL="609600" indent="-609600">
              <a:buFontTx/>
              <a:buAutoNum type="arabicPeriod"/>
            </a:pPr>
            <a:r>
              <a:rPr lang="uk-UA" altLang="ru-RU" sz="1500"/>
              <a:t>Зайнятість повна.</a:t>
            </a:r>
          </a:p>
          <a:p>
            <a:pPr marL="609600" indent="-609600">
              <a:buFontTx/>
              <a:buAutoNum type="arabicPeriod"/>
            </a:pPr>
            <a:r>
              <a:rPr lang="uk-UA" altLang="ru-RU" sz="1500"/>
              <a:t>Всесвітнє господарство складається із двох країн, які торгують двома товарами.</a:t>
            </a:r>
          </a:p>
          <a:p>
            <a:pPr marL="609600" indent="-609600">
              <a:buFontTx/>
              <a:buAutoNum type="arabicPeriod"/>
            </a:pPr>
            <a:r>
              <a:rPr lang="uk-UA" altLang="ru-RU" sz="1500"/>
              <a:t>Витрати виробництва – постійні, а їх зниження збільшує попит на товар.</a:t>
            </a:r>
          </a:p>
          <a:p>
            <a:pPr marL="609600" indent="-609600">
              <a:buFontTx/>
              <a:buAutoNum type="arabicPeriod"/>
            </a:pPr>
            <a:r>
              <a:rPr lang="uk-UA" altLang="ru-RU" sz="1500"/>
              <a:t>Ціна одного товару виражена у кількості праці, затраченого на виробництво іншого.</a:t>
            </a:r>
          </a:p>
          <a:p>
            <a:pPr marL="609600" indent="-609600">
              <a:buFontTx/>
              <a:buAutoNum type="arabicPeriod"/>
            </a:pPr>
            <a:r>
              <a:rPr lang="uk-UA" altLang="ru-RU" sz="1500"/>
              <a:t>Транспортні витрати нульові.</a:t>
            </a:r>
          </a:p>
          <a:p>
            <a:pPr marL="609600" indent="-609600">
              <a:buFontTx/>
              <a:buAutoNum type="arabicPeriod"/>
            </a:pPr>
            <a:r>
              <a:rPr lang="uk-UA" altLang="ru-RU" sz="1500"/>
              <a:t>Зовнішня торгівля вільна від обмежень та регламентацій.</a:t>
            </a:r>
          </a:p>
        </p:txBody>
      </p:sp>
      <p:sp>
        <p:nvSpPr>
          <p:cNvPr id="4" name="Номер слайда 3" hidden="1">
            <a:extLst>
              <a:ext uri="{FF2B5EF4-FFF2-40B4-BE49-F238E27FC236}">
                <a16:creationId xmlns:a16="http://schemas.microsoft.com/office/drawing/2014/main" id="{573243B6-632B-2998-99AD-704D495C2FDA}"/>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18</a:t>
            </a:fld>
            <a:endParaRPr lang="uk-UA" altLang="ru-RU">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314E485-1C13-CB27-A73E-AA2EB1A8E966}"/>
              </a:ext>
            </a:extLst>
          </p:cNvPr>
          <p:cNvSpPr>
            <a:spLocks noGrp="1" noChangeArrowheads="1"/>
          </p:cNvSpPr>
          <p:nvPr>
            <p:ph type="subTitle" idx="1"/>
          </p:nvPr>
        </p:nvSpPr>
        <p:spPr>
          <a:xfrm>
            <a:off x="1167493" y="252549"/>
            <a:ext cx="6220277" cy="6352902"/>
          </a:xfrm>
        </p:spPr>
        <p:txBody>
          <a:bodyPr anchor="t">
            <a:normAutofit fontScale="92500" lnSpcReduction="10000"/>
          </a:bodyPr>
          <a:lstStyle/>
          <a:p>
            <a:pPr eaLnBrk="1" hangingPunct="1">
              <a:buFontTx/>
              <a:buNone/>
            </a:pPr>
            <a:r>
              <a:rPr lang="uk-UA" altLang="ru-RU" sz="3600" b="1" i="1" dirty="0"/>
              <a:t>Перевага </a:t>
            </a:r>
            <a:r>
              <a:rPr lang="uk-UA" altLang="ru-RU" sz="3600" i="1" dirty="0"/>
              <a:t>теорії - </a:t>
            </a:r>
            <a:r>
              <a:rPr lang="uk-UA" altLang="ru-RU" sz="3600" dirty="0"/>
              <a:t>базується на трудовій теорії вартості та підтверджує переваги поділу праці не лише на національному, але й на міжнародному рівні.</a:t>
            </a:r>
          </a:p>
          <a:p>
            <a:pPr eaLnBrk="1" hangingPunct="1">
              <a:buFontTx/>
              <a:buNone/>
            </a:pPr>
            <a:r>
              <a:rPr lang="uk-UA" altLang="ru-RU" sz="3600" b="1" i="1" dirty="0"/>
              <a:t>Недолік</a:t>
            </a:r>
            <a:r>
              <a:rPr lang="uk-UA" altLang="ru-RU" sz="3600" i="1" dirty="0"/>
              <a:t> теорії </a:t>
            </a:r>
            <a:r>
              <a:rPr lang="uk-UA" altLang="ru-RU" sz="3600" dirty="0"/>
              <a:t>- не відповідає на запитання, чому країни торгують між собою навіть за умови відсутності абсолютної переваги у виробництві тих чи інших товарів, тобто коли одна з країн має абсолютні переваги у виробництві всіх товарів.</a:t>
            </a:r>
            <a:endParaRPr lang="uk-UA" altLang="ru-RU" sz="3600" i="1" dirty="0"/>
          </a:p>
        </p:txBody>
      </p:sp>
      <p:sp>
        <p:nvSpPr>
          <p:cNvPr id="3" name="Номер слайда 3" hidden="1">
            <a:extLst>
              <a:ext uri="{FF2B5EF4-FFF2-40B4-BE49-F238E27FC236}">
                <a16:creationId xmlns:a16="http://schemas.microsoft.com/office/drawing/2014/main" id="{A73C8ED7-B063-0BB1-886B-3B3A138BF4EF}"/>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19</a:t>
            </a:fld>
            <a:endParaRPr lang="uk-UA" altLang="ru-RU">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E90BA-B750-8200-A123-30BD5C9E8FF5}"/>
              </a:ext>
            </a:extLst>
          </p:cNvPr>
          <p:cNvSpPr>
            <a:spLocks noGrp="1"/>
          </p:cNvSpPr>
          <p:nvPr>
            <p:ph type="title"/>
          </p:nvPr>
        </p:nvSpPr>
        <p:spPr/>
        <p:txBody>
          <a:bodyPr/>
          <a:lstStyle/>
          <a:p>
            <a:r>
              <a:rPr lang="uk-UA" dirty="0"/>
              <a:t>Семінар 4</a:t>
            </a:r>
          </a:p>
        </p:txBody>
      </p:sp>
      <p:sp>
        <p:nvSpPr>
          <p:cNvPr id="3" name="Місце для вмісту 2">
            <a:extLst>
              <a:ext uri="{FF2B5EF4-FFF2-40B4-BE49-F238E27FC236}">
                <a16:creationId xmlns:a16="http://schemas.microsoft.com/office/drawing/2014/main" id="{45ADFF72-E54C-EDDC-73D6-F9853F96CD8A}"/>
              </a:ext>
            </a:extLst>
          </p:cNvPr>
          <p:cNvSpPr>
            <a:spLocks noGrp="1"/>
          </p:cNvSpPr>
          <p:nvPr>
            <p:ph idx="1"/>
          </p:nvPr>
        </p:nvSpPr>
        <p:spPr>
          <a:xfrm>
            <a:off x="1158865" y="2017467"/>
            <a:ext cx="9779182" cy="4078533"/>
          </a:xfrm>
        </p:spPr>
        <p:txBody>
          <a:bodyPr>
            <a:normAutofit fontScale="92500"/>
          </a:bodyPr>
          <a:lstStyle/>
          <a:p>
            <a:r>
              <a:rPr lang="uk-UA" sz="2400" dirty="0"/>
              <a:t>1. На прикладі конкретних країн поясніть вплив політики </a:t>
            </a:r>
            <a:r>
              <a:rPr lang="uk-UA" sz="2400" dirty="0" err="1"/>
              <a:t>неомеркантилізму</a:t>
            </a:r>
            <a:r>
              <a:rPr lang="uk-UA" sz="2400" dirty="0"/>
              <a:t> на розвиток її зовнішньої торгівлі в сучасних умовах.</a:t>
            </a:r>
          </a:p>
          <a:p>
            <a:r>
              <a:rPr lang="uk-UA" sz="2400" dirty="0"/>
              <a:t>2. На прикладі конкретних країн і користуючись статичною інформацією, назвіть галузі, в яких ці країни мають абсолютні  переваги.</a:t>
            </a:r>
          </a:p>
          <a:p>
            <a:r>
              <a:rPr lang="ru-RU" sz="2400" dirty="0"/>
              <a:t>3. На </a:t>
            </a:r>
            <a:r>
              <a:rPr lang="ru-RU" sz="2400" dirty="0" err="1"/>
              <a:t>прикладі</a:t>
            </a:r>
            <a:r>
              <a:rPr lang="ru-RU" sz="2400" dirty="0"/>
              <a:t> </a:t>
            </a:r>
            <a:r>
              <a:rPr lang="ru-RU" sz="2400" dirty="0" err="1"/>
              <a:t>конкретних</a:t>
            </a:r>
            <a:r>
              <a:rPr lang="ru-RU" sz="2400" dirty="0"/>
              <a:t> </a:t>
            </a:r>
            <a:r>
              <a:rPr lang="ru-RU" sz="2400" dirty="0" err="1"/>
              <a:t>країн</a:t>
            </a:r>
            <a:r>
              <a:rPr lang="ru-RU" sz="2400" dirty="0"/>
              <a:t> </a:t>
            </a:r>
            <a:r>
              <a:rPr lang="ru-RU" sz="2400" dirty="0" err="1"/>
              <a:t>покажіть</a:t>
            </a:r>
            <a:r>
              <a:rPr lang="ru-RU" sz="2400" dirty="0"/>
              <a:t>, як </a:t>
            </a:r>
            <a:r>
              <a:rPr lang="ru-RU" sz="2400" dirty="0" err="1"/>
              <a:t>забезпеченість</a:t>
            </a:r>
            <a:r>
              <a:rPr lang="ru-RU" sz="2400" dirty="0"/>
              <a:t> факторами </a:t>
            </a:r>
            <a:r>
              <a:rPr lang="ru-RU" sz="2400" dirty="0" err="1"/>
              <a:t>виробництва</a:t>
            </a:r>
            <a:r>
              <a:rPr lang="ru-RU" sz="2400" dirty="0"/>
              <a:t> </a:t>
            </a:r>
            <a:r>
              <a:rPr lang="ru-RU" sz="2400" dirty="0" err="1"/>
              <a:t>впливає</a:t>
            </a:r>
            <a:r>
              <a:rPr lang="ru-RU" sz="2400" dirty="0"/>
              <a:t> на </a:t>
            </a:r>
            <a:r>
              <a:rPr lang="ru-RU" sz="2400" dirty="0" err="1"/>
              <a:t>їх</a:t>
            </a:r>
            <a:r>
              <a:rPr lang="ru-RU" sz="2400" dirty="0"/>
              <a:t> структуру </a:t>
            </a:r>
            <a:r>
              <a:rPr lang="ru-RU" sz="2400" dirty="0" err="1"/>
              <a:t>зовнішньої</a:t>
            </a:r>
            <a:r>
              <a:rPr lang="ru-RU" sz="2400" dirty="0"/>
              <a:t> </a:t>
            </a:r>
            <a:r>
              <a:rPr lang="ru-RU" sz="2400" dirty="0" err="1"/>
              <a:t>торгівлі</a:t>
            </a:r>
            <a:r>
              <a:rPr lang="ru-RU" sz="2400" dirty="0"/>
              <a:t>. </a:t>
            </a:r>
          </a:p>
          <a:p>
            <a:r>
              <a:rPr lang="ru-RU" sz="2400" dirty="0"/>
              <a:t>4. </a:t>
            </a:r>
            <a:r>
              <a:rPr lang="ru-RU" sz="2400" dirty="0" err="1"/>
              <a:t>Які</a:t>
            </a:r>
            <a:r>
              <a:rPr lang="ru-RU" sz="2400" dirty="0"/>
              <a:t> </a:t>
            </a:r>
            <a:r>
              <a:rPr lang="ru-RU" sz="2400" dirty="0" err="1"/>
              <a:t>наслідки</a:t>
            </a:r>
            <a:r>
              <a:rPr lang="ru-RU" sz="2400" dirty="0"/>
              <a:t> для умов </a:t>
            </a:r>
            <a:r>
              <a:rPr lang="ru-RU" sz="2400" dirty="0" err="1"/>
              <a:t>зовнішньої</a:t>
            </a:r>
            <a:r>
              <a:rPr lang="ru-RU" sz="2400" dirty="0"/>
              <a:t> </a:t>
            </a:r>
            <a:r>
              <a:rPr lang="ru-RU" sz="2400" dirty="0" err="1"/>
              <a:t>торгівлі</a:t>
            </a:r>
            <a:r>
              <a:rPr lang="ru-RU" sz="2400" dirty="0"/>
              <a:t> </a:t>
            </a:r>
            <a:r>
              <a:rPr lang="ru-RU" sz="2400" dirty="0" err="1"/>
              <a:t>окремої</a:t>
            </a:r>
            <a:r>
              <a:rPr lang="ru-RU" sz="2400" dirty="0"/>
              <a:t> </a:t>
            </a:r>
            <a:r>
              <a:rPr lang="ru-RU" sz="2400" dirty="0" err="1"/>
              <a:t>країни</a:t>
            </a:r>
            <a:r>
              <a:rPr lang="ru-RU" sz="2400" dirty="0"/>
              <a:t> </a:t>
            </a:r>
            <a:r>
              <a:rPr lang="ru-RU" sz="2400" dirty="0" err="1"/>
              <a:t>матиме</a:t>
            </a:r>
            <a:r>
              <a:rPr lang="ru-RU" sz="2400" dirty="0"/>
              <a:t> </a:t>
            </a:r>
            <a:r>
              <a:rPr lang="ru-RU" sz="2400" dirty="0" err="1"/>
              <a:t>економічна</a:t>
            </a:r>
            <a:r>
              <a:rPr lang="ru-RU" sz="2400" dirty="0"/>
              <a:t> блокада з боку </a:t>
            </a:r>
            <a:r>
              <a:rPr lang="ru-RU" sz="2400" dirty="0" err="1"/>
              <a:t>всіх</a:t>
            </a:r>
            <a:r>
              <a:rPr lang="ru-RU" sz="2400" dirty="0"/>
              <a:t> без </a:t>
            </a:r>
            <a:r>
              <a:rPr lang="ru-RU" sz="2400" dirty="0" err="1"/>
              <a:t>винятку</a:t>
            </a:r>
            <a:r>
              <a:rPr lang="ru-RU" sz="2400" dirty="0"/>
              <a:t>  </a:t>
            </a:r>
            <a:r>
              <a:rPr lang="ru-RU" sz="2400" dirty="0" err="1"/>
              <a:t>торговельних</a:t>
            </a:r>
            <a:r>
              <a:rPr lang="ru-RU" sz="2400" dirty="0"/>
              <a:t> </a:t>
            </a:r>
            <a:r>
              <a:rPr lang="ru-RU" sz="2400" dirty="0" err="1"/>
              <a:t>партнерів</a:t>
            </a:r>
            <a:r>
              <a:rPr lang="ru-RU" sz="2400" dirty="0"/>
              <a:t>?</a:t>
            </a:r>
          </a:p>
          <a:p>
            <a:r>
              <a:rPr lang="ru-RU" sz="2400" dirty="0"/>
              <a:t>5. На </a:t>
            </a:r>
            <a:r>
              <a:rPr lang="ru-RU" sz="2400" dirty="0" err="1"/>
              <a:t>прикладі</a:t>
            </a:r>
            <a:r>
              <a:rPr lang="ru-RU" sz="2400" dirty="0"/>
              <a:t> </a:t>
            </a:r>
            <a:r>
              <a:rPr lang="ru-RU" sz="2400" dirty="0" err="1"/>
              <a:t>конкретній</a:t>
            </a:r>
            <a:r>
              <a:rPr lang="ru-RU" sz="2400" dirty="0"/>
              <a:t> </a:t>
            </a:r>
            <a:r>
              <a:rPr lang="ru-RU" sz="2400" dirty="0" err="1"/>
              <a:t>країні</a:t>
            </a:r>
            <a:r>
              <a:rPr lang="ru-RU" sz="2400" dirty="0"/>
              <a:t> </a:t>
            </a:r>
            <a:r>
              <a:rPr lang="ru-RU" sz="2400" dirty="0" err="1"/>
              <a:t>проаналізуйте</a:t>
            </a:r>
            <a:r>
              <a:rPr lang="ru-RU" sz="2400" dirty="0"/>
              <a:t> в </a:t>
            </a:r>
            <a:r>
              <a:rPr lang="ru-RU" sz="2400" dirty="0" err="1"/>
              <a:t>динаміці</a:t>
            </a:r>
            <a:r>
              <a:rPr lang="ru-RU" sz="2400" dirty="0"/>
              <a:t> </a:t>
            </a:r>
            <a:r>
              <a:rPr lang="ru-RU" sz="2400" dirty="0" err="1"/>
              <a:t>її</a:t>
            </a:r>
            <a:r>
              <a:rPr lang="ru-RU" sz="2400" dirty="0"/>
              <a:t>  </a:t>
            </a:r>
            <a:r>
              <a:rPr lang="ru-RU" sz="2400" dirty="0" err="1"/>
              <a:t>умови</a:t>
            </a:r>
            <a:r>
              <a:rPr lang="ru-RU" sz="2400" dirty="0"/>
              <a:t> </a:t>
            </a:r>
            <a:r>
              <a:rPr lang="ru-RU" sz="2400" dirty="0" err="1"/>
              <a:t>міжнародної</a:t>
            </a:r>
            <a:r>
              <a:rPr lang="ru-RU" sz="2400" dirty="0"/>
              <a:t> </a:t>
            </a:r>
            <a:r>
              <a:rPr lang="ru-RU" sz="2400" dirty="0" err="1"/>
              <a:t>торгівлі</a:t>
            </a:r>
            <a:r>
              <a:rPr lang="ru-RU" sz="2400" dirty="0"/>
              <a:t> за </a:t>
            </a:r>
            <a:r>
              <a:rPr lang="ru-RU" sz="2400" dirty="0" err="1"/>
              <a:t>останні</a:t>
            </a:r>
            <a:r>
              <a:rPr lang="ru-RU" sz="2400" dirty="0"/>
              <a:t> </a:t>
            </a:r>
            <a:r>
              <a:rPr lang="ru-RU" sz="2400" dirty="0" err="1"/>
              <a:t>п’ять</a:t>
            </a:r>
            <a:r>
              <a:rPr lang="ru-RU" sz="2400" dirty="0"/>
              <a:t> </a:t>
            </a:r>
            <a:r>
              <a:rPr lang="ru-RU" sz="2400" dirty="0" err="1"/>
              <a:t>років</a:t>
            </a:r>
            <a:r>
              <a:rPr lang="ru-RU" sz="2400" dirty="0"/>
              <a:t>.</a:t>
            </a:r>
          </a:p>
        </p:txBody>
      </p:sp>
    </p:spTree>
    <p:extLst>
      <p:ext uri="{BB962C8B-B14F-4D97-AF65-F5344CB8AC3E}">
        <p14:creationId xmlns:p14="http://schemas.microsoft.com/office/powerpoint/2010/main" val="94061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7D9EB26-3BE9-7E3D-3C73-47F900B32DC4}"/>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a:t>Формалізація концепції А.Сміта </a:t>
            </a:r>
            <a:endParaRPr lang="ru-RU" altLang="ru-RU"/>
          </a:p>
        </p:txBody>
      </p:sp>
      <p:graphicFrame>
        <p:nvGraphicFramePr>
          <p:cNvPr id="28677" name="Rectangle 3">
            <a:extLst>
              <a:ext uri="{FF2B5EF4-FFF2-40B4-BE49-F238E27FC236}">
                <a16:creationId xmlns:a16="http://schemas.microsoft.com/office/drawing/2014/main" id="{2C11F7E9-6340-D0C6-B74B-5BB500123143}"/>
              </a:ext>
            </a:extLst>
          </p:cNvPr>
          <p:cNvGraphicFramePr/>
          <p:nvPr>
            <p:extLst>
              <p:ext uri="{D42A27DB-BD31-4B8C-83A1-F6EECF244321}">
                <p14:modId xmlns:p14="http://schemas.microsoft.com/office/powerpoint/2010/main" val="1346860128"/>
              </p:ext>
            </p:extLst>
          </p:nvPr>
        </p:nvGraphicFramePr>
        <p:xfrm>
          <a:off x="1158865" y="2017467"/>
          <a:ext cx="9779182" cy="439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7746" name="Group 50">
            <a:extLst>
              <a:ext uri="{FF2B5EF4-FFF2-40B4-BE49-F238E27FC236}">
                <a16:creationId xmlns:a16="http://schemas.microsoft.com/office/drawing/2014/main" id="{4708DF6B-187C-78A5-9807-58E4B357B963}"/>
              </a:ext>
            </a:extLst>
          </p:cNvPr>
          <p:cNvGraphicFramePr>
            <a:graphicFrameLocks noGrp="1"/>
          </p:cNvGraphicFramePr>
          <p:nvPr>
            <p:extLst>
              <p:ext uri="{D42A27DB-BD31-4B8C-83A1-F6EECF244321}">
                <p14:modId xmlns:p14="http://schemas.microsoft.com/office/powerpoint/2010/main" val="188543915"/>
              </p:ext>
            </p:extLst>
          </p:nvPr>
        </p:nvGraphicFramePr>
        <p:xfrm>
          <a:off x="1985573" y="1745591"/>
          <a:ext cx="8220853" cy="3366817"/>
        </p:xfrm>
        <a:graphic>
          <a:graphicData uri="http://schemas.openxmlformats.org/drawingml/2006/table">
            <a:tbl>
              <a:tblPr firstRow="1" bandRow="1"/>
              <a:tblGrid>
                <a:gridCol w="5197021">
                  <a:extLst>
                    <a:ext uri="{9D8B030D-6E8A-4147-A177-3AD203B41FA5}">
                      <a16:colId xmlns:a16="http://schemas.microsoft.com/office/drawing/2014/main" val="20000"/>
                    </a:ext>
                  </a:extLst>
                </a:gridCol>
                <a:gridCol w="1511916">
                  <a:extLst>
                    <a:ext uri="{9D8B030D-6E8A-4147-A177-3AD203B41FA5}">
                      <a16:colId xmlns:a16="http://schemas.microsoft.com/office/drawing/2014/main" val="20001"/>
                    </a:ext>
                  </a:extLst>
                </a:gridCol>
                <a:gridCol w="1511916">
                  <a:extLst>
                    <a:ext uri="{9D8B030D-6E8A-4147-A177-3AD203B41FA5}">
                      <a16:colId xmlns:a16="http://schemas.microsoft.com/office/drawing/2014/main" val="20002"/>
                    </a:ext>
                  </a:extLst>
                </a:gridCol>
              </a:tblGrid>
              <a:tr h="87988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900" b="0" i="0" u="none" strike="noStrike" cap="none" normalizeH="0" baseline="0" dirty="0">
                        <a:ln>
                          <a:noFill/>
                        </a:ln>
                        <a:solidFill>
                          <a:schemeClr val="tx1"/>
                        </a:solidFill>
                        <a:effectLst/>
                        <a:latin typeface="Tahoma" pitchFamily="34" charset="0"/>
                      </a:endParaRPr>
                    </a:p>
                  </a:txBody>
                  <a:tcPr marL="109076" marR="109076" marT="54538" marB="545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2400" b="1" i="0" u="none" strike="noStrike" cap="none" normalizeH="0" baseline="0">
                          <a:ln>
                            <a:noFill/>
                          </a:ln>
                          <a:solidFill>
                            <a:srgbClr val="000000"/>
                          </a:solidFill>
                          <a:effectLst/>
                          <a:latin typeface="Bookman Old Style" pitchFamily="18" charset="0"/>
                          <a:cs typeface="Times New Roman" charset="0"/>
                        </a:rPr>
                        <a:t>Країна А</a:t>
                      </a:r>
                      <a:endParaRPr kumimoji="0" lang="ru-RU" sz="2400" b="1" i="0" u="none" strike="noStrike" cap="none" normalizeH="0" baseline="0">
                        <a:ln>
                          <a:noFill/>
                        </a:ln>
                        <a:solidFill>
                          <a:schemeClr val="tx1"/>
                        </a:solidFill>
                        <a:effectLst/>
                        <a:latin typeface="Tahoma" pitchFamily="34" charset="0"/>
                      </a:endParaRPr>
                    </a:p>
                  </a:txBody>
                  <a:tcPr marL="109076" marR="109076" marT="54538" marB="545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2400" b="1" i="0" u="none" strike="noStrike" cap="none" normalizeH="0" baseline="0">
                          <a:ln>
                            <a:noFill/>
                          </a:ln>
                          <a:solidFill>
                            <a:srgbClr val="000000"/>
                          </a:solidFill>
                          <a:effectLst/>
                          <a:latin typeface="Bookman Old Style" pitchFamily="18" charset="0"/>
                          <a:cs typeface="Times New Roman" charset="0"/>
                        </a:rPr>
                        <a:t>Країна В</a:t>
                      </a:r>
                      <a:endParaRPr kumimoji="0" lang="ru-RU" sz="2400" b="1" i="0" u="none" strike="noStrike" cap="none" normalizeH="0" baseline="0">
                        <a:ln>
                          <a:noFill/>
                        </a:ln>
                        <a:solidFill>
                          <a:schemeClr val="tx1"/>
                        </a:solidFill>
                        <a:effectLst/>
                        <a:latin typeface="Tahoma" pitchFamily="34" charset="0"/>
                      </a:endParaRPr>
                    </a:p>
                  </a:txBody>
                  <a:tcPr marL="109076" marR="109076" marT="54538" marB="545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43468">
                <a:tc>
                  <a:txBody>
                    <a:bodyPr/>
                    <a:lstStyle/>
                    <a:p>
                      <a:pPr marL="0" marR="0" lvl="0" indent="0" algn="just"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2400" b="1" i="0" u="none" strike="noStrike" cap="none" normalizeH="0" baseline="0">
                          <a:ln>
                            <a:noFill/>
                          </a:ln>
                          <a:solidFill>
                            <a:srgbClr val="000000"/>
                          </a:solidFill>
                          <a:effectLst/>
                          <a:latin typeface="Bookman Old Style" pitchFamily="18" charset="0"/>
                          <a:cs typeface="Times New Roman" charset="0"/>
                        </a:rPr>
                        <a:t>Кількість праці, що необхідна для  виробництва одиниці товару </a:t>
                      </a:r>
                      <a:r>
                        <a:rPr kumimoji="0" lang="en-US" sz="2400" b="1" i="0" u="none" strike="noStrike" cap="none" normalizeH="0" baseline="0">
                          <a:ln>
                            <a:noFill/>
                          </a:ln>
                          <a:solidFill>
                            <a:srgbClr val="000000"/>
                          </a:solidFill>
                          <a:effectLst/>
                          <a:latin typeface="Bookman Old Style" pitchFamily="18" charset="0"/>
                          <a:cs typeface="Times New Roman" charset="0"/>
                        </a:rPr>
                        <a:t>X</a:t>
                      </a:r>
                      <a:endParaRPr kumimoji="0" lang="ru-RU" sz="2400" b="1" i="0" u="none" strike="noStrike" cap="none" normalizeH="0" baseline="0">
                        <a:ln>
                          <a:noFill/>
                        </a:ln>
                        <a:solidFill>
                          <a:srgbClr val="000000"/>
                        </a:solidFill>
                        <a:effectLst/>
                        <a:latin typeface="Bookman Old Style" pitchFamily="18" charset="0"/>
                        <a:cs typeface="Times New Roman" charset="0"/>
                      </a:endParaRPr>
                    </a:p>
                  </a:txBody>
                  <a:tcPr marL="109076" marR="109076" marT="54538" marB="545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900" b="1" i="0" u="none" strike="noStrike" cap="none" normalizeH="0" baseline="0">
                          <a:ln>
                            <a:noFill/>
                          </a:ln>
                          <a:solidFill>
                            <a:srgbClr val="000000"/>
                          </a:solidFill>
                          <a:effectLst/>
                          <a:latin typeface="Bookman Old Style" pitchFamily="18" charset="0"/>
                          <a:cs typeface="Times New Roman" charset="0"/>
                        </a:rPr>
                        <a:t>a</a:t>
                      </a:r>
                      <a:r>
                        <a:rPr kumimoji="0" lang="ru-RU" sz="2900" b="1" i="0" u="none" strike="noStrike" cap="none" normalizeH="0" baseline="-30000">
                          <a:ln>
                            <a:noFill/>
                          </a:ln>
                          <a:solidFill>
                            <a:srgbClr val="000000"/>
                          </a:solidFill>
                          <a:effectLst/>
                          <a:latin typeface="Bookman Old Style" pitchFamily="18" charset="0"/>
                          <a:cs typeface="Times New Roman" charset="0"/>
                        </a:rPr>
                        <a:t>LX</a:t>
                      </a:r>
                      <a:endParaRPr kumimoji="0" lang="ru-RU" sz="2900" b="1" i="0" u="none" strike="noStrike" cap="none" normalizeH="0" baseline="0">
                        <a:ln>
                          <a:noFill/>
                        </a:ln>
                        <a:solidFill>
                          <a:schemeClr val="tx1"/>
                        </a:solidFill>
                        <a:effectLst/>
                        <a:latin typeface="Bookman Old Style" pitchFamily="18" charset="0"/>
                        <a:cs typeface="Times New Roman" charset="0"/>
                      </a:endParaRPr>
                    </a:p>
                  </a:txBody>
                  <a:tcPr marL="109076" marR="109076" marT="54538" marB="545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900" b="1" i="0" u="none" strike="noStrike" cap="none" normalizeH="0" baseline="0">
                          <a:ln>
                            <a:noFill/>
                          </a:ln>
                          <a:solidFill>
                            <a:schemeClr val="tx1"/>
                          </a:solidFill>
                          <a:effectLst/>
                          <a:latin typeface="Bookman Old Style" pitchFamily="18" charset="0"/>
                          <a:cs typeface="Times New Roman" charset="0"/>
                        </a:rPr>
                        <a:t>b</a:t>
                      </a:r>
                      <a:r>
                        <a:rPr kumimoji="0" lang="en-US" sz="2900" b="1" i="0" u="none" strike="noStrike" cap="none" normalizeH="0" baseline="-30000">
                          <a:ln>
                            <a:noFill/>
                          </a:ln>
                          <a:solidFill>
                            <a:schemeClr val="tx1"/>
                          </a:solidFill>
                          <a:effectLst/>
                          <a:latin typeface="Bookman Old Style" pitchFamily="18" charset="0"/>
                          <a:cs typeface="Times New Roman" charset="0"/>
                        </a:rPr>
                        <a:t>LX</a:t>
                      </a:r>
                      <a:endParaRPr kumimoji="0" lang="ru-RU" sz="2900" b="0" i="0" u="none" strike="noStrike" cap="none" normalizeH="0" baseline="0">
                        <a:ln>
                          <a:noFill/>
                        </a:ln>
                        <a:solidFill>
                          <a:schemeClr val="tx1"/>
                        </a:solidFill>
                        <a:effectLst/>
                        <a:latin typeface="Tahoma" pitchFamily="34" charset="0"/>
                      </a:endParaRPr>
                    </a:p>
                  </a:txBody>
                  <a:tcPr marL="109076" marR="109076" marT="54538" marB="545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3468">
                <a:tc>
                  <a:txBody>
                    <a:bodyPr/>
                    <a:lstStyle/>
                    <a:p>
                      <a:pPr marL="0" marR="0" lvl="0" indent="0" algn="just"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2400" b="1" i="0" u="none" strike="noStrike" cap="none" normalizeH="0" baseline="0" dirty="0">
                          <a:ln>
                            <a:noFill/>
                          </a:ln>
                          <a:solidFill>
                            <a:srgbClr val="000000"/>
                          </a:solidFill>
                          <a:effectLst/>
                          <a:latin typeface="Bookman Old Style" pitchFamily="18" charset="0"/>
                          <a:cs typeface="Times New Roman" charset="0"/>
                        </a:rPr>
                        <a:t>Кількість праці, що необхідна для виробництва одиниці товару </a:t>
                      </a:r>
                      <a:r>
                        <a:rPr kumimoji="0" lang="en-US" sz="2400" b="1" i="0" u="none" strike="noStrike" cap="none" normalizeH="0" baseline="0" dirty="0">
                          <a:ln>
                            <a:noFill/>
                          </a:ln>
                          <a:solidFill>
                            <a:srgbClr val="000000"/>
                          </a:solidFill>
                          <a:effectLst/>
                          <a:latin typeface="Bookman Old Style" pitchFamily="18" charset="0"/>
                          <a:cs typeface="Times New Roman" charset="0"/>
                        </a:rPr>
                        <a:t>Y</a:t>
                      </a:r>
                      <a:endParaRPr kumimoji="0" lang="ru-RU" sz="2400" b="0" i="0" u="none" strike="noStrike" cap="none" normalizeH="0" baseline="0" dirty="0">
                        <a:ln>
                          <a:noFill/>
                        </a:ln>
                        <a:solidFill>
                          <a:schemeClr val="tx1"/>
                        </a:solidFill>
                        <a:effectLst/>
                        <a:latin typeface="Tahoma" pitchFamily="34" charset="0"/>
                      </a:endParaRPr>
                    </a:p>
                  </a:txBody>
                  <a:tcPr marL="109076" marR="109076" marT="54538" marB="545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2900" b="1" i="0" u="none" strike="noStrike" cap="none" normalizeH="0" baseline="0">
                          <a:ln>
                            <a:noFill/>
                          </a:ln>
                          <a:solidFill>
                            <a:schemeClr val="tx1"/>
                          </a:solidFill>
                          <a:effectLst/>
                          <a:latin typeface="Bookman Old Style" pitchFamily="18" charset="0"/>
                          <a:cs typeface="Times New Roman" charset="0"/>
                        </a:rPr>
                        <a:t>а</a:t>
                      </a:r>
                      <a:r>
                        <a:rPr kumimoji="0" lang="en-US" sz="2900" b="1" i="0" u="none" strike="noStrike" cap="none" normalizeH="0" baseline="-30000">
                          <a:ln>
                            <a:noFill/>
                          </a:ln>
                          <a:solidFill>
                            <a:srgbClr val="000000"/>
                          </a:solidFill>
                          <a:effectLst/>
                          <a:latin typeface="Bookman Old Style" pitchFamily="18" charset="0"/>
                          <a:cs typeface="Times New Roman" charset="0"/>
                        </a:rPr>
                        <a:t>LY</a:t>
                      </a:r>
                      <a:endParaRPr kumimoji="0" lang="ru-RU" sz="2900" b="0" i="0" u="none" strike="noStrike" cap="none" normalizeH="0" baseline="0">
                        <a:ln>
                          <a:noFill/>
                        </a:ln>
                        <a:solidFill>
                          <a:schemeClr val="tx1"/>
                        </a:solidFill>
                        <a:effectLst/>
                        <a:latin typeface="Tahoma" pitchFamily="34" charset="0"/>
                      </a:endParaRPr>
                    </a:p>
                  </a:txBody>
                  <a:tcPr marL="109076" marR="109076" marT="54538" marB="545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900" b="1" i="0" u="none" strike="noStrike" cap="none" normalizeH="0" baseline="0" dirty="0" err="1">
                          <a:ln>
                            <a:noFill/>
                          </a:ln>
                          <a:solidFill>
                            <a:schemeClr val="tx1"/>
                          </a:solidFill>
                          <a:effectLst/>
                          <a:latin typeface="Bookman Old Style" pitchFamily="18" charset="0"/>
                          <a:cs typeface="Times New Roman" charset="0"/>
                        </a:rPr>
                        <a:t>b</a:t>
                      </a:r>
                      <a:r>
                        <a:rPr kumimoji="0" lang="en-US" sz="2900" b="1" i="0" u="none" strike="noStrike" cap="none" normalizeH="0" baseline="-30000" dirty="0" err="1">
                          <a:ln>
                            <a:noFill/>
                          </a:ln>
                          <a:solidFill>
                            <a:schemeClr val="tx1"/>
                          </a:solidFill>
                          <a:effectLst/>
                          <a:latin typeface="Bookman Old Style" pitchFamily="18" charset="0"/>
                          <a:cs typeface="Times New Roman" charset="0"/>
                        </a:rPr>
                        <a:t>LY</a:t>
                      </a:r>
                      <a:endParaRPr kumimoji="0" lang="ru-RU" sz="2900" b="0" i="0" u="none" strike="noStrike" cap="none" normalizeH="0" baseline="0" dirty="0">
                        <a:ln>
                          <a:noFill/>
                        </a:ln>
                        <a:solidFill>
                          <a:schemeClr val="tx1"/>
                        </a:solidFill>
                        <a:effectLst/>
                        <a:latin typeface="Tahoma" pitchFamily="34" charset="0"/>
                      </a:endParaRPr>
                    </a:p>
                  </a:txBody>
                  <a:tcPr marL="109076" marR="109076" marT="54538" marB="545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7C0716-0A1E-9F6F-5165-29C1D12CBB98}"/>
              </a:ext>
            </a:extLst>
          </p:cNvPr>
          <p:cNvSpPr>
            <a:spLocks noGrp="1"/>
          </p:cNvSpPr>
          <p:nvPr>
            <p:ph type="title"/>
          </p:nvPr>
        </p:nvSpPr>
        <p:spPr/>
        <p:txBody>
          <a:bodyPr/>
          <a:lstStyle/>
          <a:p>
            <a:endParaRPr lang="uk-UA"/>
          </a:p>
        </p:txBody>
      </p:sp>
      <p:pic>
        <p:nvPicPr>
          <p:cNvPr id="4" name="Объект 6">
            <a:extLst>
              <a:ext uri="{FF2B5EF4-FFF2-40B4-BE49-F238E27FC236}">
                <a16:creationId xmlns:a16="http://schemas.microsoft.com/office/drawing/2014/main" id="{ADCA336A-525F-579A-DD6D-697230DB74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8000" y="2065840"/>
            <a:ext cx="4588119" cy="3367087"/>
          </a:xfrm>
        </p:spPr>
      </p:pic>
      <p:sp>
        <p:nvSpPr>
          <p:cNvPr id="5" name="Объект 3">
            <a:extLst>
              <a:ext uri="{FF2B5EF4-FFF2-40B4-BE49-F238E27FC236}">
                <a16:creationId xmlns:a16="http://schemas.microsoft.com/office/drawing/2014/main" id="{5ABEE047-F7F7-DCAD-7EB1-332F0B7507A7}"/>
              </a:ext>
            </a:extLst>
          </p:cNvPr>
          <p:cNvSpPr txBox="1">
            <a:spLocks noChangeArrowheads="1"/>
          </p:cNvSpPr>
          <p:nvPr/>
        </p:nvSpPr>
        <p:spPr>
          <a:xfrm>
            <a:off x="6822829" y="1846436"/>
            <a:ext cx="3313112" cy="3384550"/>
          </a:xfrm>
          <a:prstGeom prst="rect">
            <a:avLst/>
          </a:prstGeom>
        </p:spPr>
        <p:txBody>
          <a:bodyPr vert="horz" lIns="91440" tIns="45720" rIns="91440" bIns="45720" rtlCol="0" anchor="ctr">
            <a:noAutofit/>
          </a:bodyPr>
          <a:lstStyle>
            <a:defPPr rtl="0">
              <a:defRPr lang="ru-RU"/>
            </a:defPPr>
            <a:lvl1pPr marL="0" algn="l" defTabSz="914400" rtl="0" eaLnBrk="1" latinLnBrk="0" hangingPunct="1">
              <a:defRPr lang="ru-RU" sz="1200" kern="1200">
                <a:solidFill>
                  <a:schemeClr val="accent3"/>
                </a:solidFill>
                <a:latin typeface="Arial" panose="020B0604020202020204" pitchFamily="34" charset="0"/>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a:lstStyle>
          <a:p>
            <a:endParaRPr lang="uk-UA" altLang="uk-UA" sz="2000" b="1" u="sng" dirty="0"/>
          </a:p>
          <a:p>
            <a:r>
              <a:rPr lang="uk-UA" altLang="uk-UA" sz="1800" b="1" u="sng" dirty="0">
                <a:solidFill>
                  <a:schemeClr val="tx1"/>
                </a:solidFill>
              </a:rPr>
              <a:t>Абсолютні переваги</a:t>
            </a:r>
            <a:r>
              <a:rPr lang="uk-UA" altLang="uk-UA" sz="3200" b="1" u="sng" dirty="0">
                <a:solidFill>
                  <a:schemeClr val="tx1"/>
                </a:solidFill>
              </a:rPr>
              <a:t>:</a:t>
            </a:r>
          </a:p>
          <a:p>
            <a:endParaRPr lang="uk-UA" altLang="uk-UA" sz="2000" b="1" u="sng" dirty="0">
              <a:solidFill>
                <a:schemeClr val="tx1"/>
              </a:solidFill>
            </a:endParaRPr>
          </a:p>
          <a:p>
            <a:pPr>
              <a:buFont typeface="Wingdings" panose="05000000000000000000" pitchFamily="2" charset="2"/>
              <a:buChar char="Ø"/>
            </a:pPr>
            <a:r>
              <a:rPr lang="uk-UA" altLang="uk-UA" sz="2400" dirty="0">
                <a:solidFill>
                  <a:schemeClr val="tx1"/>
                </a:solidFill>
              </a:rPr>
              <a:t>ВБ у виробництві пшениці: 1&lt;6</a:t>
            </a:r>
          </a:p>
          <a:p>
            <a:pPr>
              <a:buFont typeface="Wingdings" panose="05000000000000000000" pitchFamily="2" charset="2"/>
              <a:buChar char="Ø"/>
            </a:pPr>
            <a:r>
              <a:rPr lang="uk-UA" altLang="uk-UA" sz="2400" dirty="0">
                <a:solidFill>
                  <a:schemeClr val="tx1"/>
                </a:solidFill>
              </a:rPr>
              <a:t>США у виробництві сукна:4&lt;5</a:t>
            </a:r>
            <a:endParaRPr lang="en-US" altLang="uk-UA" sz="2400" dirty="0">
              <a:solidFill>
                <a:schemeClr val="tx1"/>
              </a:solidFill>
            </a:endParaRPr>
          </a:p>
        </p:txBody>
      </p:sp>
      <p:sp>
        <p:nvSpPr>
          <p:cNvPr id="6" name="Заголовок 1">
            <a:extLst>
              <a:ext uri="{FF2B5EF4-FFF2-40B4-BE49-F238E27FC236}">
                <a16:creationId xmlns:a16="http://schemas.microsoft.com/office/drawing/2014/main" id="{78DA8292-1B88-2A94-6913-468483183C6F}"/>
              </a:ext>
            </a:extLst>
          </p:cNvPr>
          <p:cNvSpPr txBox="1">
            <a:spLocks noChangeArrowheads="1"/>
          </p:cNvSpPr>
          <p:nvPr/>
        </p:nvSpPr>
        <p:spPr>
          <a:xfrm>
            <a:off x="1158863" y="542428"/>
            <a:ext cx="9348715" cy="1084586"/>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Autofit/>
          </a:bodyPr>
          <a:lstStyle>
            <a:defPPr>
              <a:defRPr lang="ru-RU"/>
            </a:defPPr>
            <a:lvl1pPr algn="l" defTabSz="914400" rtl="0" eaLnBrk="1" latinLnBrk="0" hangingPunct="1">
              <a:lnSpc>
                <a:spcPct val="80000"/>
              </a:lnSpc>
              <a:spcBef>
                <a:spcPct val="0"/>
              </a:spcBef>
              <a:buNone/>
              <a:defRPr lang="ru-RU" sz="4200" b="1" kern="1200">
                <a:solidFill>
                  <a:schemeClr val="tx1"/>
                </a:solidFill>
                <a:latin typeface="Arial" panose="020B0604020202020204" pitchFamily="34" charset="0"/>
                <a:ea typeface="+mj-ea"/>
                <a:cs typeface="+mj-cs"/>
              </a:defRPr>
            </a:lvl1pPr>
          </a:lstStyle>
          <a:p>
            <a:r>
              <a:rPr lang="ru-RU" altLang="en-US" sz="3200" dirty="0" err="1">
                <a:solidFill>
                  <a:schemeClr val="bg1"/>
                </a:solidFill>
              </a:rPr>
              <a:t>Теорія</a:t>
            </a:r>
            <a:r>
              <a:rPr lang="ru-RU" altLang="en-US" sz="3200" dirty="0">
                <a:solidFill>
                  <a:schemeClr val="bg1"/>
                </a:solidFill>
              </a:rPr>
              <a:t> </a:t>
            </a:r>
            <a:r>
              <a:rPr lang="ru-RU" altLang="en-US" sz="3200" dirty="0" err="1">
                <a:solidFill>
                  <a:schemeClr val="bg1"/>
                </a:solidFill>
              </a:rPr>
              <a:t>абсолютних</a:t>
            </a:r>
            <a:r>
              <a:rPr lang="ru-RU" altLang="en-US" sz="3200" dirty="0">
                <a:solidFill>
                  <a:schemeClr val="bg1"/>
                </a:solidFill>
              </a:rPr>
              <a:t> </a:t>
            </a:r>
            <a:r>
              <a:rPr lang="ru-RU" altLang="en-US" sz="3200" dirty="0" err="1">
                <a:solidFill>
                  <a:schemeClr val="bg1"/>
                </a:solidFill>
              </a:rPr>
              <a:t>переваг</a:t>
            </a:r>
            <a:r>
              <a:rPr lang="ru-RU" altLang="en-US" sz="3200" dirty="0">
                <a:solidFill>
                  <a:schemeClr val="bg1"/>
                </a:solidFill>
              </a:rPr>
              <a:t> А. </a:t>
            </a:r>
            <a:r>
              <a:rPr lang="ru-RU" altLang="en-US" sz="3200" dirty="0" err="1">
                <a:solidFill>
                  <a:schemeClr val="bg1"/>
                </a:solidFill>
              </a:rPr>
              <a:t>Сміта</a:t>
            </a:r>
            <a:r>
              <a:rPr lang="ru-RU" altLang="en-US" dirty="0"/>
              <a:t>. </a:t>
            </a:r>
          </a:p>
        </p:txBody>
      </p:sp>
    </p:spTree>
    <p:extLst>
      <p:ext uri="{BB962C8B-B14F-4D97-AF65-F5344CB8AC3E}">
        <p14:creationId xmlns:p14="http://schemas.microsoft.com/office/powerpoint/2010/main" val="85738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82262773-5949-5831-BD18-A4D578E2678F}"/>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dirty="0"/>
              <a:t>Висновки </a:t>
            </a:r>
          </a:p>
        </p:txBody>
      </p:sp>
      <p:sp>
        <p:nvSpPr>
          <p:cNvPr id="4" name="Номер слайда 3" hidden="1">
            <a:extLst>
              <a:ext uri="{FF2B5EF4-FFF2-40B4-BE49-F238E27FC236}">
                <a16:creationId xmlns:a16="http://schemas.microsoft.com/office/drawing/2014/main" id="{C3FD29CB-AADF-2C34-1D85-DA7F60B89D76}"/>
              </a:ext>
            </a:extLst>
          </p:cNvPr>
          <p:cNvSpPr>
            <a:spLocks noGrp="1"/>
          </p:cNvSpPr>
          <p:nvPr>
            <p:ph type="sldNum" sz="quarter" idx="10"/>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23</a:t>
            </a:fld>
            <a:endParaRPr lang="uk-UA" altLang="ru-RU">
              <a:latin typeface="Times New Roman" panose="02020603050405020304" pitchFamily="18" charset="0"/>
            </a:endParaRPr>
          </a:p>
        </p:txBody>
      </p:sp>
      <p:graphicFrame>
        <p:nvGraphicFramePr>
          <p:cNvPr id="25606" name="Rectangle 3">
            <a:extLst>
              <a:ext uri="{FF2B5EF4-FFF2-40B4-BE49-F238E27FC236}">
                <a16:creationId xmlns:a16="http://schemas.microsoft.com/office/drawing/2014/main" id="{425526A9-BCE7-9166-6C70-AE8DD3B7DEAD}"/>
              </a:ext>
            </a:extLst>
          </p:cNvPr>
          <p:cNvGraphicFramePr/>
          <p:nvPr>
            <p:extLst>
              <p:ext uri="{D42A27DB-BD31-4B8C-83A1-F6EECF244321}">
                <p14:modId xmlns:p14="http://schemas.microsoft.com/office/powerpoint/2010/main" val="4187098532"/>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29E6298-AABF-5872-6EF0-BBEDF6457ED1}"/>
              </a:ext>
            </a:extLst>
          </p:cNvPr>
          <p:cNvSpPr>
            <a:spLocks noGrp="1" noChangeArrowheads="1"/>
          </p:cNvSpPr>
          <p:nvPr>
            <p:ph type="title"/>
          </p:nvPr>
        </p:nvSpPr>
        <p:spPr>
          <a:xfrm>
            <a:off x="1158864" y="102021"/>
            <a:ext cx="9779183" cy="1744415"/>
          </a:xfrm>
        </p:spPr>
        <p:txBody>
          <a:bodyPr anchor="b">
            <a:normAutofit/>
          </a:bodyPr>
          <a:lstStyle/>
          <a:p>
            <a:pPr eaLnBrk="1" hangingPunct="1"/>
            <a:br>
              <a:rPr lang="uk-UA" altLang="ru-RU" dirty="0"/>
            </a:br>
            <a:r>
              <a:rPr lang="uk-UA" altLang="ru-RU" dirty="0"/>
              <a:t>Нація в умовах автаркії</a:t>
            </a:r>
            <a:endParaRPr lang="ru-RU" altLang="ru-RU" dirty="0"/>
          </a:p>
        </p:txBody>
      </p:sp>
      <p:graphicFrame>
        <p:nvGraphicFramePr>
          <p:cNvPr id="30725" name="Rectangle 3">
            <a:extLst>
              <a:ext uri="{FF2B5EF4-FFF2-40B4-BE49-F238E27FC236}">
                <a16:creationId xmlns:a16="http://schemas.microsoft.com/office/drawing/2014/main" id="{4752DA97-1698-1761-011C-83E82250714D}"/>
              </a:ext>
            </a:extLst>
          </p:cNvPr>
          <p:cNvGraphicFramePr>
            <a:graphicFrameLocks noGrp="1"/>
          </p:cNvGraphicFramePr>
          <p:nvPr>
            <p:ph idx="1"/>
            <p:extLst>
              <p:ext uri="{D42A27DB-BD31-4B8C-83A1-F6EECF244321}">
                <p14:modId xmlns:p14="http://schemas.microsoft.com/office/powerpoint/2010/main" val="157638761"/>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2E5208-1E79-9037-5432-62B1C0619422}"/>
              </a:ext>
            </a:extLst>
          </p:cNvPr>
          <p:cNvSpPr>
            <a:spLocks noGrp="1" noChangeArrowheads="1"/>
          </p:cNvSpPr>
          <p:nvPr>
            <p:ph type="title"/>
          </p:nvPr>
        </p:nvSpPr>
        <p:spPr>
          <a:xfrm>
            <a:off x="1167492" y="136526"/>
            <a:ext cx="9779183" cy="1570038"/>
          </a:xfrm>
        </p:spPr>
        <p:txBody>
          <a:bodyPr anchor="b">
            <a:normAutofit/>
          </a:bodyPr>
          <a:lstStyle/>
          <a:p>
            <a:pPr eaLnBrk="1" hangingPunct="1"/>
            <a:r>
              <a:rPr lang="ru-RU" altLang="ru-RU"/>
              <a:t>Позначимо:</a:t>
            </a:r>
          </a:p>
        </p:txBody>
      </p:sp>
      <p:sp>
        <p:nvSpPr>
          <p:cNvPr id="31747" name="Rectangle 3">
            <a:extLst>
              <a:ext uri="{FF2B5EF4-FFF2-40B4-BE49-F238E27FC236}">
                <a16:creationId xmlns:a16="http://schemas.microsoft.com/office/drawing/2014/main" id="{82FFB1DA-2003-86E5-D3E2-2858E3D0CC8A}"/>
              </a:ext>
            </a:extLst>
          </p:cNvPr>
          <p:cNvSpPr>
            <a:spLocks noGrp="1" noChangeArrowheads="1"/>
          </p:cNvSpPr>
          <p:nvPr>
            <p:ph idx="1"/>
          </p:nvPr>
        </p:nvSpPr>
        <p:spPr>
          <a:xfrm>
            <a:off x="1167493" y="2084832"/>
            <a:ext cx="9779182" cy="3366813"/>
          </a:xfrm>
        </p:spPr>
        <p:txBody>
          <a:bodyPr>
            <a:normAutofit/>
          </a:bodyPr>
          <a:lstStyle/>
          <a:p>
            <a:pPr indent="385763"/>
            <a:r>
              <a:rPr lang="uk-UA" altLang="ru-RU" sz="2000" b="1" dirty="0"/>
              <a:t>кількість праці, що є в розпорядженні країна </a:t>
            </a:r>
            <a:r>
              <a:rPr lang="en-US" altLang="ru-RU" sz="2000" b="1" u="sng" dirty="0"/>
              <a:t>L</a:t>
            </a:r>
            <a:r>
              <a:rPr lang="uk-UA" altLang="ru-RU" sz="2000" b="1" dirty="0"/>
              <a:t> .</a:t>
            </a:r>
          </a:p>
          <a:p>
            <a:pPr indent="385763"/>
            <a:endParaRPr lang="uk-UA" altLang="ru-RU" sz="2000" b="1" dirty="0"/>
          </a:p>
          <a:p>
            <a:pPr indent="385763"/>
            <a:r>
              <a:rPr lang="uk-UA" altLang="ru-RU" sz="2000" b="1" dirty="0"/>
              <a:t>технологію виробництва виразимо через два ресурсних коефіцієнти </a:t>
            </a:r>
            <a:r>
              <a:rPr lang="en-US" altLang="ru-RU" sz="2000" b="1" dirty="0" err="1"/>
              <a:t>a</a:t>
            </a:r>
            <a:r>
              <a:rPr lang="en-US" altLang="ru-RU" sz="2000" b="1" baseline="-30000" dirty="0" err="1"/>
              <a:t>LX</a:t>
            </a:r>
            <a:r>
              <a:rPr lang="uk-UA" altLang="ru-RU" sz="2000" b="1" dirty="0"/>
              <a:t> та а</a:t>
            </a:r>
            <a:r>
              <a:rPr lang="en-US" altLang="ru-RU" sz="2000" b="1" baseline="-30000" dirty="0"/>
              <a:t>LY</a:t>
            </a:r>
            <a:r>
              <a:rPr lang="uk-UA" altLang="ru-RU" sz="2000" b="1" u="sng" dirty="0"/>
              <a:t>.</a:t>
            </a:r>
            <a:r>
              <a:rPr lang="uk-UA" altLang="ru-RU" sz="2000" b="1" dirty="0"/>
              <a:t> Ці коефіцієнти показують, скільки умовних одиниць праці необхідно для виробництва одиниці того чи іншого товару </a:t>
            </a:r>
          </a:p>
          <a:p>
            <a:pPr indent="385763"/>
            <a:endParaRPr lang="uk-UA" altLang="ru-RU" sz="2000" b="1" dirty="0"/>
          </a:p>
          <a:p>
            <a:pPr indent="385763"/>
            <a:r>
              <a:rPr lang="uk-UA" altLang="ru-RU" sz="2000" b="1" dirty="0"/>
              <a:t>якщо країна, наприклад, спеціалізується на виробництві лише одного товару </a:t>
            </a:r>
            <a:r>
              <a:rPr lang="en-US" altLang="ru-RU" sz="2000" b="1" dirty="0"/>
              <a:t>X</a:t>
            </a:r>
            <a:r>
              <a:rPr lang="uk-UA" altLang="ru-RU" sz="2000" b="1" dirty="0"/>
              <a:t>, то при наявній кількості ресурсів </a:t>
            </a:r>
            <a:r>
              <a:rPr lang="en-US" altLang="ru-RU" sz="2000" b="1" dirty="0"/>
              <a:t>L</a:t>
            </a:r>
            <a:r>
              <a:rPr lang="uk-UA" altLang="ru-RU" sz="2000" b="1" dirty="0"/>
              <a:t> та технологіях виробництва </a:t>
            </a:r>
            <a:r>
              <a:rPr lang="en-US" altLang="ru-RU" sz="2000" b="1" dirty="0" err="1"/>
              <a:t>a</a:t>
            </a:r>
            <a:r>
              <a:rPr lang="en-US" altLang="ru-RU" sz="2000" b="1" baseline="-30000" dirty="0" err="1"/>
              <a:t>LX</a:t>
            </a:r>
            <a:r>
              <a:rPr lang="uk-UA" altLang="ru-RU" sz="2000" b="1" dirty="0"/>
              <a:t> та </a:t>
            </a:r>
            <a:r>
              <a:rPr lang="en-US" altLang="ru-RU" sz="2000" b="1" dirty="0" err="1"/>
              <a:t>a</a:t>
            </a:r>
            <a:r>
              <a:rPr lang="en-US" altLang="ru-RU" sz="2000" b="1" baseline="-30000" dirty="0" err="1"/>
              <a:t>LY</a:t>
            </a:r>
            <a:r>
              <a:rPr lang="uk-UA" altLang="ru-RU" sz="2000" b="1" dirty="0"/>
              <a:t> вироблятиметься </a:t>
            </a:r>
            <a:r>
              <a:rPr lang="en-US" altLang="ru-RU" sz="2000" b="1" dirty="0"/>
              <a:t>L</a:t>
            </a:r>
            <a:r>
              <a:rPr lang="uk-UA" altLang="ru-RU" sz="2000" b="1" dirty="0"/>
              <a:t>/</a:t>
            </a:r>
            <a:r>
              <a:rPr lang="en-US" altLang="ru-RU" sz="2000" b="1" dirty="0" err="1"/>
              <a:t>a</a:t>
            </a:r>
            <a:r>
              <a:rPr lang="en-US" altLang="ru-RU" sz="2000" b="1" baseline="-30000" dirty="0" err="1"/>
              <a:t>LX</a:t>
            </a:r>
            <a:r>
              <a:rPr lang="uk-UA" altLang="ru-RU" sz="2000" b="1" dirty="0"/>
              <a:t> одиниць товару </a:t>
            </a:r>
            <a:r>
              <a:rPr lang="en-US" altLang="ru-RU" sz="2000" b="1" dirty="0"/>
              <a:t>X</a:t>
            </a:r>
            <a:r>
              <a:rPr lang="uk-UA" altLang="ru-RU" sz="2000" b="1" dirty="0"/>
              <a:t> або </a:t>
            </a:r>
            <a:r>
              <a:rPr lang="en-US" altLang="ru-RU" sz="2000" b="1" dirty="0"/>
              <a:t>L</a:t>
            </a:r>
            <a:r>
              <a:rPr lang="uk-UA" altLang="ru-RU" sz="2000" b="1" dirty="0"/>
              <a:t>/ </a:t>
            </a:r>
            <a:r>
              <a:rPr lang="en-US" altLang="ru-RU" sz="2000" b="1" dirty="0" err="1"/>
              <a:t>a</a:t>
            </a:r>
            <a:r>
              <a:rPr lang="en-US" altLang="ru-RU" sz="2000" b="1" baseline="-30000" dirty="0" err="1"/>
              <a:t>Ly</a:t>
            </a:r>
            <a:r>
              <a:rPr lang="uk-UA" altLang="ru-RU" sz="2000" b="1" dirty="0"/>
              <a:t> одиниць товару </a:t>
            </a:r>
            <a:r>
              <a:rPr lang="en-US" altLang="ru-RU" sz="2000" b="1" dirty="0"/>
              <a:t>Y</a:t>
            </a:r>
            <a:r>
              <a:rPr lang="ru-RU" altLang="ru-RU" sz="2000" b="1" dirty="0"/>
              <a:t> </a:t>
            </a:r>
          </a:p>
          <a:p>
            <a:pPr indent="385763"/>
            <a:endParaRPr lang="uk-UA" altLang="ru-RU"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4E370378-E3BD-60FB-F1C8-C06D08503178}"/>
              </a:ext>
            </a:extLst>
          </p:cNvPr>
          <p:cNvSpPr>
            <a:spLocks noGrp="1"/>
          </p:cNvSpPr>
          <p:nvPr>
            <p:ph idx="1"/>
          </p:nvPr>
        </p:nvSpPr>
        <p:spPr>
          <a:xfrm>
            <a:off x="1158865" y="102021"/>
            <a:ext cx="9779182" cy="5282261"/>
          </a:xfrm>
        </p:spPr>
        <p:txBody>
          <a:bodyPr>
            <a:normAutofit lnSpcReduction="10000"/>
          </a:bodyPr>
          <a:lstStyle/>
          <a:p>
            <a:pPr marL="1588" indent="53975" algn="just">
              <a:lnSpc>
                <a:spcPct val="80000"/>
              </a:lnSpc>
              <a:buNone/>
            </a:pPr>
            <a:r>
              <a:rPr lang="uk-UA" altLang="ru-RU" sz="2800" b="1" dirty="0">
                <a:solidFill>
                  <a:srgbClr val="000000"/>
                </a:solidFill>
                <a:latin typeface="+mn-lt"/>
                <a:cs typeface="Times New Roman" panose="02020603050405020304" pitchFamily="18" charset="0"/>
              </a:rPr>
              <a:t>Оскільки в розпорядженні країни є лише один ресурс — праця, кількість якого обмежена, то відмова від виробництва однієї одиниці товару </a:t>
            </a:r>
            <a:r>
              <a:rPr lang="en-US" altLang="ru-RU" sz="2800" b="1" dirty="0">
                <a:solidFill>
                  <a:srgbClr val="000000"/>
                </a:solidFill>
                <a:latin typeface="+mn-lt"/>
                <a:cs typeface="Times New Roman" panose="02020603050405020304" pitchFamily="18" charset="0"/>
              </a:rPr>
              <a:t>X</a:t>
            </a:r>
            <a:r>
              <a:rPr lang="uk-UA" altLang="ru-RU" sz="2800" b="1" dirty="0">
                <a:solidFill>
                  <a:srgbClr val="000000"/>
                </a:solidFill>
                <a:latin typeface="+mn-lt"/>
                <a:cs typeface="Times New Roman" panose="02020603050405020304" pitchFamily="18" charset="0"/>
              </a:rPr>
              <a:t> або </a:t>
            </a:r>
            <a:r>
              <a:rPr lang="en-US" altLang="ru-RU" sz="2800" b="1" dirty="0">
                <a:solidFill>
                  <a:srgbClr val="000000"/>
                </a:solidFill>
                <a:latin typeface="+mn-lt"/>
                <a:cs typeface="Times New Roman" panose="02020603050405020304" pitchFamily="18" charset="0"/>
              </a:rPr>
              <a:t>Y</a:t>
            </a:r>
            <a:r>
              <a:rPr lang="uk-UA" altLang="ru-RU" sz="2800" b="1" dirty="0">
                <a:solidFill>
                  <a:srgbClr val="000000"/>
                </a:solidFill>
                <a:latin typeface="+mn-lt"/>
                <a:cs typeface="Times New Roman" panose="02020603050405020304" pitchFamily="18" charset="0"/>
              </a:rPr>
              <a:t> призводить до вивільнення </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LX</a:t>
            </a:r>
            <a:r>
              <a:rPr lang="uk-UA" altLang="ru-RU" sz="2800" b="1" dirty="0">
                <a:solidFill>
                  <a:srgbClr val="000000"/>
                </a:solidFill>
                <a:latin typeface="+mn-lt"/>
                <a:cs typeface="Times New Roman" panose="02020603050405020304" pitchFamily="18" charset="0"/>
              </a:rPr>
              <a:t> або </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LY</a:t>
            </a:r>
            <a:r>
              <a:rPr lang="uk-UA" altLang="ru-RU" sz="2800" b="1" dirty="0">
                <a:solidFill>
                  <a:srgbClr val="000000"/>
                </a:solidFill>
                <a:latin typeface="+mn-lt"/>
                <a:cs typeface="Times New Roman" panose="02020603050405020304" pitchFamily="18" charset="0"/>
              </a:rPr>
              <a:t> одиниць праці, а це дає можливість збільшити виробництво товару </a:t>
            </a:r>
            <a:r>
              <a:rPr lang="en-US" altLang="ru-RU" sz="2800" b="1" dirty="0">
                <a:solidFill>
                  <a:srgbClr val="000000"/>
                </a:solidFill>
                <a:latin typeface="+mn-lt"/>
                <a:cs typeface="Times New Roman" panose="02020603050405020304" pitchFamily="18" charset="0"/>
              </a:rPr>
              <a:t>Y</a:t>
            </a:r>
            <a:r>
              <a:rPr lang="uk-UA" altLang="ru-RU" sz="2800" b="1" dirty="0">
                <a:solidFill>
                  <a:srgbClr val="000000"/>
                </a:solidFill>
                <a:latin typeface="+mn-lt"/>
                <a:cs typeface="Times New Roman" panose="02020603050405020304" pitchFamily="18" charset="0"/>
              </a:rPr>
              <a:t> на </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LX</a:t>
            </a:r>
            <a:r>
              <a:rPr lang="uk-UA" altLang="ru-RU" sz="2800" b="1" dirty="0">
                <a:solidFill>
                  <a:srgbClr val="000000"/>
                </a:solidFill>
                <a:latin typeface="+mn-lt"/>
                <a:cs typeface="Times New Roman" panose="02020603050405020304" pitchFamily="18" charset="0"/>
              </a:rPr>
              <a:t>/</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Ly</a:t>
            </a:r>
            <a:r>
              <a:rPr lang="uk-UA" altLang="ru-RU" sz="2800" b="1" dirty="0">
                <a:solidFill>
                  <a:srgbClr val="000000"/>
                </a:solidFill>
                <a:latin typeface="+mn-lt"/>
                <a:cs typeface="Times New Roman" panose="02020603050405020304" pitchFamily="18" charset="0"/>
              </a:rPr>
              <a:t> одиниць, або товару </a:t>
            </a:r>
            <a:r>
              <a:rPr lang="en-US" altLang="ru-RU" sz="2800" b="1" dirty="0">
                <a:solidFill>
                  <a:srgbClr val="000000"/>
                </a:solidFill>
                <a:latin typeface="+mn-lt"/>
                <a:cs typeface="Times New Roman" panose="02020603050405020304" pitchFamily="18" charset="0"/>
              </a:rPr>
              <a:t>X</a:t>
            </a:r>
            <a:r>
              <a:rPr lang="uk-UA" altLang="ru-RU" sz="2800" b="1" dirty="0">
                <a:solidFill>
                  <a:srgbClr val="000000"/>
                </a:solidFill>
                <a:latin typeface="+mn-lt"/>
                <a:cs typeface="Times New Roman" panose="02020603050405020304" pitchFamily="18" charset="0"/>
              </a:rPr>
              <a:t> — на </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LY</a:t>
            </a:r>
            <a:r>
              <a:rPr lang="uk-UA" altLang="ru-RU" sz="2800" b="1" dirty="0">
                <a:solidFill>
                  <a:srgbClr val="000000"/>
                </a:solidFill>
                <a:latin typeface="+mn-lt"/>
                <a:cs typeface="Times New Roman" panose="02020603050405020304" pitchFamily="18" charset="0"/>
              </a:rPr>
              <a:t>/</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Lx</a:t>
            </a:r>
            <a:r>
              <a:rPr lang="uk-UA" altLang="ru-RU" sz="2800" b="1" dirty="0">
                <a:solidFill>
                  <a:srgbClr val="000000"/>
                </a:solidFill>
                <a:latin typeface="+mn-lt"/>
                <a:cs typeface="Times New Roman" panose="02020603050405020304" pitchFamily="18" charset="0"/>
              </a:rPr>
              <a:t> одиниць.</a:t>
            </a:r>
          </a:p>
          <a:p>
            <a:pPr marL="1588" indent="53975" algn="just">
              <a:lnSpc>
                <a:spcPct val="80000"/>
              </a:lnSpc>
              <a:buNone/>
            </a:pPr>
            <a:r>
              <a:rPr lang="uk-UA" altLang="ru-RU" sz="2800" b="1" dirty="0">
                <a:solidFill>
                  <a:srgbClr val="000000"/>
                </a:solidFill>
                <a:latin typeface="+mn-lt"/>
                <a:cs typeface="Times New Roman" panose="02020603050405020304" pitchFamily="18" charset="0"/>
              </a:rPr>
              <a:t> Співвідношення </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LX</a:t>
            </a:r>
            <a:r>
              <a:rPr lang="uk-UA" altLang="ru-RU" sz="2800" b="1" dirty="0">
                <a:solidFill>
                  <a:srgbClr val="000000"/>
                </a:solidFill>
                <a:latin typeface="+mn-lt"/>
                <a:cs typeface="Times New Roman" panose="02020603050405020304" pitchFamily="18" charset="0"/>
              </a:rPr>
              <a:t>/</a:t>
            </a:r>
            <a:r>
              <a:rPr lang="en-US" altLang="ru-RU" sz="2800" b="1" dirty="0" err="1">
                <a:solidFill>
                  <a:srgbClr val="000000"/>
                </a:solidFill>
                <a:latin typeface="+mn-lt"/>
                <a:cs typeface="Times New Roman" panose="02020603050405020304" pitchFamily="18" charset="0"/>
              </a:rPr>
              <a:t>a</a:t>
            </a:r>
            <a:r>
              <a:rPr lang="en-US" altLang="ru-RU" sz="2800" b="1" baseline="-30000" dirty="0" err="1">
                <a:solidFill>
                  <a:srgbClr val="000000"/>
                </a:solidFill>
                <a:latin typeface="+mn-lt"/>
                <a:cs typeface="Times New Roman" panose="02020603050405020304" pitchFamily="18" charset="0"/>
              </a:rPr>
              <a:t>LY</a:t>
            </a:r>
            <a:r>
              <a:rPr lang="uk-UA" altLang="ru-RU" sz="2800" b="1" dirty="0">
                <a:solidFill>
                  <a:srgbClr val="000000"/>
                </a:solidFill>
                <a:latin typeface="+mn-lt"/>
                <a:cs typeface="Times New Roman" panose="02020603050405020304" pitchFamily="18" charset="0"/>
              </a:rPr>
              <a:t> називається граничною нормою трансформації і характеризує можливості «перетворення» товару </a:t>
            </a:r>
            <a:r>
              <a:rPr lang="en-US" altLang="ru-RU" sz="2800" b="1" dirty="0">
                <a:solidFill>
                  <a:srgbClr val="000000"/>
                </a:solidFill>
                <a:latin typeface="+mn-lt"/>
                <a:cs typeface="Times New Roman" panose="02020603050405020304" pitchFamily="18" charset="0"/>
              </a:rPr>
              <a:t>X</a:t>
            </a:r>
            <a:r>
              <a:rPr lang="uk-UA" altLang="ru-RU" sz="2800" b="1" dirty="0">
                <a:solidFill>
                  <a:srgbClr val="000000"/>
                </a:solidFill>
                <a:latin typeface="+mn-lt"/>
                <a:cs typeface="Times New Roman" panose="02020603050405020304" pitchFamily="18" charset="0"/>
              </a:rPr>
              <a:t> на товар </a:t>
            </a:r>
            <a:r>
              <a:rPr lang="en-US" altLang="ru-RU" sz="2800" b="1" dirty="0">
                <a:solidFill>
                  <a:srgbClr val="000000"/>
                </a:solidFill>
                <a:latin typeface="+mn-lt"/>
                <a:cs typeface="Times New Roman" panose="02020603050405020304" pitchFamily="18" charset="0"/>
              </a:rPr>
              <a:t>Y</a:t>
            </a:r>
            <a:r>
              <a:rPr lang="uk-UA" altLang="ru-RU" sz="2800" b="1" dirty="0">
                <a:solidFill>
                  <a:srgbClr val="000000"/>
                </a:solidFill>
                <a:latin typeface="+mn-lt"/>
                <a:cs typeface="Times New Roman" panose="02020603050405020304" pitchFamily="18" charset="0"/>
              </a:rPr>
              <a:t> шляхом переміщення праці з галузі </a:t>
            </a:r>
            <a:r>
              <a:rPr lang="en-US" altLang="ru-RU" sz="2800" b="1" dirty="0">
                <a:solidFill>
                  <a:srgbClr val="000000"/>
                </a:solidFill>
                <a:latin typeface="+mn-lt"/>
                <a:cs typeface="Times New Roman" panose="02020603050405020304" pitchFamily="18" charset="0"/>
              </a:rPr>
              <a:t>X</a:t>
            </a:r>
            <a:r>
              <a:rPr lang="uk-UA" altLang="ru-RU" sz="2800" b="1" dirty="0">
                <a:solidFill>
                  <a:srgbClr val="000000"/>
                </a:solidFill>
                <a:latin typeface="+mn-lt"/>
                <a:cs typeface="Times New Roman" panose="02020603050405020304" pitchFamily="18" charset="0"/>
              </a:rPr>
              <a:t> у галузь </a:t>
            </a:r>
            <a:r>
              <a:rPr lang="en-US" altLang="ru-RU" sz="2800" b="1" dirty="0">
                <a:solidFill>
                  <a:srgbClr val="000000"/>
                </a:solidFill>
                <a:latin typeface="+mn-lt"/>
                <a:cs typeface="Times New Roman" panose="02020603050405020304" pitchFamily="18" charset="0"/>
              </a:rPr>
              <a:t>Y</a:t>
            </a:r>
            <a:r>
              <a:rPr lang="uk-UA" altLang="ru-RU" sz="2800" b="1" dirty="0">
                <a:solidFill>
                  <a:srgbClr val="000000"/>
                </a:solidFill>
                <a:latin typeface="+mn-lt"/>
                <a:cs typeface="Times New Roman" panose="02020603050405020304" pitchFamily="18" charset="0"/>
              </a:rPr>
              <a:t>. </a:t>
            </a:r>
          </a:p>
          <a:p>
            <a:pPr marL="1588" indent="53975" algn="just">
              <a:lnSpc>
                <a:spcPct val="80000"/>
              </a:lnSpc>
              <a:buNone/>
            </a:pPr>
            <a:r>
              <a:rPr lang="uk-UA" altLang="ru-RU" sz="2800" b="1" dirty="0">
                <a:solidFill>
                  <a:srgbClr val="000000"/>
                </a:solidFill>
                <a:latin typeface="+mn-lt"/>
              </a:rPr>
              <a:t>Це с</a:t>
            </a:r>
            <a:r>
              <a:rPr lang="uk-UA" altLang="ru-RU" sz="2800" b="1" dirty="0">
                <a:solidFill>
                  <a:srgbClr val="000000"/>
                </a:solidFill>
                <a:latin typeface="+mn-lt"/>
                <a:cs typeface="Times New Roman" panose="02020603050405020304" pitchFamily="18" charset="0"/>
              </a:rPr>
              <a:t>піввідношення визначає нахил кривої трансформації виробничих </a:t>
            </a:r>
            <a:r>
              <a:rPr lang="uk-UA" altLang="ru-RU" sz="2800" b="1" dirty="0" err="1">
                <a:solidFill>
                  <a:srgbClr val="000000"/>
                </a:solidFill>
                <a:latin typeface="+mn-lt"/>
                <a:cs typeface="Times New Roman" panose="02020603050405020304" pitchFamily="18" charset="0"/>
              </a:rPr>
              <a:t>потужностей</a:t>
            </a:r>
            <a:r>
              <a:rPr lang="uk-UA" altLang="ru-RU" sz="2800" b="1" dirty="0">
                <a:solidFill>
                  <a:srgbClr val="000000"/>
                </a:solidFill>
                <a:latin typeface="+mn-lt"/>
                <a:cs typeface="Times New Roman" panose="02020603050405020304" pitchFamily="18" charset="0"/>
              </a:rPr>
              <a:t>, який за своєю економічною суттю представляє альтернативну вартість товару X (тобто кількість </a:t>
            </a:r>
            <a:r>
              <a:rPr lang="uk-UA" altLang="ru-RU" sz="2800" b="1" dirty="0">
                <a:latin typeface="+mn-lt"/>
                <a:cs typeface="Times New Roman" panose="02020603050405020304" pitchFamily="18" charset="0"/>
              </a:rPr>
              <a:t>одиниць товару у, від якої слід відмовитись</a:t>
            </a:r>
            <a:r>
              <a:rPr lang="uk-UA" altLang="ru-RU" sz="2800" b="1" dirty="0">
                <a:solidFill>
                  <a:srgbClr val="000000"/>
                </a:solidFill>
                <a:latin typeface="+mn-lt"/>
                <a:cs typeface="Times New Roman" panose="02020603050405020304" pitchFamily="18" charset="0"/>
              </a:rPr>
              <a:t>, </a:t>
            </a:r>
            <a:r>
              <a:rPr lang="uk-UA" altLang="ru-RU" sz="2800" b="1" dirty="0">
                <a:latin typeface="+mn-lt"/>
                <a:cs typeface="Times New Roman" panose="02020603050405020304" pitchFamily="18" charset="0"/>
              </a:rPr>
              <a:t>щоб виготовити Додаткову одиницю</a:t>
            </a:r>
            <a:r>
              <a:rPr lang="uk-UA" altLang="ru-RU" sz="2800" b="1" dirty="0">
                <a:solidFill>
                  <a:srgbClr val="000000"/>
                </a:solidFill>
                <a:latin typeface="+mn-lt"/>
                <a:cs typeface="Times New Roman" panose="02020603050405020304" pitchFamily="18" charset="0"/>
              </a:rPr>
              <a:t> товару </a:t>
            </a:r>
            <a:r>
              <a:rPr lang="en-US" altLang="ru-RU" sz="2800" b="1" dirty="0">
                <a:solidFill>
                  <a:srgbClr val="000000"/>
                </a:solidFill>
                <a:latin typeface="+mn-lt"/>
                <a:cs typeface="Times New Roman" panose="02020603050405020304" pitchFamily="18" charset="0"/>
              </a:rPr>
              <a:t>X</a:t>
            </a:r>
            <a:r>
              <a:rPr lang="uk-UA" altLang="ru-RU" sz="2800" b="1" dirty="0">
                <a:solidFill>
                  <a:srgbClr val="000000"/>
                </a:solidFill>
                <a:latin typeface="+mn-lt"/>
                <a:cs typeface="Times New Roman" panose="02020603050405020304" pitchFamily="18" charset="0"/>
              </a:rPr>
              <a:t>).</a:t>
            </a:r>
            <a:endParaRPr lang="uk-UA" altLang="ru-RU" b="1" dirty="0">
              <a:solidFill>
                <a:srgbClr val="000000"/>
              </a:solidFill>
              <a:latin typeface="+mn-lt"/>
              <a:cs typeface="Times New Roman" panose="02020603050405020304" pitchFamily="18" charset="0"/>
            </a:endParaRPr>
          </a:p>
          <a:p>
            <a:endParaRPr lang="ru-RU" dirty="0"/>
          </a:p>
        </p:txBody>
      </p:sp>
    </p:spTree>
    <p:extLst>
      <p:ext uri="{BB962C8B-B14F-4D97-AF65-F5344CB8AC3E}">
        <p14:creationId xmlns:p14="http://schemas.microsoft.com/office/powerpoint/2010/main" val="4265422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1D2904F5-44F5-1EC6-670D-8018C48B4947}"/>
              </a:ext>
            </a:extLst>
          </p:cNvPr>
          <p:cNvSpPr>
            <a:spLocks noGrp="1" noChangeArrowheads="1"/>
          </p:cNvSpPr>
          <p:nvPr>
            <p:ph type="title"/>
          </p:nvPr>
        </p:nvSpPr>
        <p:spPr>
          <a:xfrm>
            <a:off x="1167492" y="136526"/>
            <a:ext cx="9601200" cy="1653371"/>
          </a:xfrm>
        </p:spPr>
        <p:txBody>
          <a:bodyPr vert="horz" lIns="91440" tIns="45720" rIns="91440" bIns="45720" rtlCol="0" anchor="b">
            <a:normAutofit/>
          </a:bodyPr>
          <a:lstStyle/>
          <a:p>
            <a:r>
              <a:rPr lang="ru-RU" altLang="ru-RU" b="1" kern="1200">
                <a:latin typeface="Arial" panose="020B0604020202020204" pitchFamily="34" charset="0"/>
                <a:ea typeface="+mj-ea"/>
                <a:cs typeface="+mj-cs"/>
              </a:rPr>
              <a:t>Графічно крива трансформації виробничих потужностей зображена на схемі 1. </a:t>
            </a:r>
          </a:p>
        </p:txBody>
      </p:sp>
      <p:graphicFrame>
        <p:nvGraphicFramePr>
          <p:cNvPr id="2" name="Object 4">
            <a:extLst>
              <a:ext uri="{FF2B5EF4-FFF2-40B4-BE49-F238E27FC236}">
                <a16:creationId xmlns:a16="http://schemas.microsoft.com/office/drawing/2014/main" id="{D4A47AD2-1243-C49A-C7EF-9B198D8AA604}"/>
              </a:ext>
            </a:extLst>
          </p:cNvPr>
          <p:cNvGraphicFramePr>
            <a:graphicFrameLocks noChangeAspect="1"/>
          </p:cNvGraphicFramePr>
          <p:nvPr>
            <p:extLst>
              <p:ext uri="{D42A27DB-BD31-4B8C-83A1-F6EECF244321}">
                <p14:modId xmlns:p14="http://schemas.microsoft.com/office/powerpoint/2010/main" val="331584696"/>
              </p:ext>
            </p:extLst>
          </p:nvPr>
        </p:nvGraphicFramePr>
        <p:xfrm>
          <a:off x="0" y="1467654"/>
          <a:ext cx="8207375" cy="3600450"/>
        </p:xfrm>
        <a:graphic>
          <a:graphicData uri="http://schemas.openxmlformats.org/presentationml/2006/ole">
            <mc:AlternateContent xmlns:mc="http://schemas.openxmlformats.org/markup-compatibility/2006">
              <mc:Choice xmlns:v="urn:schemas-microsoft-com:vml" Requires="v">
                <p:oleObj name="Рисунок" r:id="rId2" imgW="0" imgH="0" progId="Word.Picture.8">
                  <p:embed/>
                </p:oleObj>
              </mc:Choice>
              <mc:Fallback>
                <p:oleObj name="Рисунок" r:id="rId2" imgW="0" imgH="0" progId="Word.Picture.8">
                  <p:embed/>
                  <p:pic>
                    <p:nvPicPr>
                      <p:cNvPr id="22530" name="Object 4">
                        <a:extLst>
                          <a:ext uri="{FF2B5EF4-FFF2-40B4-BE49-F238E27FC236}">
                            <a16:creationId xmlns:a16="http://schemas.microsoft.com/office/drawing/2014/main" id="{4E88C723-5BA0-00D7-7384-C7534084AFA1}"/>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467654"/>
                        <a:ext cx="8207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9">
            <a:extLst>
              <a:ext uri="{FF2B5EF4-FFF2-40B4-BE49-F238E27FC236}">
                <a16:creationId xmlns:a16="http://schemas.microsoft.com/office/drawing/2014/main" id="{D3859AD3-D25C-F8D6-3879-B73533997E79}"/>
              </a:ext>
            </a:extLst>
          </p:cNvPr>
          <p:cNvGraphicFramePr>
            <a:graphicFrameLocks noChangeAspect="1"/>
          </p:cNvGraphicFramePr>
          <p:nvPr>
            <p:extLst>
              <p:ext uri="{D42A27DB-BD31-4B8C-83A1-F6EECF244321}">
                <p14:modId xmlns:p14="http://schemas.microsoft.com/office/powerpoint/2010/main" val="2705023916"/>
              </p:ext>
            </p:extLst>
          </p:nvPr>
        </p:nvGraphicFramePr>
        <p:xfrm>
          <a:off x="4059917" y="1991728"/>
          <a:ext cx="3816350" cy="1152525"/>
        </p:xfrm>
        <a:graphic>
          <a:graphicData uri="http://schemas.openxmlformats.org/presentationml/2006/ole">
            <mc:AlternateContent xmlns:mc="http://schemas.openxmlformats.org/markup-compatibility/2006">
              <mc:Choice xmlns:v="urn:schemas-microsoft-com:vml" Requires="v">
                <p:oleObj name="Формула" r:id="rId4" imgW="0" imgH="0" progId="Equation.3">
                  <p:embed/>
                </p:oleObj>
              </mc:Choice>
              <mc:Fallback>
                <p:oleObj name="Формула" r:id="rId4" imgW="0" imgH="0" progId="Equation.3">
                  <p:embed/>
                  <p:pic>
                    <p:nvPicPr>
                      <p:cNvPr id="22535" name="Object 29">
                        <a:extLst>
                          <a:ext uri="{FF2B5EF4-FFF2-40B4-BE49-F238E27FC236}">
                            <a16:creationId xmlns:a16="http://schemas.microsoft.com/office/drawing/2014/main" id="{BE025C20-2F47-0168-B28B-EC8928E27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7" y="1991728"/>
                        <a:ext cx="3816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3">
            <a:extLst>
              <a:ext uri="{FF2B5EF4-FFF2-40B4-BE49-F238E27FC236}">
                <a16:creationId xmlns:a16="http://schemas.microsoft.com/office/drawing/2014/main" id="{16CF5B7A-05A6-908B-E53F-E03F13FF02CB}"/>
              </a:ext>
            </a:extLst>
          </p:cNvPr>
          <p:cNvSpPr txBox="1">
            <a:spLocks noChangeArrowheads="1"/>
          </p:cNvSpPr>
          <p:nvPr/>
        </p:nvSpPr>
        <p:spPr bwMode="auto">
          <a:xfrm>
            <a:off x="730773" y="4554537"/>
            <a:ext cx="10474637" cy="2303463"/>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uk-UA" sz="2000" b="1" dirty="0"/>
              <a:t>L –     </a:t>
            </a:r>
            <a:r>
              <a:rPr lang="uk-UA" altLang="uk-UA" sz="2000" b="1" dirty="0"/>
              <a:t>кількість робочої  сили,</a:t>
            </a:r>
            <a:r>
              <a:rPr lang="en-US" altLang="uk-UA" sz="2000" b="1" dirty="0"/>
              <a:t> </a:t>
            </a:r>
            <a:r>
              <a:rPr lang="en-US" altLang="uk-UA" sz="2000" b="1" dirty="0" err="1"/>
              <a:t>al</a:t>
            </a:r>
            <a:r>
              <a:rPr lang="en-US" altLang="uk-UA" sz="2000" b="1" baseline="-25000" dirty="0" err="1"/>
              <a:t>X</a:t>
            </a:r>
            <a:r>
              <a:rPr lang="ru-RU" altLang="uk-UA" sz="2000" b="1" dirty="0"/>
              <a:t> – </a:t>
            </a:r>
            <a:r>
              <a:rPr lang="uk-UA" altLang="uk-UA" sz="2000" b="1" dirty="0"/>
              <a:t>технологічний коефіцієнт </a:t>
            </a:r>
            <a:r>
              <a:rPr lang="ru-RU" altLang="uk-UA" sz="2000" b="1" dirty="0"/>
              <a:t> товару </a:t>
            </a:r>
            <a:r>
              <a:rPr lang="ru-RU" altLang="uk-UA" sz="2000" b="1" i="1" dirty="0"/>
              <a:t>Х, </a:t>
            </a:r>
            <a:r>
              <a:rPr lang="en-US" altLang="uk-UA" sz="2000" b="1" dirty="0" err="1"/>
              <a:t>al</a:t>
            </a:r>
            <a:r>
              <a:rPr lang="en-US" altLang="uk-UA" sz="2000" b="1" baseline="-25000" dirty="0" err="1"/>
              <a:t>y</a:t>
            </a:r>
            <a:r>
              <a:rPr lang="en-US" altLang="uk-UA" sz="2000" b="1" dirty="0"/>
              <a:t>  </a:t>
            </a:r>
            <a:r>
              <a:rPr lang="ru-RU" altLang="uk-UA" sz="2000" b="1" dirty="0"/>
              <a:t> – </a:t>
            </a:r>
            <a:r>
              <a:rPr lang="uk-UA" altLang="uk-UA" sz="2000" b="1" dirty="0"/>
              <a:t>технологічний коефіцієнт</a:t>
            </a:r>
            <a:r>
              <a:rPr lang="uk-UA" altLang="uk-UA" sz="1800" dirty="0"/>
              <a:t> </a:t>
            </a:r>
            <a:r>
              <a:rPr lang="ru-RU" altLang="uk-UA" sz="2000" b="1" dirty="0"/>
              <a:t>товару</a:t>
            </a:r>
            <a:r>
              <a:rPr lang="ru-RU" altLang="uk-UA" sz="2000" dirty="0"/>
              <a:t> </a:t>
            </a:r>
            <a:r>
              <a:rPr lang="ru-RU" altLang="uk-UA" sz="2000" b="1" dirty="0"/>
              <a:t>У</a:t>
            </a:r>
          </a:p>
          <a:p>
            <a:pPr eaLnBrk="1" hangingPunct="1">
              <a:spcBef>
                <a:spcPct val="0"/>
              </a:spcBef>
              <a:buFontTx/>
              <a:buNone/>
            </a:pPr>
            <a:endParaRPr lang="ru-RU" altLang="uk-UA" sz="2000" b="1" dirty="0"/>
          </a:p>
          <a:p>
            <a:pPr eaLnBrk="1" hangingPunct="1">
              <a:spcBef>
                <a:spcPct val="0"/>
              </a:spcBef>
              <a:buFontTx/>
              <a:buNone/>
            </a:pPr>
            <a:r>
              <a:rPr lang="uk-UA" altLang="uk-UA" sz="2000" b="1" dirty="0"/>
              <a:t>Гранична норма трансформації </a:t>
            </a:r>
            <a:r>
              <a:rPr lang="ru-RU" altLang="uk-UA" sz="2000" b="1" dirty="0"/>
              <a:t>(</a:t>
            </a:r>
            <a:r>
              <a:rPr lang="en-US" altLang="uk-UA" sz="2000" b="1" dirty="0"/>
              <a:t>MRT</a:t>
            </a:r>
            <a:r>
              <a:rPr lang="ru-RU" altLang="uk-UA" sz="2000" b="1" dirty="0"/>
              <a:t> – </a:t>
            </a:r>
            <a:r>
              <a:rPr lang="en-US" altLang="uk-UA" sz="2000" b="1" dirty="0"/>
              <a:t>marginal rate of transformation</a:t>
            </a:r>
            <a:r>
              <a:rPr lang="ru-RU" altLang="uk-UA" sz="2000" b="1" dirty="0"/>
              <a:t>) </a:t>
            </a:r>
            <a:r>
              <a:rPr lang="uk-UA" altLang="uk-UA" sz="2000" b="1" dirty="0"/>
              <a:t>- </a:t>
            </a:r>
            <a:r>
              <a:rPr lang="uk-UA" altLang="uk-UA" sz="2000" dirty="0"/>
              <a:t>характеризує можливості перетворення товару Х на товар </a:t>
            </a:r>
            <a:r>
              <a:rPr lang="en-US" altLang="uk-UA" sz="2000" dirty="0"/>
              <a:t>Y</a:t>
            </a:r>
            <a:r>
              <a:rPr lang="uk-UA" altLang="uk-UA" sz="2000" dirty="0"/>
              <a:t> шляхом переміщення праці з галузі Х до галузі </a:t>
            </a:r>
            <a:r>
              <a:rPr lang="en-US" altLang="uk-UA" sz="2000" dirty="0"/>
              <a:t>Y</a:t>
            </a:r>
            <a:r>
              <a:rPr lang="ru-RU" altLang="uk-UA" sz="2000" dirty="0"/>
              <a:t>.</a:t>
            </a:r>
          </a:p>
          <a:p>
            <a:pPr eaLnBrk="1" hangingPunct="1">
              <a:spcBef>
                <a:spcPct val="0"/>
              </a:spcBef>
              <a:buFontTx/>
              <a:buNone/>
            </a:pPr>
            <a:br>
              <a:rPr lang="ru-RU" altLang="uk-UA" sz="1800" b="1" dirty="0"/>
            </a:br>
            <a:endParaRPr lang="ru-RU" altLang="uk-UA" sz="1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7">
            <a:extLst>
              <a:ext uri="{FF2B5EF4-FFF2-40B4-BE49-F238E27FC236}">
                <a16:creationId xmlns:a16="http://schemas.microsoft.com/office/drawing/2014/main" id="{AE8F0283-0477-983C-DB02-EFB58469D183}"/>
              </a:ext>
            </a:extLst>
          </p:cNvPr>
          <p:cNvSpPr>
            <a:spLocks noGrp="1" noChangeArrowheads="1"/>
          </p:cNvSpPr>
          <p:nvPr>
            <p:ph type="ctrTitle"/>
          </p:nvPr>
        </p:nvSpPr>
        <p:spPr>
          <a:xfrm>
            <a:off x="1167493" y="232913"/>
            <a:ext cx="7096933" cy="3830130"/>
          </a:xfrm>
        </p:spPr>
        <p:txBody>
          <a:bodyPr anchor="b">
            <a:normAutofit fontScale="90000"/>
          </a:bodyPr>
          <a:lstStyle/>
          <a:p>
            <a:r>
              <a:rPr lang="uk-UA" altLang="ru-RU" sz="2000" b="1" dirty="0"/>
              <a:t>Концепція трансформації виробничих </a:t>
            </a:r>
            <a:r>
              <a:rPr lang="uk-UA" altLang="ru-RU" sz="2000" b="1" dirty="0" err="1"/>
              <a:t>потужностей</a:t>
            </a:r>
            <a:r>
              <a:rPr lang="uk-UA" altLang="ru-RU" sz="2000" b="1" dirty="0"/>
              <a:t> виходить з припущення про те, що вся праця повністю використовується в процесі виробництва. </a:t>
            </a:r>
          </a:p>
          <a:p>
            <a:r>
              <a:rPr lang="uk-UA" altLang="ru-RU" sz="2000" b="1" dirty="0"/>
              <a:t>Алгебраїчно це положення можна записати в вигляді формули </a:t>
            </a:r>
            <a:endParaRPr lang="ru-RU" altLang="ru-RU" sz="2000" b="1" dirty="0"/>
          </a:p>
          <a:p>
            <a:r>
              <a:rPr lang="en-US" altLang="ru-RU" sz="2000" b="1" dirty="0"/>
              <a:t>L </a:t>
            </a:r>
            <a:r>
              <a:rPr lang="uk-UA" altLang="ru-RU" sz="2000" b="1" dirty="0"/>
              <a:t>= </a:t>
            </a:r>
            <a:r>
              <a:rPr lang="en-US" altLang="ru-RU" sz="2000" b="1" dirty="0" err="1"/>
              <a:t>a</a:t>
            </a:r>
            <a:r>
              <a:rPr lang="en-US" altLang="ru-RU" sz="2000" b="1" baseline="-30000" dirty="0" err="1"/>
              <a:t>LX</a:t>
            </a:r>
            <a:r>
              <a:rPr lang="uk-UA" altLang="ru-RU" sz="2000" b="1" dirty="0"/>
              <a:t>•</a:t>
            </a:r>
            <a:r>
              <a:rPr lang="uk-UA" altLang="ru-RU" sz="2000" b="1" baseline="-30000" dirty="0"/>
              <a:t>  </a:t>
            </a:r>
            <a:r>
              <a:rPr lang="en-US" altLang="ru-RU" sz="2000" b="1" dirty="0"/>
              <a:t>X </a:t>
            </a:r>
            <a:r>
              <a:rPr lang="uk-UA" altLang="ru-RU" sz="2000" b="1" dirty="0"/>
              <a:t>+ </a:t>
            </a:r>
            <a:r>
              <a:rPr lang="en-US" altLang="ru-RU" sz="2000" b="1" dirty="0" err="1"/>
              <a:t>a</a:t>
            </a:r>
            <a:r>
              <a:rPr lang="en-US" altLang="ru-RU" sz="2000" b="1" baseline="-30000" dirty="0" err="1"/>
              <a:t>LY</a:t>
            </a:r>
            <a:r>
              <a:rPr lang="en-US" altLang="ru-RU" sz="2000" b="1" baseline="-30000" dirty="0"/>
              <a:t> </a:t>
            </a:r>
            <a:r>
              <a:rPr lang="uk-UA" altLang="ru-RU" sz="2000" b="1" dirty="0"/>
              <a:t>•</a:t>
            </a:r>
            <a:r>
              <a:rPr lang="en-US" altLang="ru-RU" sz="2000" b="1" dirty="0"/>
              <a:t>Y</a:t>
            </a:r>
            <a:endParaRPr lang="ru-RU" altLang="ru-RU" sz="2000" b="1" dirty="0"/>
          </a:p>
          <a:p>
            <a:br>
              <a:rPr lang="uk-UA" altLang="ru-RU" sz="2000" b="1" dirty="0"/>
            </a:br>
            <a:r>
              <a:rPr lang="uk-UA" altLang="ru-RU" sz="2000" b="1" dirty="0"/>
              <a:t>Для кожної такої кривої кількість ресурсів вважається сталою величиною, що можна також викласти в алгебраїчній формулі </a:t>
            </a:r>
            <a:endParaRPr lang="ru-RU" altLang="ru-RU" sz="2000" b="1" dirty="0"/>
          </a:p>
          <a:p>
            <a:r>
              <a:rPr lang="uk-UA" altLang="ru-RU" sz="2000" b="1" dirty="0"/>
              <a:t>Δ </a:t>
            </a:r>
            <a:r>
              <a:rPr lang="en-US" altLang="ru-RU" sz="2000" b="1" dirty="0"/>
              <a:t>L </a:t>
            </a:r>
            <a:r>
              <a:rPr lang="uk-UA" altLang="ru-RU" sz="2000" b="1" dirty="0"/>
              <a:t>= </a:t>
            </a:r>
            <a:r>
              <a:rPr lang="en-US" altLang="ru-RU" sz="2000" b="1" dirty="0" err="1"/>
              <a:t>a</a:t>
            </a:r>
            <a:r>
              <a:rPr lang="en-US" altLang="ru-RU" sz="2000" b="1" baseline="-30000" dirty="0" err="1"/>
              <a:t>LX</a:t>
            </a:r>
            <a:r>
              <a:rPr lang="uk-UA" altLang="ru-RU" sz="2000" b="1" dirty="0"/>
              <a:t>•Δ </a:t>
            </a:r>
            <a:r>
              <a:rPr lang="en-US" altLang="ru-RU" sz="2000" b="1" dirty="0"/>
              <a:t>X </a:t>
            </a:r>
            <a:r>
              <a:rPr lang="uk-UA" altLang="ru-RU" sz="2000" b="1" dirty="0"/>
              <a:t>+ </a:t>
            </a:r>
            <a:r>
              <a:rPr lang="en-US" altLang="ru-RU" sz="2000" b="1" dirty="0" err="1"/>
              <a:t>a</a:t>
            </a:r>
            <a:r>
              <a:rPr lang="en-US" altLang="ru-RU" sz="2000" b="1" baseline="-30000" dirty="0" err="1"/>
              <a:t>LY</a:t>
            </a:r>
            <a:r>
              <a:rPr lang="uk-UA" altLang="ru-RU" sz="2000" b="1" dirty="0"/>
              <a:t>•Δ</a:t>
            </a:r>
            <a:r>
              <a:rPr lang="en-US" altLang="ru-RU" sz="2000" b="1" dirty="0"/>
              <a:t>Y</a:t>
            </a:r>
            <a:r>
              <a:rPr lang="uk-UA" altLang="ru-RU" sz="2000" b="1" dirty="0"/>
              <a:t>, </a:t>
            </a:r>
          </a:p>
          <a:p>
            <a:r>
              <a:rPr lang="uk-UA" altLang="ru-RU" sz="2000" b="1" dirty="0"/>
              <a:t>де знак Δ позначає зміну</a:t>
            </a:r>
          </a:p>
          <a:p>
            <a:r>
              <a:rPr lang="ru-RU" altLang="ru-RU" sz="2000" b="1" dirty="0"/>
              <a:t> </a:t>
            </a:r>
          </a:p>
          <a:p>
            <a:r>
              <a:rPr lang="uk-UA" altLang="ru-RU" sz="2000" b="1" dirty="0"/>
              <a:t>З цієї формули виводиться співвідношення </a:t>
            </a:r>
          </a:p>
          <a:p>
            <a:r>
              <a:rPr lang="uk-UA" altLang="ru-RU" sz="2000" b="1" dirty="0"/>
              <a:t>Δ У / Δ Х = - </a:t>
            </a:r>
            <a:r>
              <a:rPr lang="en-US" altLang="ru-RU" sz="2000" b="1" dirty="0" err="1"/>
              <a:t>a</a:t>
            </a:r>
            <a:r>
              <a:rPr lang="en-US" altLang="ru-RU" sz="2000" b="1" baseline="-30000" dirty="0" err="1"/>
              <a:t>LX</a:t>
            </a:r>
            <a:r>
              <a:rPr lang="uk-UA" altLang="ru-RU" sz="2000" b="1" dirty="0"/>
              <a:t>/ </a:t>
            </a:r>
            <a:r>
              <a:rPr lang="en-US" altLang="ru-RU" sz="2000" b="1" dirty="0" err="1"/>
              <a:t>a</a:t>
            </a:r>
            <a:r>
              <a:rPr lang="en-US" altLang="ru-RU" sz="2000" b="1" baseline="-30000" dirty="0" err="1"/>
              <a:t>LY</a:t>
            </a:r>
            <a:r>
              <a:rPr lang="uk-UA" altLang="ru-RU" sz="2000" b="1" dirty="0"/>
              <a:t>, яке характеризує нахил кривої трансформації виробничих </a:t>
            </a:r>
            <a:r>
              <a:rPr lang="uk-UA" altLang="ru-RU" sz="2000" b="1" dirty="0" err="1"/>
              <a:t>потужностей</a:t>
            </a:r>
            <a:r>
              <a:rPr lang="ru-RU" altLang="ru-RU" sz="2000" b="1" dirty="0"/>
              <a:t> </a:t>
            </a:r>
            <a:endParaRPr lang="uk-UA" altLang="ru-RU" sz="2000" b="1" dirty="0"/>
          </a:p>
          <a:p>
            <a:endParaRPr lang="uk-UA" altLang="ru-RU"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81195D74-A062-4423-0EAD-86384B35C1D1}"/>
              </a:ext>
            </a:extLst>
          </p:cNvPr>
          <p:cNvSpPr>
            <a:spLocks noGrp="1" noChangeArrowheads="1"/>
          </p:cNvSpPr>
          <p:nvPr>
            <p:ph type="ctrTitle"/>
          </p:nvPr>
        </p:nvSpPr>
        <p:spPr>
          <a:xfrm>
            <a:off x="1167493" y="232913"/>
            <a:ext cx="7096933" cy="3830130"/>
          </a:xfrm>
        </p:spPr>
        <p:txBody>
          <a:bodyPr anchor="b">
            <a:normAutofit/>
          </a:bodyPr>
          <a:lstStyle/>
          <a:p>
            <a:pPr marL="1588" indent="288925"/>
            <a:r>
              <a:rPr lang="uk-UA" altLang="ru-RU" sz="2000" b="1" dirty="0"/>
              <a:t>У концепції Д. Рікардо крива трансформації є прямою лінією, нахил якої визначається співвідношенням </a:t>
            </a:r>
            <a:r>
              <a:rPr lang="en-US" altLang="ru-RU" sz="2000" b="1" dirty="0" err="1"/>
              <a:t>a</a:t>
            </a:r>
            <a:r>
              <a:rPr lang="en-US" altLang="ru-RU" sz="2000" b="1" baseline="-30000" dirty="0" err="1"/>
              <a:t>LX</a:t>
            </a:r>
            <a:r>
              <a:rPr lang="ru-RU" altLang="ru-RU" sz="2000" b="1" dirty="0"/>
              <a:t>/</a:t>
            </a:r>
            <a:r>
              <a:rPr lang="en-US" altLang="ru-RU" sz="2000" b="1" dirty="0" err="1"/>
              <a:t>a</a:t>
            </a:r>
            <a:r>
              <a:rPr lang="en-US" altLang="ru-RU" sz="2000" b="1" baseline="-30000" dirty="0" err="1"/>
              <a:t>LY</a:t>
            </a:r>
            <a:r>
              <a:rPr lang="uk-UA" altLang="ru-RU" sz="2000" b="1" baseline="-30000" dirty="0"/>
              <a:t>,</a:t>
            </a:r>
            <a:r>
              <a:rPr lang="en-US" altLang="ru-RU" sz="2000" b="1" baseline="-30000" dirty="0"/>
              <a:t> </a:t>
            </a:r>
            <a:r>
              <a:rPr lang="uk-UA" altLang="ru-RU" sz="2000" b="1" dirty="0"/>
              <a:t>величина якого не залежить від можливих комбінацій обсягів випуску товарів </a:t>
            </a:r>
            <a:r>
              <a:rPr lang="en-US" altLang="ru-RU" sz="2000" b="1" dirty="0"/>
              <a:t>X </a:t>
            </a:r>
            <a:r>
              <a:rPr lang="uk-UA" altLang="ru-RU" sz="2000" b="1" dirty="0"/>
              <a:t>та </a:t>
            </a:r>
            <a:r>
              <a:rPr lang="en-US" altLang="ru-RU" sz="2000" b="1" dirty="0"/>
              <a:t>Y</a:t>
            </a:r>
            <a:r>
              <a:rPr lang="ru-RU" altLang="ru-RU" sz="2000" b="1" dirty="0"/>
              <a:t>. </a:t>
            </a:r>
            <a:r>
              <a:rPr lang="uk-UA" altLang="ru-RU" sz="2000" b="1" dirty="0"/>
              <a:t>Тому теорію Д. Рікардо часто називають моделлю з постійними видатками виробництва (</a:t>
            </a:r>
            <a:r>
              <a:rPr lang="en-US" altLang="ru-RU" sz="2000" b="1" dirty="0"/>
              <a:t>constant</a:t>
            </a:r>
            <a:r>
              <a:rPr lang="uk-UA" altLang="ru-RU" sz="2000" b="1" dirty="0"/>
              <a:t>-</a:t>
            </a:r>
            <a:r>
              <a:rPr lang="en-US" altLang="ru-RU" sz="2000" b="1" dirty="0"/>
              <a:t>cost model</a:t>
            </a:r>
            <a:r>
              <a:rPr lang="uk-UA" altLang="ru-RU" sz="2000" b="1" dirty="0"/>
              <a:t>).</a:t>
            </a:r>
          </a:p>
          <a:p>
            <a:pPr marL="1588" indent="288925"/>
            <a:endParaRPr lang="uk-UA" altLang="ru-RU" sz="2000" b="1" dirty="0"/>
          </a:p>
          <a:p>
            <a:pPr marL="1588" indent="288925"/>
            <a:r>
              <a:rPr lang="uk-UA" altLang="ru-RU" sz="2000" b="1" dirty="0"/>
              <a:t>Припустимо, що рівень задоволення потреб споживачів, або корисність, визначається кількістю товарів </a:t>
            </a:r>
            <a:r>
              <a:rPr lang="en-US" altLang="ru-RU" sz="2000" b="1" dirty="0"/>
              <a:t>X </a:t>
            </a:r>
            <a:r>
              <a:rPr lang="uk-UA" altLang="ru-RU" sz="2000" b="1" dirty="0"/>
              <a:t>та У, які можна придбати. </a:t>
            </a:r>
          </a:p>
          <a:p>
            <a:pPr marL="1588" indent="288925"/>
            <a:endParaRPr lang="ru-RU" altLang="ru-RU"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DC8B7B3-3B5F-1F03-444C-C0B74F14AF1B}"/>
              </a:ext>
            </a:extLst>
          </p:cNvPr>
          <p:cNvSpPr>
            <a:spLocks noGrp="1" noChangeArrowheads="1"/>
          </p:cNvSpPr>
          <p:nvPr>
            <p:ph type="ctrTitle"/>
          </p:nvPr>
        </p:nvSpPr>
        <p:spPr>
          <a:xfrm>
            <a:off x="1167494" y="252549"/>
            <a:ext cx="6220278" cy="3262811"/>
          </a:xfrm>
        </p:spPr>
        <p:txBody>
          <a:bodyPr anchor="b">
            <a:normAutofit/>
          </a:bodyPr>
          <a:lstStyle/>
          <a:p>
            <a:r>
              <a:rPr lang="uk-UA" altLang="ru-RU" dirty="0"/>
              <a:t>Міжнародна торгівля</a:t>
            </a:r>
            <a:endParaRPr lang="ru-RU" altLang="ru-RU" dirty="0"/>
          </a:p>
        </p:txBody>
      </p:sp>
      <p:sp>
        <p:nvSpPr>
          <p:cNvPr id="6147" name="Rectangle 3">
            <a:extLst>
              <a:ext uri="{FF2B5EF4-FFF2-40B4-BE49-F238E27FC236}">
                <a16:creationId xmlns:a16="http://schemas.microsoft.com/office/drawing/2014/main" id="{9BCB8D96-7CAF-2C3C-2CD2-50CDC33B0FC9}"/>
              </a:ext>
            </a:extLst>
          </p:cNvPr>
          <p:cNvSpPr>
            <a:spLocks noGrp="1" noChangeArrowheads="1"/>
          </p:cNvSpPr>
          <p:nvPr>
            <p:ph type="subTitle" idx="1"/>
          </p:nvPr>
        </p:nvSpPr>
        <p:spPr>
          <a:xfrm>
            <a:off x="1167493" y="3685939"/>
            <a:ext cx="6220277" cy="2919512"/>
          </a:xfrm>
        </p:spPr>
        <p:txBody>
          <a:bodyPr anchor="t">
            <a:normAutofit/>
          </a:bodyPr>
          <a:lstStyle/>
          <a:p>
            <a:pPr>
              <a:buFontTx/>
              <a:buChar char="-"/>
            </a:pPr>
            <a:r>
              <a:rPr lang="uk-UA" altLang="ru-RU" dirty="0"/>
              <a:t> це та частина вироблених національними економіками країн товарів та послуг, що є предметом різного роду угод на світових ринках. </a:t>
            </a:r>
            <a:endParaRPr lang="ru-RU" alt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1026">
            <a:extLst>
              <a:ext uri="{FF2B5EF4-FFF2-40B4-BE49-F238E27FC236}">
                <a16:creationId xmlns:a16="http://schemas.microsoft.com/office/drawing/2014/main" id="{AB91F104-166B-8363-C057-2234564469B9}"/>
              </a:ext>
            </a:extLst>
          </p:cNvPr>
          <p:cNvSpPr>
            <a:spLocks noGrp="1" noChangeArrowheads="1"/>
          </p:cNvSpPr>
          <p:nvPr>
            <p:ph type="title"/>
          </p:nvPr>
        </p:nvSpPr>
        <p:spPr>
          <a:xfrm>
            <a:off x="1158864" y="102021"/>
            <a:ext cx="9779183" cy="1744415"/>
          </a:xfrm>
        </p:spPr>
        <p:txBody>
          <a:bodyPr anchor="b">
            <a:normAutofit/>
          </a:bodyPr>
          <a:lstStyle/>
          <a:p>
            <a:pPr eaLnBrk="1" hangingPunct="1">
              <a:defRPr/>
            </a:pPr>
            <a:r>
              <a:rPr lang="uk-UA" sz="2900"/>
              <a:t>Графічно забезпечення одного й того самого рівня корисності різними комбінаціями двох товарів можна зобразити спеціальною кривою, яка називається </a:t>
            </a:r>
            <a:r>
              <a:rPr lang="uk-UA" sz="2900" u="sng">
                <a:effectLst>
                  <a:outerShdw blurRad="38100" dist="38100" dir="2700000" algn="tl">
                    <a:srgbClr val="C0C0C0"/>
                  </a:outerShdw>
                </a:effectLst>
              </a:rPr>
              <a:t>кривою байдужості </a:t>
            </a:r>
            <a:r>
              <a:rPr lang="uk-UA" sz="2900"/>
              <a:t> (</a:t>
            </a:r>
            <a:r>
              <a:rPr lang="uk-UA" sz="2900" err="1"/>
              <a:t>див.схему</a:t>
            </a:r>
            <a:r>
              <a:rPr lang="uk-UA" sz="2900"/>
              <a:t>)</a:t>
            </a:r>
            <a:endParaRPr lang="ru-RU" sz="2900"/>
          </a:p>
        </p:txBody>
      </p:sp>
      <p:sp>
        <p:nvSpPr>
          <p:cNvPr id="4" name="Rectangle 6">
            <a:extLst>
              <a:ext uri="{FF2B5EF4-FFF2-40B4-BE49-F238E27FC236}">
                <a16:creationId xmlns:a16="http://schemas.microsoft.com/office/drawing/2014/main" id="{3E8D7BDE-41D7-5F22-D69F-41734AA27BBF}"/>
              </a:ext>
            </a:extLst>
          </p:cNvPr>
          <p:cNvSpPr>
            <a:spLocks noChangeArrowheads="1"/>
          </p:cNvSpPr>
          <p:nvPr/>
        </p:nvSpPr>
        <p:spPr bwMode="auto">
          <a:xfrm>
            <a:off x="481263" y="2414336"/>
            <a:ext cx="56147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400" b="1" dirty="0">
                <a:solidFill>
                  <a:schemeClr val="tx2"/>
                </a:solidFill>
              </a:rPr>
              <a:t>Крива байдужості</a:t>
            </a:r>
            <a:r>
              <a:rPr lang="uk-UA" altLang="uk-UA" sz="2400" dirty="0">
                <a:solidFill>
                  <a:schemeClr val="tx2"/>
                </a:solidFill>
              </a:rPr>
              <a:t> – геометричне місце точок, кожна з яких являє собою таку комбінацію двох видів товарів X  та Y, що споживачам байдуже, яку з них вибрати. </a:t>
            </a:r>
          </a:p>
          <a:p>
            <a:pPr eaLnBrk="1" hangingPunct="1">
              <a:spcBef>
                <a:spcPct val="0"/>
              </a:spcBef>
              <a:buFontTx/>
              <a:buNone/>
            </a:pPr>
            <a:r>
              <a:rPr lang="uk-UA" altLang="uk-UA" sz="2400" b="1" dirty="0">
                <a:solidFill>
                  <a:schemeClr val="tx2"/>
                </a:solidFill>
              </a:rPr>
              <a:t>Крива байдужості </a:t>
            </a:r>
            <a:r>
              <a:rPr lang="uk-UA" altLang="uk-UA" sz="2400" dirty="0">
                <a:solidFill>
                  <a:schemeClr val="tx2"/>
                </a:solidFill>
              </a:rPr>
              <a:t>-  це альтернативні набори 2-х товарів, які забезпечують один і той же рівень корисності для споживання.</a:t>
            </a:r>
            <a:br>
              <a:rPr lang="ru-RU" altLang="uk-UA" sz="1800" dirty="0">
                <a:solidFill>
                  <a:schemeClr val="tx2"/>
                </a:solidFill>
              </a:rPr>
            </a:br>
            <a:endParaRPr lang="ru-RU" altLang="uk-UA" sz="1800" dirty="0">
              <a:solidFill>
                <a:schemeClr val="tx2"/>
              </a:solidFill>
            </a:endParaRPr>
          </a:p>
        </p:txBody>
      </p:sp>
      <p:graphicFrame>
        <p:nvGraphicFramePr>
          <p:cNvPr id="5" name="Object 4">
            <a:extLst>
              <a:ext uri="{FF2B5EF4-FFF2-40B4-BE49-F238E27FC236}">
                <a16:creationId xmlns:a16="http://schemas.microsoft.com/office/drawing/2014/main" id="{2C6EB55B-99BE-0611-B3B7-AA9503121FA1}"/>
              </a:ext>
            </a:extLst>
          </p:cNvPr>
          <p:cNvGraphicFramePr>
            <a:graphicFrameLocks noChangeAspect="1"/>
          </p:cNvGraphicFramePr>
          <p:nvPr>
            <p:extLst>
              <p:ext uri="{D42A27DB-BD31-4B8C-83A1-F6EECF244321}">
                <p14:modId xmlns:p14="http://schemas.microsoft.com/office/powerpoint/2010/main" val="814186436"/>
              </p:ext>
            </p:extLst>
          </p:nvPr>
        </p:nvGraphicFramePr>
        <p:xfrm>
          <a:off x="6096000" y="2047963"/>
          <a:ext cx="5683250" cy="3814763"/>
        </p:xfrm>
        <a:graphic>
          <a:graphicData uri="http://schemas.openxmlformats.org/presentationml/2006/ole">
            <mc:AlternateContent xmlns:mc="http://schemas.openxmlformats.org/markup-compatibility/2006">
              <mc:Choice xmlns:v="urn:schemas-microsoft-com:vml" Requires="v">
                <p:oleObj name="Picture" r:id="rId2" imgW="0" imgH="0" progId="Word.Picture.8">
                  <p:embed/>
                </p:oleObj>
              </mc:Choice>
              <mc:Fallback>
                <p:oleObj name="Picture" r:id="rId2" imgW="0" imgH="0" progId="Word.Picture.8">
                  <p:embed/>
                  <p:pic>
                    <p:nvPicPr>
                      <p:cNvPr id="23555" name="Object 4">
                        <a:extLst>
                          <a:ext uri="{FF2B5EF4-FFF2-40B4-BE49-F238E27FC236}">
                            <a16:creationId xmlns:a16="http://schemas.microsoft.com/office/drawing/2014/main" id="{74EDE89D-764E-68BF-0747-ECB79A31C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47963"/>
                        <a:ext cx="5683250" cy="3814763"/>
                      </a:xfrm>
                      <a:prstGeom prst="rect">
                        <a:avLst/>
                      </a:prstGeom>
                      <a:solidFill>
                        <a:schemeClr val="accent1">
                          <a:lumMod val="40000"/>
                          <a:lumOff val="60000"/>
                        </a:schemeClr>
                      </a:solidFill>
                      <a:ln w="9525">
                        <a:solidFill>
                          <a:schemeClr val="tx1"/>
                        </a:solidFill>
                        <a:miter lim="800000"/>
                        <a:headEnd/>
                        <a:tailEnd/>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AC5CB03-58E0-A2D0-65CE-41547A8F3690}"/>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a:t>Крива байдужості має чотири основні властивості. </a:t>
            </a:r>
            <a:endParaRPr lang="ru-RU" altLang="ru-RU"/>
          </a:p>
        </p:txBody>
      </p:sp>
      <p:graphicFrame>
        <p:nvGraphicFramePr>
          <p:cNvPr id="161797" name="Rectangle 3">
            <a:extLst>
              <a:ext uri="{FF2B5EF4-FFF2-40B4-BE49-F238E27FC236}">
                <a16:creationId xmlns:a16="http://schemas.microsoft.com/office/drawing/2014/main" id="{DAD85B73-2042-2F4A-6268-0511B0F804FA}"/>
              </a:ext>
            </a:extLst>
          </p:cNvPr>
          <p:cNvGraphicFramePr/>
          <p:nvPr>
            <p:extLst>
              <p:ext uri="{D42A27DB-BD31-4B8C-83A1-F6EECF244321}">
                <p14:modId xmlns:p14="http://schemas.microsoft.com/office/powerpoint/2010/main" val="1414089780"/>
              </p:ext>
            </p:extLst>
          </p:nvPr>
        </p:nvGraphicFramePr>
        <p:xfrm>
          <a:off x="1158865" y="2017467"/>
          <a:ext cx="9779182" cy="448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901C1E-6686-A9B4-1089-247E32CC5460}"/>
              </a:ext>
            </a:extLst>
          </p:cNvPr>
          <p:cNvSpPr>
            <a:spLocks noGrp="1"/>
          </p:cNvSpPr>
          <p:nvPr>
            <p:ph type="title"/>
          </p:nvPr>
        </p:nvSpPr>
        <p:spPr/>
        <p:txBody>
          <a:bodyPr/>
          <a:lstStyle/>
          <a:p>
            <a:r>
              <a:rPr lang="uk-UA" altLang="ru-RU" sz="4400" b="1" dirty="0">
                <a:solidFill>
                  <a:srgbClr val="000000"/>
                </a:solidFill>
                <a:latin typeface="+mj-lt"/>
                <a:cs typeface="Times New Roman" panose="02020603050405020304" pitchFamily="18" charset="0"/>
              </a:rPr>
              <a:t>Рівноваги в умовах автаркії</a:t>
            </a:r>
            <a:endParaRPr lang="ru-RU" dirty="0"/>
          </a:p>
        </p:txBody>
      </p:sp>
      <p:sp>
        <p:nvSpPr>
          <p:cNvPr id="6" name="Объект 5">
            <a:extLst>
              <a:ext uri="{FF2B5EF4-FFF2-40B4-BE49-F238E27FC236}">
                <a16:creationId xmlns:a16="http://schemas.microsoft.com/office/drawing/2014/main" id="{3B1B2631-46DD-82D6-6687-845FC43691BF}"/>
              </a:ext>
            </a:extLst>
          </p:cNvPr>
          <p:cNvSpPr>
            <a:spLocks noGrp="1"/>
          </p:cNvSpPr>
          <p:nvPr>
            <p:ph idx="1"/>
          </p:nvPr>
        </p:nvSpPr>
        <p:spPr>
          <a:xfrm>
            <a:off x="1167493" y="2023984"/>
            <a:ext cx="4663440" cy="4551914"/>
          </a:xfrm>
        </p:spPr>
        <p:txBody>
          <a:bodyPr>
            <a:normAutofit lnSpcReduction="10000"/>
          </a:bodyPr>
          <a:lstStyle/>
          <a:p>
            <a:r>
              <a:rPr lang="uk-UA" altLang="ru-RU" sz="2000" b="1" dirty="0">
                <a:solidFill>
                  <a:srgbClr val="000000"/>
                </a:solidFill>
                <a:latin typeface="Bookman Old Style" panose="02050604050505020204" pitchFamily="18" charset="0"/>
                <a:cs typeface="Times New Roman" panose="02020603050405020304" pitchFamily="18" charset="0"/>
              </a:rPr>
              <a:t>За відсутності економічних </a:t>
            </a:r>
            <a:r>
              <a:rPr lang="uk-UA" altLang="ru-RU" sz="2000" b="1" dirty="0" err="1">
                <a:solidFill>
                  <a:srgbClr val="000000"/>
                </a:solidFill>
                <a:latin typeface="Bookman Old Style" panose="02050604050505020204" pitchFamily="18" charset="0"/>
                <a:cs typeface="Times New Roman" panose="02020603050405020304" pitchFamily="18" charset="0"/>
              </a:rPr>
              <a:t>зв'язків</a:t>
            </a:r>
            <a:r>
              <a:rPr lang="uk-UA" altLang="ru-RU" sz="2000" b="1" dirty="0">
                <a:solidFill>
                  <a:srgbClr val="000000"/>
                </a:solidFill>
                <a:latin typeface="Bookman Old Style" panose="02050604050505020204" pitchFamily="18" charset="0"/>
                <a:cs typeface="Times New Roman" panose="02020603050405020304" pitchFamily="18" charset="0"/>
              </a:rPr>
              <a:t> з іншими суб'єктами світового господарства, як ми вже відзначали, країна одночасно приймає рішення щодо споживання та виробництва. При цьому лише одна крива байдужості ІС</a:t>
            </a:r>
            <a:r>
              <a:rPr lang="uk-UA" altLang="ru-RU" sz="2000" b="1" baseline="-30000" dirty="0">
                <a:solidFill>
                  <a:srgbClr val="000000"/>
                </a:solidFill>
                <a:latin typeface="Bookman Old Style" panose="02050604050505020204" pitchFamily="18" charset="0"/>
                <a:cs typeface="Times New Roman" panose="02020603050405020304" pitchFamily="18" charset="0"/>
              </a:rPr>
              <a:t>1</a:t>
            </a:r>
            <a:r>
              <a:rPr lang="uk-UA" altLang="ru-RU" sz="2000" b="1" dirty="0">
                <a:solidFill>
                  <a:srgbClr val="000000"/>
                </a:solidFill>
                <a:latin typeface="Bookman Old Style" panose="02050604050505020204" pitchFamily="18" charset="0"/>
                <a:cs typeface="Times New Roman" panose="02020603050405020304" pitchFamily="18" charset="0"/>
              </a:rPr>
              <a:t> дотикається до кривої трансформації виробничих </a:t>
            </a:r>
            <a:r>
              <a:rPr lang="uk-UA" altLang="ru-RU" sz="2000" b="1" dirty="0" err="1">
                <a:solidFill>
                  <a:srgbClr val="000000"/>
                </a:solidFill>
                <a:latin typeface="Bookman Old Style" panose="02050604050505020204" pitchFamily="18" charset="0"/>
                <a:cs typeface="Times New Roman" panose="02020603050405020304" pitchFamily="18" charset="0"/>
              </a:rPr>
              <a:t>потужностей</a:t>
            </a:r>
            <a:r>
              <a:rPr lang="uk-UA" altLang="ru-RU" sz="2000" b="1" dirty="0">
                <a:solidFill>
                  <a:srgbClr val="000000"/>
                </a:solidFill>
                <a:latin typeface="Bookman Old Style" panose="02050604050505020204" pitchFamily="18" charset="0"/>
                <a:cs typeface="Times New Roman" panose="02020603050405020304" pitchFamily="18" charset="0"/>
              </a:rPr>
              <a:t> в певній точці, тоді як інші криві можуть її або перетнути в двох точках ( крива ІС</a:t>
            </a:r>
            <a:r>
              <a:rPr lang="uk-UA" altLang="ru-RU" sz="2000" b="1" baseline="-30000" dirty="0">
                <a:solidFill>
                  <a:srgbClr val="000000"/>
                </a:solidFill>
                <a:latin typeface="Bookman Old Style" panose="02050604050505020204" pitchFamily="18" charset="0"/>
                <a:cs typeface="Times New Roman" panose="02020603050405020304" pitchFamily="18" charset="0"/>
              </a:rPr>
              <a:t>2</a:t>
            </a:r>
            <a:r>
              <a:rPr lang="uk-UA" altLang="ru-RU" sz="2000" b="1" dirty="0">
                <a:solidFill>
                  <a:srgbClr val="000000"/>
                </a:solidFill>
                <a:latin typeface="Bookman Old Style" panose="02050604050505020204" pitchFamily="18" charset="0"/>
                <a:cs typeface="Times New Roman" panose="02020603050405020304" pitchFamily="18" charset="0"/>
              </a:rPr>
              <a:t>), або лежати над нею (крива ІС</a:t>
            </a:r>
            <a:r>
              <a:rPr lang="uk-UA" altLang="ru-RU" sz="2000" b="1" baseline="-30000" dirty="0">
                <a:solidFill>
                  <a:srgbClr val="000000"/>
                </a:solidFill>
                <a:latin typeface="Bookman Old Style" panose="02050604050505020204" pitchFamily="18" charset="0"/>
                <a:cs typeface="Times New Roman" panose="02020603050405020304" pitchFamily="18" charset="0"/>
              </a:rPr>
              <a:t>3</a:t>
            </a:r>
            <a:r>
              <a:rPr lang="uk-UA" altLang="ru-RU" sz="2000" b="1" dirty="0">
                <a:solidFill>
                  <a:srgbClr val="000000"/>
                </a:solidFill>
                <a:latin typeface="Bookman Old Style" panose="02050604050505020204" pitchFamily="18" charset="0"/>
                <a:cs typeface="Times New Roman" panose="02020603050405020304" pitchFamily="18" charset="0"/>
              </a:rPr>
              <a:t>), тобто не мати жодної спільної точки (схема 3—3).</a:t>
            </a:r>
            <a:r>
              <a:rPr lang="ru-RU" altLang="ru-RU" sz="2000" b="1" dirty="0">
                <a:solidFill>
                  <a:srgbClr val="000000"/>
                </a:solidFill>
                <a:latin typeface="Bookman Old Style" panose="02050604050505020204" pitchFamily="18" charset="0"/>
                <a:cs typeface="Times New Roman" panose="02020603050405020304" pitchFamily="18" charset="0"/>
              </a:rPr>
              <a:t> </a:t>
            </a:r>
            <a:endParaRPr lang="uk-UA" altLang="ru-RU" sz="2000" b="1" dirty="0">
              <a:solidFill>
                <a:srgbClr val="000000"/>
              </a:solidFill>
              <a:latin typeface="Bookman Old Style" panose="020506040505050202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B4DEA34-D408-A4E6-7759-11681E72C09F}"/>
              </a:ext>
            </a:extLst>
          </p:cNvPr>
          <p:cNvSpPr>
            <a:spLocks noGrp="1"/>
          </p:cNvSpPr>
          <p:nvPr>
            <p:ph idx="10"/>
          </p:nvPr>
        </p:nvSpPr>
        <p:spPr/>
        <p:txBody>
          <a:bodyPr/>
          <a:lstStyle/>
          <a:p>
            <a:endParaRPr lang="uk-UA"/>
          </a:p>
        </p:txBody>
      </p:sp>
      <p:graphicFrame>
        <p:nvGraphicFramePr>
          <p:cNvPr id="4" name="Object 4">
            <a:extLst>
              <a:ext uri="{FF2B5EF4-FFF2-40B4-BE49-F238E27FC236}">
                <a16:creationId xmlns:a16="http://schemas.microsoft.com/office/drawing/2014/main" id="{51BB2B0E-F9B9-DE8B-942F-5D7493544E7E}"/>
              </a:ext>
            </a:extLst>
          </p:cNvPr>
          <p:cNvGraphicFramePr>
            <a:graphicFrameLocks noChangeAspect="1"/>
          </p:cNvGraphicFramePr>
          <p:nvPr>
            <p:extLst>
              <p:ext uri="{D42A27DB-BD31-4B8C-83A1-F6EECF244321}">
                <p14:modId xmlns:p14="http://schemas.microsoft.com/office/powerpoint/2010/main" val="1262963961"/>
              </p:ext>
            </p:extLst>
          </p:nvPr>
        </p:nvGraphicFramePr>
        <p:xfrm>
          <a:off x="5968092" y="2023984"/>
          <a:ext cx="5873161" cy="3495359"/>
        </p:xfrm>
        <a:graphic>
          <a:graphicData uri="http://schemas.openxmlformats.org/presentationml/2006/ole">
            <mc:AlternateContent xmlns:mc="http://schemas.openxmlformats.org/markup-compatibility/2006">
              <mc:Choice xmlns:v="urn:schemas-microsoft-com:vml" Requires="v">
                <p:oleObj name="Picture" r:id="rId2" imgW="0" imgH="0" progId="Word.Picture.8">
                  <p:embed/>
                </p:oleObj>
              </mc:Choice>
              <mc:Fallback>
                <p:oleObj name="Picture" r:id="rId2" imgW="0" imgH="0" progId="Word.Picture.8">
                  <p:embed/>
                  <p:pic>
                    <p:nvPicPr>
                      <p:cNvPr id="24579" name="Object 4">
                        <a:extLst>
                          <a:ext uri="{FF2B5EF4-FFF2-40B4-BE49-F238E27FC236}">
                            <a16:creationId xmlns:a16="http://schemas.microsoft.com/office/drawing/2014/main" id="{9568CBF4-4716-825A-117D-F117C4E7E47A}"/>
                          </a:ext>
                        </a:extLst>
                      </p:cNvPr>
                      <p:cNvPicPr>
                        <a:picLocks noChangeAspect="1" noChangeArrowheads="1"/>
                      </p:cNvPicPr>
                      <p:nvPr/>
                    </p:nvPicPr>
                    <p:blipFill>
                      <a:blip r:embed="rId3">
                        <a:lum bright="-72000"/>
                        <a:extLst>
                          <a:ext uri="{28A0092B-C50C-407E-A947-70E740481C1C}">
                            <a14:useLocalDpi xmlns:a14="http://schemas.microsoft.com/office/drawing/2010/main" val="0"/>
                          </a:ext>
                        </a:extLst>
                      </a:blip>
                      <a:srcRect/>
                      <a:stretch>
                        <a:fillRect/>
                      </a:stretch>
                    </p:blipFill>
                    <p:spPr bwMode="auto">
                      <a:xfrm>
                        <a:off x="5968092" y="2023984"/>
                        <a:ext cx="5873161" cy="3495359"/>
                      </a:xfrm>
                      <a:prstGeom prst="rect">
                        <a:avLst/>
                      </a:prstGeom>
                      <a:solidFill>
                        <a:schemeClr val="accent1">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41242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A5C1AC97-1552-0BFA-8CC1-C4F90E0C8163}"/>
              </a:ext>
            </a:extLst>
          </p:cNvPr>
          <p:cNvSpPr>
            <a:spLocks noGrp="1" noChangeArrowheads="1"/>
          </p:cNvSpPr>
          <p:nvPr>
            <p:ph type="ctrTitle"/>
          </p:nvPr>
        </p:nvSpPr>
        <p:spPr>
          <a:xfrm>
            <a:off x="1167493" y="232913"/>
            <a:ext cx="7096933" cy="3830130"/>
          </a:xfrm>
        </p:spPr>
        <p:txBody>
          <a:bodyPr anchor="b">
            <a:normAutofit/>
          </a:bodyPr>
          <a:lstStyle/>
          <a:p>
            <a:pPr marL="533400" indent="190500"/>
            <a:r>
              <a:rPr lang="uk-UA" altLang="ru-RU" sz="1800" b="1" dirty="0"/>
              <a:t>Точка Е лежить на кривій байдужості ІС</a:t>
            </a:r>
            <a:r>
              <a:rPr lang="uk-UA" altLang="ru-RU" sz="1800" b="1" baseline="-30000" dirty="0"/>
              <a:t>1</a:t>
            </a:r>
            <a:r>
              <a:rPr lang="uk-UA" altLang="ru-RU" sz="1800" b="1" dirty="0"/>
              <a:t>, що характеризує найвищий рівень корисності, який можна досягти при наявних структурі та кількості ресурсів (кількість праці) і технології виробництва (ресурсні коефіцієнти а</a:t>
            </a:r>
            <a:r>
              <a:rPr lang="en-US" altLang="ru-RU" sz="1800" b="1" baseline="-30000" dirty="0"/>
              <a:t>LX</a:t>
            </a:r>
            <a:r>
              <a:rPr lang="en-US" altLang="ru-RU" sz="1800" b="1" dirty="0"/>
              <a:t> </a:t>
            </a:r>
            <a:r>
              <a:rPr lang="uk-UA" altLang="ru-RU" sz="1800" b="1" dirty="0"/>
              <a:t>та </a:t>
            </a:r>
            <a:r>
              <a:rPr lang="en-US" altLang="ru-RU" sz="1800" b="1" dirty="0"/>
              <a:t>a </a:t>
            </a:r>
            <a:r>
              <a:rPr lang="en-US" altLang="ru-RU" sz="1800" b="1" baseline="-30000" dirty="0"/>
              <a:t>LY</a:t>
            </a:r>
            <a:r>
              <a:rPr lang="ru-RU" altLang="ru-RU" sz="1800" b="1" dirty="0"/>
              <a:t>).</a:t>
            </a:r>
          </a:p>
          <a:p>
            <a:pPr marL="533400" indent="190500"/>
            <a:endParaRPr lang="uk-UA" altLang="ru-RU" sz="1800" b="1" dirty="0"/>
          </a:p>
          <a:p>
            <a:pPr marL="533400" indent="190500"/>
            <a:endParaRPr lang="uk-UA" altLang="ru-RU" sz="1800" b="1" dirty="0"/>
          </a:p>
          <a:p>
            <a:pPr marL="533400" indent="190500"/>
            <a:r>
              <a:rPr lang="uk-UA" altLang="ru-RU" sz="1800" b="1" dirty="0"/>
              <a:t>Іншими словами, точка Е є точкою рівноваги в умовах автаркії. Це пояснюється так: оскільки дана країна не має торговельних відносин з іншими державами, то з точки зору виробництва вона (ця точка) характеризує розподіл ресурсів між галузями, що випускають товари </a:t>
            </a:r>
            <a:r>
              <a:rPr lang="en-US" altLang="ru-RU" sz="1800" b="1" dirty="0"/>
              <a:t>X</a:t>
            </a:r>
            <a:r>
              <a:rPr lang="uk-UA" altLang="ru-RU" sz="1800" b="1" dirty="0"/>
              <a:t> та </a:t>
            </a:r>
            <a:r>
              <a:rPr lang="en-US" altLang="ru-RU" sz="1800" b="1" dirty="0"/>
              <a:t>Y</a:t>
            </a:r>
            <a:r>
              <a:rPr lang="uk-UA" altLang="ru-RU" sz="1800" b="1" dirty="0"/>
              <a:t>, який забезпечує максимальний рівень корисності з точки зору споживача.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419C6A59-78E4-E06B-17C5-D1910E2102C1}"/>
              </a:ext>
            </a:extLst>
          </p:cNvPr>
          <p:cNvSpPr>
            <a:spLocks noGrp="1" noChangeArrowheads="1"/>
          </p:cNvSpPr>
          <p:nvPr>
            <p:ph type="ctrTitle"/>
          </p:nvPr>
        </p:nvSpPr>
        <p:spPr>
          <a:xfrm>
            <a:off x="1167493" y="232913"/>
            <a:ext cx="7096933" cy="3830130"/>
          </a:xfrm>
        </p:spPr>
        <p:txBody>
          <a:bodyPr anchor="b">
            <a:normAutofit/>
          </a:bodyPr>
          <a:lstStyle/>
          <a:p>
            <a:pPr indent="533400"/>
            <a:r>
              <a:rPr lang="uk-UA" altLang="ru-RU" sz="1800" b="1" dirty="0"/>
              <a:t>Рівновага в умовах автаркії характеризується тим, що гранична норма заміщення дорівнює граничній нормі-трансформації.</a:t>
            </a:r>
            <a:r>
              <a:rPr lang="ru-RU" altLang="ru-RU" sz="1800" b="1" dirty="0"/>
              <a:t> </a:t>
            </a:r>
          </a:p>
          <a:p>
            <a:pPr indent="533400"/>
            <a:endParaRPr lang="ru-RU" altLang="ru-RU" sz="1800" b="1" dirty="0"/>
          </a:p>
          <a:p>
            <a:pPr indent="533400"/>
            <a:r>
              <a:rPr lang="uk-UA" altLang="ru-RU" sz="1800" b="1" dirty="0"/>
              <a:t>Один і той самий нахил кривих трансформації виробничих </a:t>
            </a:r>
            <a:r>
              <a:rPr lang="uk-UA" altLang="ru-RU" sz="1800" b="1" dirty="0" err="1"/>
              <a:t>потужностей</a:t>
            </a:r>
            <a:r>
              <a:rPr lang="uk-UA" altLang="ru-RU" sz="1800" b="1" dirty="0"/>
              <a:t> та байдужості визначає альтернативну вартість товару </a:t>
            </a:r>
            <a:r>
              <a:rPr lang="en-US" altLang="ru-RU" sz="1800" b="1" dirty="0"/>
              <a:t>X</a:t>
            </a:r>
            <a:r>
              <a:rPr lang="uk-UA" altLang="ru-RU" sz="1800" b="1" dirty="0"/>
              <a:t>, виражену через товар </a:t>
            </a:r>
            <a:r>
              <a:rPr lang="en-US" altLang="ru-RU" sz="1800" b="1" dirty="0"/>
              <a:t>Y</a:t>
            </a:r>
            <a:r>
              <a:rPr lang="uk-UA" altLang="ru-RU" sz="1800" b="1" dirty="0"/>
              <a:t>. </a:t>
            </a:r>
          </a:p>
          <a:p>
            <a:pPr indent="533400"/>
            <a:endParaRPr lang="uk-UA" altLang="ru-RU" sz="1800" b="1" dirty="0"/>
          </a:p>
          <a:p>
            <a:pPr indent="533400"/>
            <a:r>
              <a:rPr lang="uk-UA" altLang="ru-RU" sz="1800" b="1" dirty="0"/>
              <a:t>Оскільки всі ринки характеризуються досконалою конкуренцією, то відносна ціна кожного товару Дорівнює його альтернативній вартості. </a:t>
            </a:r>
          </a:p>
          <a:p>
            <a:pPr indent="533400"/>
            <a:endParaRPr lang="uk-UA" altLang="ru-RU" sz="1800" b="1" dirty="0"/>
          </a:p>
          <a:p>
            <a:pPr indent="533400"/>
            <a:r>
              <a:rPr lang="uk-UA" altLang="ru-RU" sz="1800" b="1" dirty="0"/>
              <a:t>Таким чином, величина нахилу кривої трансформації виробничих </a:t>
            </a:r>
            <a:r>
              <a:rPr lang="uk-UA" altLang="ru-RU" sz="1800" b="1" dirty="0" err="1"/>
              <a:t>потужностей</a:t>
            </a:r>
            <a:r>
              <a:rPr lang="uk-UA" altLang="ru-RU" sz="1800" b="1" dirty="0"/>
              <a:t> ідентична величині відносної ціни товару </a:t>
            </a:r>
            <a:r>
              <a:rPr lang="en-US" altLang="ru-RU" sz="1800" b="1" dirty="0"/>
              <a:t>X</a:t>
            </a:r>
            <a:r>
              <a:rPr lang="uk-UA" altLang="ru-RU" sz="1800" b="1" dirty="0"/>
              <a:t>, або </a:t>
            </a:r>
            <a:r>
              <a:rPr lang="uk-UA" altLang="ru-RU" sz="1800" b="1" dirty="0" err="1"/>
              <a:t>Рх</a:t>
            </a:r>
            <a:r>
              <a:rPr lang="uk-UA" altLang="ru-RU" sz="1800" b="1" dirty="0"/>
              <a:t> / </a:t>
            </a:r>
            <a:r>
              <a:rPr lang="uk-UA" altLang="ru-RU" sz="1800" b="1" dirty="0" err="1"/>
              <a:t>Ру</a:t>
            </a:r>
            <a:r>
              <a:rPr lang="uk-UA" altLang="ru-RU" sz="1800" b="1" dirty="0"/>
              <a:t> ця відносна ціна називається відносною </a:t>
            </a:r>
            <a:r>
              <a:rPr lang="uk-UA" altLang="ru-RU" sz="1800" b="1" dirty="0" err="1"/>
              <a:t>автаркічною</a:t>
            </a:r>
            <a:r>
              <a:rPr lang="uk-UA" altLang="ru-RU" sz="1800" b="1" dirty="0"/>
              <a:t> ціною товару.</a:t>
            </a:r>
            <a:endParaRPr lang="uk-UA" altLang="ru-RU"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B1241F5-C0CE-1606-15F1-AD1ADB14FF5F}"/>
              </a:ext>
            </a:extLst>
          </p:cNvPr>
          <p:cNvSpPr>
            <a:spLocks noGrp="1" noChangeArrowheads="1"/>
          </p:cNvSpPr>
          <p:nvPr>
            <p:ph type="title"/>
          </p:nvPr>
        </p:nvSpPr>
        <p:spPr>
          <a:xfrm>
            <a:off x="1167492" y="45085"/>
            <a:ext cx="9779183" cy="1600835"/>
          </a:xfrm>
        </p:spPr>
        <p:txBody>
          <a:bodyPr anchor="b">
            <a:normAutofit/>
          </a:bodyPr>
          <a:lstStyle/>
          <a:p>
            <a:pPr eaLnBrk="1" hangingPunct="1"/>
            <a:r>
              <a:rPr lang="uk-UA" altLang="ru-RU"/>
              <a:t>Теорія порівняльних переваг Давида Рікардо</a:t>
            </a:r>
            <a:endParaRPr lang="ru-RU" altLang="ru-RU"/>
          </a:p>
        </p:txBody>
      </p:sp>
      <p:sp>
        <p:nvSpPr>
          <p:cNvPr id="41987" name="Rectangle 3">
            <a:extLst>
              <a:ext uri="{FF2B5EF4-FFF2-40B4-BE49-F238E27FC236}">
                <a16:creationId xmlns:a16="http://schemas.microsoft.com/office/drawing/2014/main" id="{67C53742-3C11-834C-E3D6-76A8614DB5B5}"/>
              </a:ext>
            </a:extLst>
          </p:cNvPr>
          <p:cNvSpPr>
            <a:spLocks noGrp="1" noChangeArrowheads="1"/>
          </p:cNvSpPr>
          <p:nvPr>
            <p:ph idx="14"/>
          </p:nvPr>
        </p:nvSpPr>
        <p:spPr>
          <a:xfrm>
            <a:off x="1166087" y="2652713"/>
            <a:ext cx="9780587" cy="3436936"/>
          </a:xfrm>
        </p:spPr>
        <p:txBody>
          <a:bodyPr>
            <a:normAutofit/>
          </a:bodyPr>
          <a:lstStyle/>
          <a:p>
            <a:pPr marL="1588" indent="192088"/>
            <a:r>
              <a:rPr lang="uk-UA" altLang="ru-RU" b="1" dirty="0"/>
              <a:t>Свій подальший розвиток класична економічна теорія в цілому та теорія міжнародної торгівлі зокрема отримала в працях Д. Рікардо. В роботі «Основи політичної економії та оподаткування» (1817) він переконливо довів, що здобутки від зовнішньої торгівлі для окремо взятої країни не обмежуються лише випадком абсолютних переваг.</a:t>
            </a:r>
          </a:p>
          <a:p>
            <a:pPr marL="1588" indent="192088"/>
            <a:r>
              <a:rPr lang="uk-UA" altLang="ru-RU" b="1" dirty="0" err="1"/>
              <a:t>Давід</a:t>
            </a:r>
            <a:r>
              <a:rPr lang="uk-UA" altLang="ru-RU" b="1" dirty="0"/>
              <a:t> Рікардо ввів у науковий обіг концепцію порівняльних переваг, хоча заради об'єктивності слід відзначити, що подібну ідею висловлював Роберт </a:t>
            </a:r>
            <a:r>
              <a:rPr lang="uk-UA" altLang="ru-RU" b="1" dirty="0" err="1"/>
              <a:t>Торенс</a:t>
            </a:r>
            <a:r>
              <a:rPr lang="uk-UA" altLang="ru-RU" b="1" dirty="0"/>
              <a:t> (</a:t>
            </a:r>
            <a:r>
              <a:rPr lang="en-US" altLang="ru-RU" b="1" dirty="0"/>
              <a:t>Robert Torrens</a:t>
            </a:r>
            <a:r>
              <a:rPr lang="uk-UA" altLang="ru-RU" b="1" dirty="0"/>
              <a:t>). </a:t>
            </a:r>
          </a:p>
          <a:p>
            <a:pPr marL="1588" indent="192088"/>
            <a:r>
              <a:rPr lang="uk-UA" altLang="ru-RU" b="1" dirty="0"/>
              <a:t>Це дало Д. Рікардо можливість ширше проаналізувати характер впливу міжнародного обміну на національну економіку.</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835493E-CD8B-C5F6-F594-309691C0472B}"/>
              </a:ext>
            </a:extLst>
          </p:cNvPr>
          <p:cNvSpPr>
            <a:spLocks noGrp="1"/>
          </p:cNvSpPr>
          <p:nvPr>
            <p:ph idx="1"/>
          </p:nvPr>
        </p:nvSpPr>
        <p:spPr>
          <a:xfrm>
            <a:off x="898358" y="1042737"/>
            <a:ext cx="10507579" cy="5610309"/>
          </a:xfrm>
        </p:spPr>
        <p:txBody>
          <a:bodyPr>
            <a:normAutofit fontScale="77500" lnSpcReduction="20000"/>
          </a:bodyPr>
          <a:lstStyle/>
          <a:p>
            <a:r>
              <a:rPr lang="uk-UA" b="1" dirty="0"/>
              <a:t>Основні припущення:</a:t>
            </a:r>
          </a:p>
          <a:p>
            <a:endParaRPr lang="uk-UA" b="1" dirty="0"/>
          </a:p>
          <a:p>
            <a:r>
              <a:rPr lang="uk-UA" b="1" dirty="0"/>
              <a:t>1)	Фіксована кількість, ідентичність  та структура ресурсів.  У виробничому процесі використовується лиш один ресурс – праця;</a:t>
            </a:r>
          </a:p>
          <a:p>
            <a:r>
              <a:rPr lang="uk-UA" b="1" dirty="0"/>
              <a:t>2)	Вільний рух факторів виробництва між галузями економіки; </a:t>
            </a:r>
          </a:p>
          <a:p>
            <a:r>
              <a:rPr lang="uk-UA" b="1" dirty="0"/>
              <a:t>Відсутній рух факторів виробництва між країнами; </a:t>
            </a:r>
          </a:p>
          <a:p>
            <a:r>
              <a:rPr lang="uk-UA" b="1" dirty="0"/>
              <a:t>Трудова теорія вартості - відносна ціна товару  визначається кількістю праці на його виробництво;</a:t>
            </a:r>
          </a:p>
          <a:p>
            <a:r>
              <a:rPr lang="uk-UA" b="1" dirty="0"/>
              <a:t>Країни застосовують різні технології виробництва, МТ не  змінює технологічний рівень виробництва: </a:t>
            </a:r>
          </a:p>
          <a:p>
            <a:r>
              <a:rPr lang="uk-UA" b="1" dirty="0"/>
              <a:t>Виробництво характеризується постійними видатками; </a:t>
            </a:r>
          </a:p>
          <a:p>
            <a:r>
              <a:rPr lang="uk-UA" b="1" dirty="0"/>
              <a:t>7)  Повня зайнятість;</a:t>
            </a:r>
          </a:p>
          <a:p>
            <a:r>
              <a:rPr lang="uk-UA" b="1" dirty="0"/>
              <a:t>8)  Досконала  конкуренція;</a:t>
            </a:r>
          </a:p>
          <a:p>
            <a:r>
              <a:rPr lang="uk-UA" b="1" dirty="0"/>
              <a:t>9) Торгівля не обмежена торговельними бар’єрами; </a:t>
            </a:r>
          </a:p>
          <a:p>
            <a:r>
              <a:rPr lang="uk-UA" b="1" dirty="0"/>
              <a:t>10) Транспортні витрати дорівнюють нулю;</a:t>
            </a:r>
          </a:p>
          <a:p>
            <a:r>
              <a:rPr lang="uk-UA" b="1" dirty="0"/>
              <a:t>11) Дві країни, два види товарів.</a:t>
            </a:r>
          </a:p>
          <a:p>
            <a:endParaRPr lang="uk-UA" dirty="0"/>
          </a:p>
        </p:txBody>
      </p:sp>
      <p:sp>
        <p:nvSpPr>
          <p:cNvPr id="4" name="Rectangle 2">
            <a:extLst>
              <a:ext uri="{FF2B5EF4-FFF2-40B4-BE49-F238E27FC236}">
                <a16:creationId xmlns:a16="http://schemas.microsoft.com/office/drawing/2014/main" id="{AC63EED6-C4AD-EA73-DBCF-D9793F946687}"/>
              </a:ext>
            </a:extLst>
          </p:cNvPr>
          <p:cNvSpPr txBox="1">
            <a:spLocks noChangeArrowheads="1"/>
          </p:cNvSpPr>
          <p:nvPr/>
        </p:nvSpPr>
        <p:spPr>
          <a:xfrm>
            <a:off x="1158864" y="204954"/>
            <a:ext cx="9156209" cy="629235"/>
          </a:xfrm>
          <a:prstGeom prst="rect">
            <a:avLst/>
          </a:prstGeom>
          <a:solidFill>
            <a:srgbClr val="3333FF"/>
          </a:solidFill>
        </p:spPr>
        <p:txBody>
          <a:bodyPr vert="horz" lIns="91440" tIns="45720" rIns="91440" bIns="45720" rtlCol="0" anchor="b">
            <a:noAutofit/>
          </a:bodyPr>
          <a:lstStyle>
            <a:defPPr>
              <a:defRPr lang="ru-RU"/>
            </a:defPPr>
            <a:lvl1pPr algn="l" defTabSz="914400" rtl="0" eaLnBrk="1" latinLnBrk="0" hangingPunct="1">
              <a:lnSpc>
                <a:spcPct val="80000"/>
              </a:lnSpc>
              <a:spcBef>
                <a:spcPct val="0"/>
              </a:spcBef>
              <a:buNone/>
              <a:defRPr lang="ru-RU" sz="4200" b="1" kern="1200">
                <a:solidFill>
                  <a:schemeClr val="tx1"/>
                </a:solidFill>
                <a:latin typeface="Arial" panose="020B0604020202020204" pitchFamily="34" charset="0"/>
                <a:ea typeface="+mj-ea"/>
                <a:cs typeface="+mj-cs"/>
              </a:defRPr>
            </a:lvl1pPr>
          </a:lstStyle>
          <a:p>
            <a:r>
              <a:rPr lang="ru-RU" altLang="uk-UA" sz="2400" dirty="0">
                <a:latin typeface="Times New Roman" panose="02020603050405020304" pitchFamily="18" charset="0"/>
              </a:rPr>
              <a:t>                        </a:t>
            </a:r>
            <a:br>
              <a:rPr lang="ru-RU" altLang="uk-UA" sz="2400" dirty="0">
                <a:latin typeface="Times New Roman" panose="02020603050405020304" pitchFamily="18" charset="0"/>
              </a:rPr>
            </a:br>
            <a:r>
              <a:rPr lang="ru-RU" altLang="uk-UA" sz="2800" dirty="0" err="1">
                <a:solidFill>
                  <a:srgbClr val="FFFFFF"/>
                </a:solidFill>
                <a:latin typeface="Times New Roman" panose="02020603050405020304" pitchFamily="18" charset="0"/>
              </a:rPr>
              <a:t>Теорія</a:t>
            </a:r>
            <a:r>
              <a:rPr lang="ru-RU" altLang="uk-UA" sz="2800" dirty="0">
                <a:solidFill>
                  <a:srgbClr val="FFFFFF"/>
                </a:solidFill>
                <a:latin typeface="Times New Roman" panose="02020603050405020304" pitchFamily="18" charset="0"/>
              </a:rPr>
              <a:t> </a:t>
            </a:r>
            <a:r>
              <a:rPr lang="ru-RU" altLang="uk-UA" sz="2800" dirty="0" err="1">
                <a:solidFill>
                  <a:srgbClr val="FFFFFF"/>
                </a:solidFill>
                <a:latin typeface="Times New Roman" panose="02020603050405020304" pitchFamily="18" charset="0"/>
              </a:rPr>
              <a:t>порівняльних</a:t>
            </a:r>
            <a:r>
              <a:rPr lang="ru-RU" altLang="uk-UA" sz="2800" dirty="0">
                <a:solidFill>
                  <a:srgbClr val="FFFFFF"/>
                </a:solidFill>
                <a:latin typeface="Times New Roman" panose="02020603050405020304" pitchFamily="18" charset="0"/>
              </a:rPr>
              <a:t> </a:t>
            </a:r>
            <a:r>
              <a:rPr lang="ru-RU" altLang="uk-UA" sz="2800" dirty="0" err="1">
                <a:solidFill>
                  <a:srgbClr val="FFFFFF"/>
                </a:solidFill>
                <a:latin typeface="Times New Roman" panose="02020603050405020304" pitchFamily="18" charset="0"/>
              </a:rPr>
              <a:t>переваг</a:t>
            </a:r>
            <a:r>
              <a:rPr lang="ru-RU" altLang="uk-UA" sz="2800" dirty="0">
                <a:solidFill>
                  <a:srgbClr val="FFFFFF"/>
                </a:solidFill>
                <a:latin typeface="Times New Roman" panose="02020603050405020304" pitchFamily="18" charset="0"/>
              </a:rPr>
              <a:t> </a:t>
            </a:r>
            <a:r>
              <a:rPr lang="ru-RU" altLang="uk-UA" sz="2800" dirty="0" err="1">
                <a:solidFill>
                  <a:srgbClr val="FFFFFF"/>
                </a:solidFill>
                <a:latin typeface="Times New Roman" panose="02020603050405020304" pitchFamily="18" charset="0"/>
              </a:rPr>
              <a:t>Д.Рікардо</a:t>
            </a:r>
            <a:r>
              <a:rPr lang="ru-RU" altLang="uk-UA" sz="2800" dirty="0">
                <a:solidFill>
                  <a:srgbClr val="FFFFFF"/>
                </a:solidFill>
                <a:latin typeface="Times New Roman" panose="02020603050405020304" pitchFamily="18" charset="0"/>
              </a:rPr>
              <a:t>  </a:t>
            </a:r>
          </a:p>
        </p:txBody>
      </p:sp>
    </p:spTree>
    <p:extLst>
      <p:ext uri="{BB962C8B-B14F-4D97-AF65-F5344CB8AC3E}">
        <p14:creationId xmlns:p14="http://schemas.microsoft.com/office/powerpoint/2010/main" val="2221997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667DD4C0-A581-FD79-8E72-E2B296AB982E}"/>
              </a:ext>
            </a:extLst>
          </p:cNvPr>
          <p:cNvSpPr>
            <a:spLocks noGrp="1" noChangeArrowheads="1"/>
          </p:cNvSpPr>
          <p:nvPr>
            <p:ph type="ctrTitle"/>
          </p:nvPr>
        </p:nvSpPr>
        <p:spPr>
          <a:xfrm>
            <a:off x="1167493" y="232913"/>
            <a:ext cx="7096933" cy="3830130"/>
          </a:xfrm>
        </p:spPr>
        <p:txBody>
          <a:bodyPr anchor="b">
            <a:normAutofit/>
          </a:bodyPr>
          <a:lstStyle/>
          <a:p>
            <a:pPr eaLnBrk="1" hangingPunct="1"/>
            <a:r>
              <a:rPr lang="uk-UA" altLang="ru-RU" sz="2000" b="1" dirty="0"/>
              <a:t>Альтернативні витрати </a:t>
            </a:r>
            <a:r>
              <a:rPr lang="uk-UA" altLang="ru-RU" sz="2000" dirty="0"/>
              <a:t>– просте порівняння цін одиниць двох товарів на внутрішньому ринку, виражених через кількість робочого часу, витраченого на його виробництво.</a:t>
            </a:r>
          </a:p>
          <a:p>
            <a:pPr eaLnBrk="1" hangingPunct="1"/>
            <a:r>
              <a:rPr lang="uk-UA" altLang="ru-RU" sz="2000" b="1" dirty="0"/>
              <a:t>Альтернативна ціна </a:t>
            </a:r>
            <a:r>
              <a:rPr lang="uk-UA" altLang="ru-RU" sz="2000" dirty="0"/>
              <a:t>– це робочий час, потрібний для виробництва одиниці одного товару, виражений через робочий час, необхідний для виробництва одиниці іншого товару.</a:t>
            </a:r>
          </a:p>
          <a:p>
            <a:pPr eaLnBrk="1" hangingPunct="1"/>
            <a:r>
              <a:rPr lang="uk-UA" altLang="ru-RU" sz="2000" b="1" dirty="0"/>
              <a:t>Альтернативні витрати виробництва продукту </a:t>
            </a:r>
            <a:r>
              <a:rPr lang="uk-UA" altLang="ru-RU" sz="2000" dirty="0"/>
              <a:t>– це кількість інших продуктів, від якої необхідно відмовитись, щоб отримати певну кількість будь–якого даного продукту.</a:t>
            </a:r>
            <a:endParaRPr lang="uk-UA" altLang="ru-RU" sz="2000" b="1" dirty="0"/>
          </a:p>
          <a:p>
            <a:pPr eaLnBrk="1" hangingPunct="1">
              <a:buFontTx/>
              <a:buNone/>
            </a:pPr>
            <a:endParaRPr lang="uk-UA" altLang="ru-RU" sz="2000" b="1" i="1" dirty="0"/>
          </a:p>
        </p:txBody>
      </p:sp>
      <p:sp>
        <p:nvSpPr>
          <p:cNvPr id="4" name="Номер слайда 3" hidden="1">
            <a:extLst>
              <a:ext uri="{FF2B5EF4-FFF2-40B4-BE49-F238E27FC236}">
                <a16:creationId xmlns:a16="http://schemas.microsoft.com/office/drawing/2014/main" id="{BC8600BE-2DE8-670F-86CD-B2EA9DF9BB8A}"/>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37</a:t>
            </a:fld>
            <a:endParaRPr lang="uk-UA" altLang="ru-RU">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90123DF1-69F0-9430-373D-0326B8C78ADB}"/>
              </a:ext>
            </a:extLst>
          </p:cNvPr>
          <p:cNvSpPr>
            <a:spLocks noGrp="1" noChangeArrowheads="1"/>
          </p:cNvSpPr>
          <p:nvPr>
            <p:ph type="ctrTitle"/>
          </p:nvPr>
        </p:nvSpPr>
        <p:spPr>
          <a:xfrm>
            <a:off x="1167493" y="232913"/>
            <a:ext cx="7096933" cy="3830130"/>
          </a:xfrm>
        </p:spPr>
        <p:txBody>
          <a:bodyPr anchor="b">
            <a:normAutofit fontScale="90000"/>
          </a:bodyPr>
          <a:lstStyle/>
          <a:p>
            <a:pPr indent="812800"/>
            <a:endParaRPr lang="uk-UA" altLang="ru-RU" sz="2000" dirty="0"/>
          </a:p>
          <a:p>
            <a:pPr indent="812800"/>
            <a:r>
              <a:rPr lang="uk-UA" altLang="ru-RU" sz="2000" b="1" dirty="0"/>
              <a:t>Міжнародна торгівля може розвиватися і розвивається на основі принципу абсолютної переваги, але оскільки в міжнародних масштабах мобільність факторів відсутня, то країни можуть виграти від взаємної торгівлі завдяки наявності порівняльної переваги.</a:t>
            </a:r>
          </a:p>
          <a:p>
            <a:pPr indent="812800"/>
            <a:endParaRPr lang="uk-UA" altLang="ru-RU" sz="2000" b="1" dirty="0"/>
          </a:p>
          <a:p>
            <a:pPr indent="812800"/>
            <a:r>
              <a:rPr lang="uk-UA" altLang="ru-RU" sz="2000" b="1" dirty="0"/>
              <a:t>Для ілюстрації цього висновку Д. Рікардо навів приклад з виробництвом двох товарів — вина та тканини — в Англії та Португалії. Як і в попередньому випадку, коли мова йшла про принцип абсолютної переваги, витрати праці на виготовлення одиниці товару характеризують технологічний рівень виробництва в кожній країні та визначають відносну вартість кожного продукту.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5059" name="Group 73">
            <a:extLst>
              <a:ext uri="{FF2B5EF4-FFF2-40B4-BE49-F238E27FC236}">
                <a16:creationId xmlns:a16="http://schemas.microsoft.com/office/drawing/2014/main" id="{E3BE2185-0E59-5C43-FA3A-CFFECF4D6831}"/>
              </a:ext>
            </a:extLst>
          </p:cNvPr>
          <p:cNvGrpSpPr>
            <a:grpSpLocks/>
          </p:cNvGrpSpPr>
          <p:nvPr/>
        </p:nvGrpSpPr>
        <p:grpSpPr bwMode="auto">
          <a:xfrm>
            <a:off x="2156041" y="1814207"/>
            <a:ext cx="8077200" cy="4460132"/>
            <a:chOff x="0" y="0"/>
            <a:chExt cx="5759" cy="1960"/>
          </a:xfrm>
        </p:grpSpPr>
        <p:grpSp>
          <p:nvGrpSpPr>
            <p:cNvPr id="45061" name="Group 26">
              <a:extLst>
                <a:ext uri="{FF2B5EF4-FFF2-40B4-BE49-F238E27FC236}">
                  <a16:creationId xmlns:a16="http://schemas.microsoft.com/office/drawing/2014/main" id="{EA1E5BF4-DF71-5813-71AC-A9BA7152D83F}"/>
                </a:ext>
              </a:extLst>
            </p:cNvPr>
            <p:cNvGrpSpPr>
              <a:grpSpLocks/>
            </p:cNvGrpSpPr>
            <p:nvPr/>
          </p:nvGrpSpPr>
          <p:grpSpPr bwMode="auto">
            <a:xfrm>
              <a:off x="0" y="0"/>
              <a:ext cx="1272" cy="576"/>
              <a:chOff x="0" y="0"/>
              <a:chExt cx="1272" cy="576"/>
            </a:xfrm>
          </p:grpSpPr>
          <p:sp>
            <p:nvSpPr>
              <p:cNvPr id="45127" name="Rectangle 25">
                <a:extLst>
                  <a:ext uri="{FF2B5EF4-FFF2-40B4-BE49-F238E27FC236}">
                    <a16:creationId xmlns:a16="http://schemas.microsoft.com/office/drawing/2014/main" id="{72DC7B44-3BD4-AAA0-7F63-016ACE0AC0B1}"/>
                  </a:ext>
                </a:extLst>
              </p:cNvPr>
              <p:cNvSpPr>
                <a:spLocks noChangeArrowheads="1"/>
              </p:cNvSpPr>
              <p:nvPr/>
            </p:nvSpPr>
            <p:spPr bwMode="auto">
              <a:xfrm>
                <a:off x="0" y="0"/>
                <a:ext cx="1272"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28" name="Rectangle 5">
                <a:extLst>
                  <a:ext uri="{FF2B5EF4-FFF2-40B4-BE49-F238E27FC236}">
                    <a16:creationId xmlns:a16="http://schemas.microsoft.com/office/drawing/2014/main" id="{D3B17070-FC5C-4549-B60B-0DC571B8BA33}"/>
                  </a:ext>
                </a:extLst>
              </p:cNvPr>
              <p:cNvSpPr>
                <a:spLocks noChangeArrowheads="1"/>
              </p:cNvSpPr>
              <p:nvPr/>
            </p:nvSpPr>
            <p:spPr bwMode="auto">
              <a:xfrm>
                <a:off x="16" y="0"/>
                <a:ext cx="1240"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grpSp>
        <p:grpSp>
          <p:nvGrpSpPr>
            <p:cNvPr id="45062" name="Group 28">
              <a:extLst>
                <a:ext uri="{FF2B5EF4-FFF2-40B4-BE49-F238E27FC236}">
                  <a16:creationId xmlns:a16="http://schemas.microsoft.com/office/drawing/2014/main" id="{AFFCF537-8BBF-3E58-7B96-6AB1B23BD478}"/>
                </a:ext>
              </a:extLst>
            </p:cNvPr>
            <p:cNvGrpSpPr>
              <a:grpSpLocks/>
            </p:cNvGrpSpPr>
            <p:nvPr/>
          </p:nvGrpSpPr>
          <p:grpSpPr bwMode="auto">
            <a:xfrm>
              <a:off x="1272" y="0"/>
              <a:ext cx="1544" cy="576"/>
              <a:chOff x="1272" y="0"/>
              <a:chExt cx="1544" cy="576"/>
            </a:xfrm>
          </p:grpSpPr>
          <p:sp>
            <p:nvSpPr>
              <p:cNvPr id="45125" name="Rectangle 27">
                <a:extLst>
                  <a:ext uri="{FF2B5EF4-FFF2-40B4-BE49-F238E27FC236}">
                    <a16:creationId xmlns:a16="http://schemas.microsoft.com/office/drawing/2014/main" id="{F5C61F02-636B-7574-6CBB-9D2874EE57D8}"/>
                  </a:ext>
                </a:extLst>
              </p:cNvPr>
              <p:cNvSpPr>
                <a:spLocks noChangeArrowheads="1"/>
              </p:cNvSpPr>
              <p:nvPr/>
            </p:nvSpPr>
            <p:spPr bwMode="auto">
              <a:xfrm>
                <a:off x="1272" y="0"/>
                <a:ext cx="1544"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26" name="Rectangle 6">
                <a:extLst>
                  <a:ext uri="{FF2B5EF4-FFF2-40B4-BE49-F238E27FC236}">
                    <a16:creationId xmlns:a16="http://schemas.microsoft.com/office/drawing/2014/main" id="{BF2A7DCC-3AE8-C6F8-5950-4AB0CB3BC70A}"/>
                  </a:ext>
                </a:extLst>
              </p:cNvPr>
              <p:cNvSpPr>
                <a:spLocks noChangeArrowheads="1"/>
              </p:cNvSpPr>
              <p:nvPr/>
            </p:nvSpPr>
            <p:spPr bwMode="auto">
              <a:xfrm>
                <a:off x="1288" y="0"/>
                <a:ext cx="1512" cy="576"/>
              </a:xfrm>
              <a:prstGeom prst="rect">
                <a:avLst/>
              </a:prstGeom>
              <a:solidFill>
                <a:srgbClr val="FFFF00"/>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Вино</a:t>
                </a:r>
                <a:endParaRPr lang="en-US" altLang="ru-RU" sz="2000" b="1"/>
              </a:p>
            </p:txBody>
          </p:sp>
        </p:grpSp>
        <p:grpSp>
          <p:nvGrpSpPr>
            <p:cNvPr id="45063" name="Group 30">
              <a:extLst>
                <a:ext uri="{FF2B5EF4-FFF2-40B4-BE49-F238E27FC236}">
                  <a16:creationId xmlns:a16="http://schemas.microsoft.com/office/drawing/2014/main" id="{13C6128D-3AE4-5980-EB9C-5DBCEDF4DA73}"/>
                </a:ext>
              </a:extLst>
            </p:cNvPr>
            <p:cNvGrpSpPr>
              <a:grpSpLocks/>
            </p:cNvGrpSpPr>
            <p:nvPr/>
          </p:nvGrpSpPr>
          <p:grpSpPr bwMode="auto">
            <a:xfrm>
              <a:off x="2816" y="0"/>
              <a:ext cx="1264" cy="576"/>
              <a:chOff x="2816" y="0"/>
              <a:chExt cx="1264" cy="576"/>
            </a:xfrm>
          </p:grpSpPr>
          <p:sp>
            <p:nvSpPr>
              <p:cNvPr id="45123" name="Rectangle 29">
                <a:extLst>
                  <a:ext uri="{FF2B5EF4-FFF2-40B4-BE49-F238E27FC236}">
                    <a16:creationId xmlns:a16="http://schemas.microsoft.com/office/drawing/2014/main" id="{3D13B4E5-27B4-53CC-F1D2-E7D5DDCE613B}"/>
                  </a:ext>
                </a:extLst>
              </p:cNvPr>
              <p:cNvSpPr>
                <a:spLocks noChangeArrowheads="1"/>
              </p:cNvSpPr>
              <p:nvPr/>
            </p:nvSpPr>
            <p:spPr bwMode="auto">
              <a:xfrm>
                <a:off x="2816" y="0"/>
                <a:ext cx="1264"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24" name="Rectangle 7">
                <a:extLst>
                  <a:ext uri="{FF2B5EF4-FFF2-40B4-BE49-F238E27FC236}">
                    <a16:creationId xmlns:a16="http://schemas.microsoft.com/office/drawing/2014/main" id="{32A0EE61-C6D6-EC21-2385-D7CE79B0CBB0}"/>
                  </a:ext>
                </a:extLst>
              </p:cNvPr>
              <p:cNvSpPr>
                <a:spLocks noChangeArrowheads="1"/>
              </p:cNvSpPr>
              <p:nvPr/>
            </p:nvSpPr>
            <p:spPr bwMode="auto">
              <a:xfrm>
                <a:off x="2832" y="0"/>
                <a:ext cx="1232" cy="576"/>
              </a:xfrm>
              <a:prstGeom prst="rect">
                <a:avLst/>
              </a:prstGeom>
              <a:solidFill>
                <a:schemeClr val="accent1"/>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Тканини</a:t>
                </a:r>
                <a:endParaRPr lang="en-US" altLang="ru-RU" sz="2000" b="1"/>
              </a:p>
            </p:txBody>
          </p:sp>
        </p:grpSp>
        <p:grpSp>
          <p:nvGrpSpPr>
            <p:cNvPr id="45064" name="Group 32">
              <a:extLst>
                <a:ext uri="{FF2B5EF4-FFF2-40B4-BE49-F238E27FC236}">
                  <a16:creationId xmlns:a16="http://schemas.microsoft.com/office/drawing/2014/main" id="{7EB5B1AA-2166-92B2-78DF-2EC951A19C71}"/>
                </a:ext>
              </a:extLst>
            </p:cNvPr>
            <p:cNvGrpSpPr>
              <a:grpSpLocks/>
            </p:cNvGrpSpPr>
            <p:nvPr/>
          </p:nvGrpSpPr>
          <p:grpSpPr bwMode="auto">
            <a:xfrm>
              <a:off x="4080" y="0"/>
              <a:ext cx="1679" cy="576"/>
              <a:chOff x="4080" y="0"/>
              <a:chExt cx="1679" cy="576"/>
            </a:xfrm>
          </p:grpSpPr>
          <p:sp>
            <p:nvSpPr>
              <p:cNvPr id="45121" name="Rectangle 31">
                <a:extLst>
                  <a:ext uri="{FF2B5EF4-FFF2-40B4-BE49-F238E27FC236}">
                    <a16:creationId xmlns:a16="http://schemas.microsoft.com/office/drawing/2014/main" id="{1E7585F5-43DB-2B86-9C99-59996FBED661}"/>
                  </a:ext>
                </a:extLst>
              </p:cNvPr>
              <p:cNvSpPr>
                <a:spLocks noChangeArrowheads="1"/>
              </p:cNvSpPr>
              <p:nvPr/>
            </p:nvSpPr>
            <p:spPr bwMode="auto">
              <a:xfrm>
                <a:off x="4080" y="0"/>
                <a:ext cx="1679"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22" name="Rectangle 8">
                <a:extLst>
                  <a:ext uri="{FF2B5EF4-FFF2-40B4-BE49-F238E27FC236}">
                    <a16:creationId xmlns:a16="http://schemas.microsoft.com/office/drawing/2014/main" id="{BF8AAD71-523D-5E60-8781-C92BD2CEAEEB}"/>
                  </a:ext>
                </a:extLst>
              </p:cNvPr>
              <p:cNvSpPr>
                <a:spLocks noChangeArrowheads="1"/>
              </p:cNvSpPr>
              <p:nvPr/>
            </p:nvSpPr>
            <p:spPr bwMode="auto">
              <a:xfrm>
                <a:off x="4096" y="0"/>
                <a:ext cx="1647" cy="57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Співвідношення</a:t>
                </a:r>
                <a:endParaRPr lang="en-US" altLang="ru-RU" sz="2000" b="1">
                  <a:cs typeface="Times New Roman" panose="02020603050405020304" pitchFamily="18" charset="0"/>
                </a:endParaRPr>
              </a:p>
              <a:p>
                <a:pPr algn="ctr"/>
                <a:r>
                  <a:rPr lang="uk-UA" altLang="ru-RU" sz="2000" b="1">
                    <a:solidFill>
                      <a:srgbClr val="000000"/>
                    </a:solidFill>
                    <a:cs typeface="Times New Roman" panose="02020603050405020304" pitchFamily="18" charset="0"/>
                  </a:rPr>
                  <a:t>цін в умовах</a:t>
                </a:r>
                <a:endParaRPr lang="en-US" altLang="ru-RU" sz="2000" b="1">
                  <a:cs typeface="Times New Roman" panose="02020603050405020304" pitchFamily="18" charset="0"/>
                </a:endParaRPr>
              </a:p>
              <a:p>
                <a:pPr algn="ctr"/>
                <a:r>
                  <a:rPr lang="uk-UA" altLang="ru-RU" sz="2000" b="1">
                    <a:solidFill>
                      <a:srgbClr val="000000"/>
                    </a:solidFill>
                    <a:cs typeface="Times New Roman" panose="02020603050405020304" pitchFamily="18" charset="0"/>
                  </a:rPr>
                  <a:t>автаркії</a:t>
                </a:r>
                <a:endParaRPr lang="en-US" altLang="ru-RU" sz="2000" b="1">
                  <a:cs typeface="Times New Roman" panose="02020603050405020304" pitchFamily="18" charset="0"/>
                </a:endParaRPr>
              </a:p>
              <a:p>
                <a:pPr algn="ctr"/>
                <a:endParaRPr lang="en-US" altLang="ru-RU" sz="2000" b="1"/>
              </a:p>
            </p:txBody>
          </p:sp>
        </p:grpSp>
        <p:grpSp>
          <p:nvGrpSpPr>
            <p:cNvPr id="45065" name="Group 34">
              <a:extLst>
                <a:ext uri="{FF2B5EF4-FFF2-40B4-BE49-F238E27FC236}">
                  <a16:creationId xmlns:a16="http://schemas.microsoft.com/office/drawing/2014/main" id="{94E3F972-5063-8D8A-E88E-EF7F25381BC5}"/>
                </a:ext>
              </a:extLst>
            </p:cNvPr>
            <p:cNvGrpSpPr>
              <a:grpSpLocks/>
            </p:cNvGrpSpPr>
            <p:nvPr/>
          </p:nvGrpSpPr>
          <p:grpSpPr bwMode="auto">
            <a:xfrm>
              <a:off x="0" y="576"/>
              <a:ext cx="1272" cy="346"/>
              <a:chOff x="0" y="576"/>
              <a:chExt cx="1272" cy="346"/>
            </a:xfrm>
          </p:grpSpPr>
          <p:sp>
            <p:nvSpPr>
              <p:cNvPr id="45119" name="Rectangle 33">
                <a:extLst>
                  <a:ext uri="{FF2B5EF4-FFF2-40B4-BE49-F238E27FC236}">
                    <a16:creationId xmlns:a16="http://schemas.microsoft.com/office/drawing/2014/main" id="{91E99F98-2627-1067-4863-7B1B05CC1270}"/>
                  </a:ext>
                </a:extLst>
              </p:cNvPr>
              <p:cNvSpPr>
                <a:spLocks noChangeArrowheads="1"/>
              </p:cNvSpPr>
              <p:nvPr/>
            </p:nvSpPr>
            <p:spPr bwMode="auto">
              <a:xfrm>
                <a:off x="0" y="576"/>
                <a:ext cx="127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20" name="Rectangle 9">
                <a:extLst>
                  <a:ext uri="{FF2B5EF4-FFF2-40B4-BE49-F238E27FC236}">
                    <a16:creationId xmlns:a16="http://schemas.microsoft.com/office/drawing/2014/main" id="{DF131260-2B1F-A214-EE04-7041FE102A06}"/>
                  </a:ext>
                </a:extLst>
              </p:cNvPr>
              <p:cNvSpPr>
                <a:spLocks noChangeArrowheads="1"/>
              </p:cNvSpPr>
              <p:nvPr/>
            </p:nvSpPr>
            <p:spPr bwMode="auto">
              <a:xfrm>
                <a:off x="16" y="576"/>
                <a:ext cx="1240"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Англія</a:t>
                </a:r>
                <a:endParaRPr lang="en-US" altLang="ru-RU" sz="2000" b="1">
                  <a:cs typeface="Times New Roman" panose="02020603050405020304" pitchFamily="18" charset="0"/>
                </a:endParaRPr>
              </a:p>
              <a:p>
                <a:pPr algn="ctr"/>
                <a:endParaRPr lang="en-US" altLang="ru-RU" sz="2000" b="1"/>
              </a:p>
            </p:txBody>
          </p:sp>
        </p:grpSp>
        <p:grpSp>
          <p:nvGrpSpPr>
            <p:cNvPr id="45066" name="Group 36">
              <a:extLst>
                <a:ext uri="{FF2B5EF4-FFF2-40B4-BE49-F238E27FC236}">
                  <a16:creationId xmlns:a16="http://schemas.microsoft.com/office/drawing/2014/main" id="{4520586E-7B0F-C249-2F67-74A384FAE67A}"/>
                </a:ext>
              </a:extLst>
            </p:cNvPr>
            <p:cNvGrpSpPr>
              <a:grpSpLocks/>
            </p:cNvGrpSpPr>
            <p:nvPr/>
          </p:nvGrpSpPr>
          <p:grpSpPr bwMode="auto">
            <a:xfrm>
              <a:off x="1272" y="576"/>
              <a:ext cx="1544" cy="346"/>
              <a:chOff x="1272" y="576"/>
              <a:chExt cx="1544" cy="346"/>
            </a:xfrm>
          </p:grpSpPr>
          <p:sp>
            <p:nvSpPr>
              <p:cNvPr id="45117" name="Rectangle 35">
                <a:extLst>
                  <a:ext uri="{FF2B5EF4-FFF2-40B4-BE49-F238E27FC236}">
                    <a16:creationId xmlns:a16="http://schemas.microsoft.com/office/drawing/2014/main" id="{322EE39D-E552-A915-953F-A08EF7628B4C}"/>
                  </a:ext>
                </a:extLst>
              </p:cNvPr>
              <p:cNvSpPr>
                <a:spLocks noChangeArrowheads="1"/>
              </p:cNvSpPr>
              <p:nvPr/>
            </p:nvSpPr>
            <p:spPr bwMode="auto">
              <a:xfrm>
                <a:off x="1272" y="576"/>
                <a:ext cx="154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18" name="Rectangle 10">
                <a:extLst>
                  <a:ext uri="{FF2B5EF4-FFF2-40B4-BE49-F238E27FC236}">
                    <a16:creationId xmlns:a16="http://schemas.microsoft.com/office/drawing/2014/main" id="{AF9B4397-BDAA-ECE8-84F0-C353B882B037}"/>
                  </a:ext>
                </a:extLst>
              </p:cNvPr>
              <p:cNvSpPr>
                <a:spLocks noChangeArrowheads="1"/>
              </p:cNvSpPr>
              <p:nvPr/>
            </p:nvSpPr>
            <p:spPr bwMode="auto">
              <a:xfrm>
                <a:off x="1288" y="576"/>
                <a:ext cx="151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120 год./барель</a:t>
                </a:r>
                <a:endParaRPr lang="en-US" altLang="ru-RU" sz="2000" b="1">
                  <a:cs typeface="Times New Roman" panose="02020603050405020304" pitchFamily="18" charset="0"/>
                </a:endParaRPr>
              </a:p>
              <a:p>
                <a:pPr algn="ctr"/>
                <a:endParaRPr lang="en-US" altLang="ru-RU" sz="2000" b="1"/>
              </a:p>
            </p:txBody>
          </p:sp>
        </p:grpSp>
        <p:grpSp>
          <p:nvGrpSpPr>
            <p:cNvPr id="45067" name="Group 38">
              <a:extLst>
                <a:ext uri="{FF2B5EF4-FFF2-40B4-BE49-F238E27FC236}">
                  <a16:creationId xmlns:a16="http://schemas.microsoft.com/office/drawing/2014/main" id="{51D7BB61-854D-D269-F37E-07534C0E7629}"/>
                </a:ext>
              </a:extLst>
            </p:cNvPr>
            <p:cNvGrpSpPr>
              <a:grpSpLocks/>
            </p:cNvGrpSpPr>
            <p:nvPr/>
          </p:nvGrpSpPr>
          <p:grpSpPr bwMode="auto">
            <a:xfrm>
              <a:off x="2816" y="576"/>
              <a:ext cx="1264" cy="346"/>
              <a:chOff x="2816" y="576"/>
              <a:chExt cx="1264" cy="346"/>
            </a:xfrm>
          </p:grpSpPr>
          <p:sp>
            <p:nvSpPr>
              <p:cNvPr id="45115" name="Rectangle 37">
                <a:extLst>
                  <a:ext uri="{FF2B5EF4-FFF2-40B4-BE49-F238E27FC236}">
                    <a16:creationId xmlns:a16="http://schemas.microsoft.com/office/drawing/2014/main" id="{E298DB6D-6174-93F0-246B-233986D36BC5}"/>
                  </a:ext>
                </a:extLst>
              </p:cNvPr>
              <p:cNvSpPr>
                <a:spLocks noChangeArrowheads="1"/>
              </p:cNvSpPr>
              <p:nvPr/>
            </p:nvSpPr>
            <p:spPr bwMode="auto">
              <a:xfrm>
                <a:off x="2816" y="576"/>
                <a:ext cx="126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16" name="Rectangle 11">
                <a:extLst>
                  <a:ext uri="{FF2B5EF4-FFF2-40B4-BE49-F238E27FC236}">
                    <a16:creationId xmlns:a16="http://schemas.microsoft.com/office/drawing/2014/main" id="{F9A8F798-CB8F-D6CE-3F88-4B0736F47E17}"/>
                  </a:ext>
                </a:extLst>
              </p:cNvPr>
              <p:cNvSpPr>
                <a:spLocks noChangeArrowheads="1"/>
              </p:cNvSpPr>
              <p:nvPr/>
            </p:nvSpPr>
            <p:spPr bwMode="auto">
              <a:xfrm>
                <a:off x="2832" y="576"/>
                <a:ext cx="123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100 год/ярд</a:t>
                </a:r>
                <a:endParaRPr lang="en-US" altLang="ru-RU" sz="2000" b="1">
                  <a:cs typeface="Times New Roman" panose="02020603050405020304" pitchFamily="18" charset="0"/>
                </a:endParaRPr>
              </a:p>
              <a:p>
                <a:pPr algn="ctr"/>
                <a:endParaRPr lang="en-US" altLang="ru-RU" sz="2000" b="1"/>
              </a:p>
            </p:txBody>
          </p:sp>
        </p:grpSp>
        <p:grpSp>
          <p:nvGrpSpPr>
            <p:cNvPr id="45068" name="Group 40">
              <a:extLst>
                <a:ext uri="{FF2B5EF4-FFF2-40B4-BE49-F238E27FC236}">
                  <a16:creationId xmlns:a16="http://schemas.microsoft.com/office/drawing/2014/main" id="{9C96F387-A052-19A9-1908-AC0416983D3D}"/>
                </a:ext>
              </a:extLst>
            </p:cNvPr>
            <p:cNvGrpSpPr>
              <a:grpSpLocks/>
            </p:cNvGrpSpPr>
            <p:nvPr/>
          </p:nvGrpSpPr>
          <p:grpSpPr bwMode="auto">
            <a:xfrm>
              <a:off x="4080" y="576"/>
              <a:ext cx="1679" cy="346"/>
              <a:chOff x="4080" y="576"/>
              <a:chExt cx="1679" cy="346"/>
            </a:xfrm>
          </p:grpSpPr>
          <p:sp>
            <p:nvSpPr>
              <p:cNvPr id="45113" name="Rectangle 39">
                <a:extLst>
                  <a:ext uri="{FF2B5EF4-FFF2-40B4-BE49-F238E27FC236}">
                    <a16:creationId xmlns:a16="http://schemas.microsoft.com/office/drawing/2014/main" id="{AAC29D50-2BB4-ED09-C388-707DF6C0A57F}"/>
                  </a:ext>
                </a:extLst>
              </p:cNvPr>
              <p:cNvSpPr>
                <a:spLocks noChangeArrowheads="1"/>
              </p:cNvSpPr>
              <p:nvPr/>
            </p:nvSpPr>
            <p:spPr bwMode="auto">
              <a:xfrm>
                <a:off x="4080" y="576"/>
                <a:ext cx="1679"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14" name="Rectangle 12">
                <a:extLst>
                  <a:ext uri="{FF2B5EF4-FFF2-40B4-BE49-F238E27FC236}">
                    <a16:creationId xmlns:a16="http://schemas.microsoft.com/office/drawing/2014/main" id="{9D393567-54A6-6845-098C-E19ADBD41D07}"/>
                  </a:ext>
                </a:extLst>
              </p:cNvPr>
              <p:cNvSpPr>
                <a:spLocks noChangeArrowheads="1"/>
              </p:cNvSpPr>
              <p:nvPr/>
            </p:nvSpPr>
            <p:spPr bwMode="auto">
              <a:xfrm>
                <a:off x="4096" y="576"/>
                <a:ext cx="1647"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1В : 6/5Т, або</a:t>
                </a:r>
                <a:endParaRPr lang="en-US" altLang="ru-RU" sz="2000" b="1">
                  <a:cs typeface="Times New Roman" panose="02020603050405020304" pitchFamily="18" charset="0"/>
                </a:endParaRPr>
              </a:p>
              <a:p>
                <a:pPr algn="ctr"/>
                <a:endParaRPr lang="en-US" altLang="ru-RU" sz="2000" b="1"/>
              </a:p>
            </p:txBody>
          </p:sp>
        </p:grpSp>
        <p:grpSp>
          <p:nvGrpSpPr>
            <p:cNvPr id="45069" name="Group 42">
              <a:extLst>
                <a:ext uri="{FF2B5EF4-FFF2-40B4-BE49-F238E27FC236}">
                  <a16:creationId xmlns:a16="http://schemas.microsoft.com/office/drawing/2014/main" id="{D5A0D112-47E1-E521-A34E-7AB9C529FFDE}"/>
                </a:ext>
              </a:extLst>
            </p:cNvPr>
            <p:cNvGrpSpPr>
              <a:grpSpLocks/>
            </p:cNvGrpSpPr>
            <p:nvPr/>
          </p:nvGrpSpPr>
          <p:grpSpPr bwMode="auto">
            <a:xfrm>
              <a:off x="0" y="922"/>
              <a:ext cx="1272" cy="346"/>
              <a:chOff x="0" y="922"/>
              <a:chExt cx="1272" cy="346"/>
            </a:xfrm>
          </p:grpSpPr>
          <p:sp>
            <p:nvSpPr>
              <p:cNvPr id="45111" name="Rectangle 41">
                <a:extLst>
                  <a:ext uri="{FF2B5EF4-FFF2-40B4-BE49-F238E27FC236}">
                    <a16:creationId xmlns:a16="http://schemas.microsoft.com/office/drawing/2014/main" id="{77956CC4-75AE-F2E1-577C-02F754E94414}"/>
                  </a:ext>
                </a:extLst>
              </p:cNvPr>
              <p:cNvSpPr>
                <a:spLocks noChangeArrowheads="1"/>
              </p:cNvSpPr>
              <p:nvPr/>
            </p:nvSpPr>
            <p:spPr bwMode="auto">
              <a:xfrm>
                <a:off x="0" y="922"/>
                <a:ext cx="127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12" name="Rectangle 13">
                <a:extLst>
                  <a:ext uri="{FF2B5EF4-FFF2-40B4-BE49-F238E27FC236}">
                    <a16:creationId xmlns:a16="http://schemas.microsoft.com/office/drawing/2014/main" id="{0BE1D27A-A9A7-4B02-9AF7-96EB4BAD2B5E}"/>
                  </a:ext>
                </a:extLst>
              </p:cNvPr>
              <p:cNvSpPr>
                <a:spLocks noChangeArrowheads="1"/>
              </p:cNvSpPr>
              <p:nvPr/>
            </p:nvSpPr>
            <p:spPr bwMode="auto">
              <a:xfrm>
                <a:off x="16" y="922"/>
                <a:ext cx="1240"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grpSp>
        <p:grpSp>
          <p:nvGrpSpPr>
            <p:cNvPr id="45070" name="Group 44">
              <a:extLst>
                <a:ext uri="{FF2B5EF4-FFF2-40B4-BE49-F238E27FC236}">
                  <a16:creationId xmlns:a16="http://schemas.microsoft.com/office/drawing/2014/main" id="{DF57EA8E-73B6-08D3-78BB-C583BAEA4A01}"/>
                </a:ext>
              </a:extLst>
            </p:cNvPr>
            <p:cNvGrpSpPr>
              <a:grpSpLocks/>
            </p:cNvGrpSpPr>
            <p:nvPr/>
          </p:nvGrpSpPr>
          <p:grpSpPr bwMode="auto">
            <a:xfrm>
              <a:off x="1272" y="922"/>
              <a:ext cx="1544" cy="346"/>
              <a:chOff x="1272" y="922"/>
              <a:chExt cx="1544" cy="346"/>
            </a:xfrm>
          </p:grpSpPr>
          <p:sp>
            <p:nvSpPr>
              <p:cNvPr id="45109" name="Rectangle 43">
                <a:extLst>
                  <a:ext uri="{FF2B5EF4-FFF2-40B4-BE49-F238E27FC236}">
                    <a16:creationId xmlns:a16="http://schemas.microsoft.com/office/drawing/2014/main" id="{F920CEA1-D2A3-6C59-5BBC-562776564F7C}"/>
                  </a:ext>
                </a:extLst>
              </p:cNvPr>
              <p:cNvSpPr>
                <a:spLocks noChangeArrowheads="1"/>
              </p:cNvSpPr>
              <p:nvPr/>
            </p:nvSpPr>
            <p:spPr bwMode="auto">
              <a:xfrm>
                <a:off x="1272" y="922"/>
                <a:ext cx="154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10" name="Rectangle 14">
                <a:extLst>
                  <a:ext uri="{FF2B5EF4-FFF2-40B4-BE49-F238E27FC236}">
                    <a16:creationId xmlns:a16="http://schemas.microsoft.com/office/drawing/2014/main" id="{5B3E9F6B-3FE8-93F7-10B7-C08A94C99656}"/>
                  </a:ext>
                </a:extLst>
              </p:cNvPr>
              <p:cNvSpPr>
                <a:spLocks noChangeArrowheads="1"/>
              </p:cNvSpPr>
              <p:nvPr/>
            </p:nvSpPr>
            <p:spPr bwMode="auto">
              <a:xfrm>
                <a:off x="1288" y="922"/>
                <a:ext cx="151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grpSp>
        <p:grpSp>
          <p:nvGrpSpPr>
            <p:cNvPr id="45071" name="Group 46">
              <a:extLst>
                <a:ext uri="{FF2B5EF4-FFF2-40B4-BE49-F238E27FC236}">
                  <a16:creationId xmlns:a16="http://schemas.microsoft.com/office/drawing/2014/main" id="{8DF38E5D-CB2C-E588-CDB9-27464E46B7EF}"/>
                </a:ext>
              </a:extLst>
            </p:cNvPr>
            <p:cNvGrpSpPr>
              <a:grpSpLocks/>
            </p:cNvGrpSpPr>
            <p:nvPr/>
          </p:nvGrpSpPr>
          <p:grpSpPr bwMode="auto">
            <a:xfrm>
              <a:off x="2816" y="922"/>
              <a:ext cx="1264" cy="346"/>
              <a:chOff x="2816" y="922"/>
              <a:chExt cx="1264" cy="346"/>
            </a:xfrm>
          </p:grpSpPr>
          <p:sp>
            <p:nvSpPr>
              <p:cNvPr id="45107" name="Rectangle 45">
                <a:extLst>
                  <a:ext uri="{FF2B5EF4-FFF2-40B4-BE49-F238E27FC236}">
                    <a16:creationId xmlns:a16="http://schemas.microsoft.com/office/drawing/2014/main" id="{EDDDE87F-4651-DEA5-3616-5BBADA26AC6D}"/>
                  </a:ext>
                </a:extLst>
              </p:cNvPr>
              <p:cNvSpPr>
                <a:spLocks noChangeArrowheads="1"/>
              </p:cNvSpPr>
              <p:nvPr/>
            </p:nvSpPr>
            <p:spPr bwMode="auto">
              <a:xfrm>
                <a:off x="2816" y="922"/>
                <a:ext cx="126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08" name="Rectangle 15">
                <a:extLst>
                  <a:ext uri="{FF2B5EF4-FFF2-40B4-BE49-F238E27FC236}">
                    <a16:creationId xmlns:a16="http://schemas.microsoft.com/office/drawing/2014/main" id="{76EDA656-CE37-64A1-AD1C-FF445B361849}"/>
                  </a:ext>
                </a:extLst>
              </p:cNvPr>
              <p:cNvSpPr>
                <a:spLocks noChangeArrowheads="1"/>
              </p:cNvSpPr>
              <p:nvPr/>
            </p:nvSpPr>
            <p:spPr bwMode="auto">
              <a:xfrm>
                <a:off x="2832" y="922"/>
                <a:ext cx="123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grpSp>
        <p:grpSp>
          <p:nvGrpSpPr>
            <p:cNvPr id="45072" name="Group 48">
              <a:extLst>
                <a:ext uri="{FF2B5EF4-FFF2-40B4-BE49-F238E27FC236}">
                  <a16:creationId xmlns:a16="http://schemas.microsoft.com/office/drawing/2014/main" id="{1C60062B-3F26-AAC8-C851-CB497008DB95}"/>
                </a:ext>
              </a:extLst>
            </p:cNvPr>
            <p:cNvGrpSpPr>
              <a:grpSpLocks/>
            </p:cNvGrpSpPr>
            <p:nvPr/>
          </p:nvGrpSpPr>
          <p:grpSpPr bwMode="auto">
            <a:xfrm>
              <a:off x="4080" y="922"/>
              <a:ext cx="1679" cy="346"/>
              <a:chOff x="4080" y="922"/>
              <a:chExt cx="1679" cy="346"/>
            </a:xfrm>
          </p:grpSpPr>
          <p:sp>
            <p:nvSpPr>
              <p:cNvPr id="45105" name="Rectangle 47">
                <a:extLst>
                  <a:ext uri="{FF2B5EF4-FFF2-40B4-BE49-F238E27FC236}">
                    <a16:creationId xmlns:a16="http://schemas.microsoft.com/office/drawing/2014/main" id="{B7552D66-DB5D-1A42-3557-A8105FA2D1F1}"/>
                  </a:ext>
                </a:extLst>
              </p:cNvPr>
              <p:cNvSpPr>
                <a:spLocks noChangeArrowheads="1"/>
              </p:cNvSpPr>
              <p:nvPr/>
            </p:nvSpPr>
            <p:spPr bwMode="auto">
              <a:xfrm>
                <a:off x="4080" y="922"/>
                <a:ext cx="1679"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06" name="Rectangle 16">
                <a:extLst>
                  <a:ext uri="{FF2B5EF4-FFF2-40B4-BE49-F238E27FC236}">
                    <a16:creationId xmlns:a16="http://schemas.microsoft.com/office/drawing/2014/main" id="{3308E01C-C245-2A46-F67C-EA17ECEFD043}"/>
                  </a:ext>
                </a:extLst>
              </p:cNvPr>
              <p:cNvSpPr>
                <a:spLocks noChangeArrowheads="1"/>
              </p:cNvSpPr>
              <p:nvPr/>
            </p:nvSpPr>
            <p:spPr bwMode="auto">
              <a:xfrm>
                <a:off x="4096" y="922"/>
                <a:ext cx="1647"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a:t>
                </a:r>
                <a:r>
                  <a:rPr lang="en-US" altLang="ru-RU" sz="2000" b="1">
                    <a:solidFill>
                      <a:srgbClr val="000000"/>
                    </a:solidFill>
                    <a:cs typeface="Times New Roman" panose="02020603050405020304" pitchFamily="18" charset="0"/>
                  </a:rPr>
                  <a:t>T </a:t>
                </a:r>
                <a:r>
                  <a:rPr lang="uk-UA" altLang="ru-RU" sz="2000" b="1">
                    <a:solidFill>
                      <a:srgbClr val="000000"/>
                    </a:solidFill>
                    <a:cs typeface="Times New Roman" panose="02020603050405020304" pitchFamily="18" charset="0"/>
                  </a:rPr>
                  <a:t>: 5/6В</a:t>
                </a:r>
                <a:endParaRPr lang="en-US" altLang="ru-RU" sz="2000" b="1">
                  <a:cs typeface="Times New Roman" panose="02020603050405020304" pitchFamily="18" charset="0"/>
                </a:endParaRPr>
              </a:p>
              <a:p>
                <a:pPr algn="ctr"/>
                <a:endParaRPr lang="en-US" altLang="ru-RU" sz="2000" b="1"/>
              </a:p>
            </p:txBody>
          </p:sp>
        </p:grpSp>
        <p:grpSp>
          <p:nvGrpSpPr>
            <p:cNvPr id="45073" name="Group 50">
              <a:extLst>
                <a:ext uri="{FF2B5EF4-FFF2-40B4-BE49-F238E27FC236}">
                  <a16:creationId xmlns:a16="http://schemas.microsoft.com/office/drawing/2014/main" id="{D62E15E3-0421-2AFC-28F4-B7DE1B54BAE4}"/>
                </a:ext>
              </a:extLst>
            </p:cNvPr>
            <p:cNvGrpSpPr>
              <a:grpSpLocks/>
            </p:cNvGrpSpPr>
            <p:nvPr/>
          </p:nvGrpSpPr>
          <p:grpSpPr bwMode="auto">
            <a:xfrm>
              <a:off x="0" y="1268"/>
              <a:ext cx="1272" cy="346"/>
              <a:chOff x="0" y="1268"/>
              <a:chExt cx="1272" cy="346"/>
            </a:xfrm>
          </p:grpSpPr>
          <p:sp>
            <p:nvSpPr>
              <p:cNvPr id="45103" name="Rectangle 49">
                <a:extLst>
                  <a:ext uri="{FF2B5EF4-FFF2-40B4-BE49-F238E27FC236}">
                    <a16:creationId xmlns:a16="http://schemas.microsoft.com/office/drawing/2014/main" id="{2BF6E878-C2B2-5D34-7652-5BFFA4DF5AFC}"/>
                  </a:ext>
                </a:extLst>
              </p:cNvPr>
              <p:cNvSpPr>
                <a:spLocks noChangeArrowheads="1"/>
              </p:cNvSpPr>
              <p:nvPr/>
            </p:nvSpPr>
            <p:spPr bwMode="auto">
              <a:xfrm>
                <a:off x="0" y="1268"/>
                <a:ext cx="127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04" name="Rectangle 17">
                <a:extLst>
                  <a:ext uri="{FF2B5EF4-FFF2-40B4-BE49-F238E27FC236}">
                    <a16:creationId xmlns:a16="http://schemas.microsoft.com/office/drawing/2014/main" id="{EF4BE60E-3DD1-25EE-B6C1-2C39A728C22F}"/>
                  </a:ext>
                </a:extLst>
              </p:cNvPr>
              <p:cNvSpPr>
                <a:spLocks noChangeArrowheads="1"/>
              </p:cNvSpPr>
              <p:nvPr/>
            </p:nvSpPr>
            <p:spPr bwMode="auto">
              <a:xfrm>
                <a:off x="16" y="1268"/>
                <a:ext cx="1240"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Португалія</a:t>
                </a:r>
                <a:endParaRPr lang="en-US" altLang="ru-RU" sz="2000" b="1">
                  <a:cs typeface="Times New Roman" panose="02020603050405020304" pitchFamily="18" charset="0"/>
                </a:endParaRPr>
              </a:p>
              <a:p>
                <a:pPr algn="ctr"/>
                <a:endParaRPr lang="en-US" altLang="ru-RU" sz="2000" b="1"/>
              </a:p>
            </p:txBody>
          </p:sp>
        </p:grpSp>
        <p:grpSp>
          <p:nvGrpSpPr>
            <p:cNvPr id="45074" name="Group 52">
              <a:extLst>
                <a:ext uri="{FF2B5EF4-FFF2-40B4-BE49-F238E27FC236}">
                  <a16:creationId xmlns:a16="http://schemas.microsoft.com/office/drawing/2014/main" id="{927FB877-E501-6C04-A5BF-F19ED2BFAB6C}"/>
                </a:ext>
              </a:extLst>
            </p:cNvPr>
            <p:cNvGrpSpPr>
              <a:grpSpLocks/>
            </p:cNvGrpSpPr>
            <p:nvPr/>
          </p:nvGrpSpPr>
          <p:grpSpPr bwMode="auto">
            <a:xfrm>
              <a:off x="1272" y="1268"/>
              <a:ext cx="1544" cy="346"/>
              <a:chOff x="1272" y="1268"/>
              <a:chExt cx="1544" cy="346"/>
            </a:xfrm>
          </p:grpSpPr>
          <p:sp>
            <p:nvSpPr>
              <p:cNvPr id="45101" name="Rectangle 51">
                <a:extLst>
                  <a:ext uri="{FF2B5EF4-FFF2-40B4-BE49-F238E27FC236}">
                    <a16:creationId xmlns:a16="http://schemas.microsoft.com/office/drawing/2014/main" id="{B6CB0AEC-0449-1644-EBA5-96E578650028}"/>
                  </a:ext>
                </a:extLst>
              </p:cNvPr>
              <p:cNvSpPr>
                <a:spLocks noChangeArrowheads="1"/>
              </p:cNvSpPr>
              <p:nvPr/>
            </p:nvSpPr>
            <p:spPr bwMode="auto">
              <a:xfrm>
                <a:off x="1272" y="1268"/>
                <a:ext cx="154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02" name="Rectangle 18">
                <a:extLst>
                  <a:ext uri="{FF2B5EF4-FFF2-40B4-BE49-F238E27FC236}">
                    <a16:creationId xmlns:a16="http://schemas.microsoft.com/office/drawing/2014/main" id="{DEFA5CE3-56EB-8373-7C38-C1A1299CA8D3}"/>
                  </a:ext>
                </a:extLst>
              </p:cNvPr>
              <p:cNvSpPr>
                <a:spLocks noChangeArrowheads="1"/>
              </p:cNvSpPr>
              <p:nvPr/>
            </p:nvSpPr>
            <p:spPr bwMode="auto">
              <a:xfrm>
                <a:off x="1288" y="1268"/>
                <a:ext cx="151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80 год./барель</a:t>
                </a:r>
                <a:endParaRPr lang="en-US" altLang="ru-RU" sz="2000" b="1">
                  <a:cs typeface="Times New Roman" panose="02020603050405020304" pitchFamily="18" charset="0"/>
                </a:endParaRPr>
              </a:p>
              <a:p>
                <a:pPr algn="ctr"/>
                <a:endParaRPr lang="en-US" altLang="ru-RU" sz="2000" b="1"/>
              </a:p>
            </p:txBody>
          </p:sp>
        </p:grpSp>
        <p:grpSp>
          <p:nvGrpSpPr>
            <p:cNvPr id="45075" name="Group 54">
              <a:extLst>
                <a:ext uri="{FF2B5EF4-FFF2-40B4-BE49-F238E27FC236}">
                  <a16:creationId xmlns:a16="http://schemas.microsoft.com/office/drawing/2014/main" id="{A7E33987-6038-2FA2-4F25-744F3070D18F}"/>
                </a:ext>
              </a:extLst>
            </p:cNvPr>
            <p:cNvGrpSpPr>
              <a:grpSpLocks/>
            </p:cNvGrpSpPr>
            <p:nvPr/>
          </p:nvGrpSpPr>
          <p:grpSpPr bwMode="auto">
            <a:xfrm>
              <a:off x="2816" y="1268"/>
              <a:ext cx="1264" cy="346"/>
              <a:chOff x="2816" y="1268"/>
              <a:chExt cx="1264" cy="346"/>
            </a:xfrm>
          </p:grpSpPr>
          <p:sp>
            <p:nvSpPr>
              <p:cNvPr id="45099" name="Rectangle 53">
                <a:extLst>
                  <a:ext uri="{FF2B5EF4-FFF2-40B4-BE49-F238E27FC236}">
                    <a16:creationId xmlns:a16="http://schemas.microsoft.com/office/drawing/2014/main" id="{EB3C8B1C-9E98-3100-E119-1724A2A4FB7B}"/>
                  </a:ext>
                </a:extLst>
              </p:cNvPr>
              <p:cNvSpPr>
                <a:spLocks noChangeArrowheads="1"/>
              </p:cNvSpPr>
              <p:nvPr/>
            </p:nvSpPr>
            <p:spPr bwMode="auto">
              <a:xfrm>
                <a:off x="2816" y="1268"/>
                <a:ext cx="126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100" name="Rectangle 19">
                <a:extLst>
                  <a:ext uri="{FF2B5EF4-FFF2-40B4-BE49-F238E27FC236}">
                    <a16:creationId xmlns:a16="http://schemas.microsoft.com/office/drawing/2014/main" id="{FB0B8999-51D0-9A03-8557-1BD98ECDA174}"/>
                  </a:ext>
                </a:extLst>
              </p:cNvPr>
              <p:cNvSpPr>
                <a:spLocks noChangeArrowheads="1"/>
              </p:cNvSpPr>
              <p:nvPr/>
            </p:nvSpPr>
            <p:spPr bwMode="auto">
              <a:xfrm>
                <a:off x="2832" y="1268"/>
                <a:ext cx="123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90 год./ярд</a:t>
                </a:r>
                <a:endParaRPr lang="en-US" altLang="ru-RU" sz="2000" b="1">
                  <a:cs typeface="Times New Roman" panose="02020603050405020304" pitchFamily="18" charset="0"/>
                </a:endParaRPr>
              </a:p>
              <a:p>
                <a:pPr algn="ctr"/>
                <a:endParaRPr lang="en-US" altLang="ru-RU" sz="2000" b="1"/>
              </a:p>
            </p:txBody>
          </p:sp>
        </p:grpSp>
        <p:grpSp>
          <p:nvGrpSpPr>
            <p:cNvPr id="45076" name="Group 56">
              <a:extLst>
                <a:ext uri="{FF2B5EF4-FFF2-40B4-BE49-F238E27FC236}">
                  <a16:creationId xmlns:a16="http://schemas.microsoft.com/office/drawing/2014/main" id="{FDC70315-B7CD-4DFA-EFE6-0C6F49C34989}"/>
                </a:ext>
              </a:extLst>
            </p:cNvPr>
            <p:cNvGrpSpPr>
              <a:grpSpLocks/>
            </p:cNvGrpSpPr>
            <p:nvPr/>
          </p:nvGrpSpPr>
          <p:grpSpPr bwMode="auto">
            <a:xfrm>
              <a:off x="4080" y="1268"/>
              <a:ext cx="1679" cy="346"/>
              <a:chOff x="4080" y="1268"/>
              <a:chExt cx="1679" cy="346"/>
            </a:xfrm>
          </p:grpSpPr>
          <p:sp>
            <p:nvSpPr>
              <p:cNvPr id="45097" name="Rectangle 55">
                <a:extLst>
                  <a:ext uri="{FF2B5EF4-FFF2-40B4-BE49-F238E27FC236}">
                    <a16:creationId xmlns:a16="http://schemas.microsoft.com/office/drawing/2014/main" id="{8D5456EC-525A-F449-5419-386775F99B74}"/>
                  </a:ext>
                </a:extLst>
              </p:cNvPr>
              <p:cNvSpPr>
                <a:spLocks noChangeArrowheads="1"/>
              </p:cNvSpPr>
              <p:nvPr/>
            </p:nvSpPr>
            <p:spPr bwMode="auto">
              <a:xfrm>
                <a:off x="4080" y="1268"/>
                <a:ext cx="1679"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5098" name="Rectangle 20">
                <a:extLst>
                  <a:ext uri="{FF2B5EF4-FFF2-40B4-BE49-F238E27FC236}">
                    <a16:creationId xmlns:a16="http://schemas.microsoft.com/office/drawing/2014/main" id="{8877DEF0-4FC0-9099-0F50-CC4EC288909B}"/>
                  </a:ext>
                </a:extLst>
              </p:cNvPr>
              <p:cNvSpPr>
                <a:spLocks noChangeArrowheads="1"/>
              </p:cNvSpPr>
              <p:nvPr/>
            </p:nvSpPr>
            <p:spPr bwMode="auto">
              <a:xfrm>
                <a:off x="4096" y="1268"/>
                <a:ext cx="1647"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1В : 8/9Т, або</a:t>
                </a:r>
                <a:endParaRPr lang="en-US" altLang="ru-RU" sz="2000" b="1">
                  <a:cs typeface="Times New Roman" panose="02020603050405020304" pitchFamily="18" charset="0"/>
                </a:endParaRPr>
              </a:p>
              <a:p>
                <a:pPr algn="ctr"/>
                <a:endParaRPr lang="en-US" altLang="ru-RU" sz="2000" b="1"/>
              </a:p>
            </p:txBody>
          </p:sp>
        </p:grpSp>
        <p:grpSp>
          <p:nvGrpSpPr>
            <p:cNvPr id="45077" name="Group 60">
              <a:extLst>
                <a:ext uri="{FF2B5EF4-FFF2-40B4-BE49-F238E27FC236}">
                  <a16:creationId xmlns:a16="http://schemas.microsoft.com/office/drawing/2014/main" id="{9225B097-186C-B4BF-2B99-3621980B6225}"/>
                </a:ext>
              </a:extLst>
            </p:cNvPr>
            <p:cNvGrpSpPr>
              <a:grpSpLocks/>
            </p:cNvGrpSpPr>
            <p:nvPr/>
          </p:nvGrpSpPr>
          <p:grpSpPr bwMode="auto">
            <a:xfrm>
              <a:off x="0" y="1614"/>
              <a:ext cx="1272" cy="346"/>
              <a:chOff x="0" y="1614"/>
              <a:chExt cx="1272" cy="346"/>
            </a:xfrm>
          </p:grpSpPr>
          <p:sp>
            <p:nvSpPr>
              <p:cNvPr id="45093" name="Rectangle 59">
                <a:extLst>
                  <a:ext uri="{FF2B5EF4-FFF2-40B4-BE49-F238E27FC236}">
                    <a16:creationId xmlns:a16="http://schemas.microsoft.com/office/drawing/2014/main" id="{43C0ABDC-8D4E-88FD-5915-8ECAAFE5E680}"/>
                  </a:ext>
                </a:extLst>
              </p:cNvPr>
              <p:cNvSpPr>
                <a:spLocks noChangeArrowheads="1"/>
              </p:cNvSpPr>
              <p:nvPr/>
            </p:nvSpPr>
            <p:spPr bwMode="auto">
              <a:xfrm>
                <a:off x="0" y="1614"/>
                <a:ext cx="127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nvGrpSpPr>
              <p:cNvPr id="45094" name="Group 58">
                <a:extLst>
                  <a:ext uri="{FF2B5EF4-FFF2-40B4-BE49-F238E27FC236}">
                    <a16:creationId xmlns:a16="http://schemas.microsoft.com/office/drawing/2014/main" id="{17167AC9-0D65-CB17-0B45-F97D90780CE4}"/>
                  </a:ext>
                </a:extLst>
              </p:cNvPr>
              <p:cNvGrpSpPr>
                <a:grpSpLocks/>
              </p:cNvGrpSpPr>
              <p:nvPr/>
            </p:nvGrpSpPr>
            <p:grpSpPr bwMode="auto">
              <a:xfrm>
                <a:off x="0" y="1614"/>
                <a:ext cx="1272" cy="346"/>
                <a:chOff x="0" y="1614"/>
                <a:chExt cx="1272" cy="346"/>
              </a:xfrm>
            </p:grpSpPr>
            <p:sp>
              <p:nvSpPr>
                <p:cNvPr id="45095" name="Rectangle 21">
                  <a:extLst>
                    <a:ext uri="{FF2B5EF4-FFF2-40B4-BE49-F238E27FC236}">
                      <a16:creationId xmlns:a16="http://schemas.microsoft.com/office/drawing/2014/main" id="{ECC1CE11-87A9-7B36-234A-D87B5721B123}"/>
                    </a:ext>
                  </a:extLst>
                </p:cNvPr>
                <p:cNvSpPr>
                  <a:spLocks noChangeArrowheads="1"/>
                </p:cNvSpPr>
                <p:nvPr/>
              </p:nvSpPr>
              <p:spPr bwMode="auto">
                <a:xfrm>
                  <a:off x="16" y="1614"/>
                  <a:ext cx="1240"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sp>
              <p:nvSpPr>
                <p:cNvPr id="45096" name="Rectangle 57">
                  <a:extLst>
                    <a:ext uri="{FF2B5EF4-FFF2-40B4-BE49-F238E27FC236}">
                      <a16:creationId xmlns:a16="http://schemas.microsoft.com/office/drawing/2014/main" id="{C1EE683E-D64A-137F-C1BB-F24EFE3A9B3B}"/>
                    </a:ext>
                  </a:extLst>
                </p:cNvPr>
                <p:cNvSpPr>
                  <a:spLocks noChangeArrowheads="1"/>
                </p:cNvSpPr>
                <p:nvPr/>
              </p:nvSpPr>
              <p:spPr bwMode="auto">
                <a:xfrm>
                  <a:off x="0" y="1614"/>
                  <a:ext cx="1272" cy="34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grpSp>
        <p:grpSp>
          <p:nvGrpSpPr>
            <p:cNvPr id="45078" name="Group 64">
              <a:extLst>
                <a:ext uri="{FF2B5EF4-FFF2-40B4-BE49-F238E27FC236}">
                  <a16:creationId xmlns:a16="http://schemas.microsoft.com/office/drawing/2014/main" id="{A37CBAF6-FCA5-016A-84C0-049B356CE200}"/>
                </a:ext>
              </a:extLst>
            </p:cNvPr>
            <p:cNvGrpSpPr>
              <a:grpSpLocks/>
            </p:cNvGrpSpPr>
            <p:nvPr/>
          </p:nvGrpSpPr>
          <p:grpSpPr bwMode="auto">
            <a:xfrm>
              <a:off x="1272" y="1614"/>
              <a:ext cx="1544" cy="346"/>
              <a:chOff x="1272" y="1614"/>
              <a:chExt cx="1544" cy="346"/>
            </a:xfrm>
          </p:grpSpPr>
          <p:sp>
            <p:nvSpPr>
              <p:cNvPr id="45089" name="Rectangle 63">
                <a:extLst>
                  <a:ext uri="{FF2B5EF4-FFF2-40B4-BE49-F238E27FC236}">
                    <a16:creationId xmlns:a16="http://schemas.microsoft.com/office/drawing/2014/main" id="{CC14AFC7-C6FB-9CCA-E720-AE57A51D9E94}"/>
                  </a:ext>
                </a:extLst>
              </p:cNvPr>
              <p:cNvSpPr>
                <a:spLocks noChangeArrowheads="1"/>
              </p:cNvSpPr>
              <p:nvPr/>
            </p:nvSpPr>
            <p:spPr bwMode="auto">
              <a:xfrm>
                <a:off x="1272" y="1614"/>
                <a:ext cx="154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nvGrpSpPr>
              <p:cNvPr id="45090" name="Group 62">
                <a:extLst>
                  <a:ext uri="{FF2B5EF4-FFF2-40B4-BE49-F238E27FC236}">
                    <a16:creationId xmlns:a16="http://schemas.microsoft.com/office/drawing/2014/main" id="{849A2F4B-9333-0D62-F1CA-3CFB0E191281}"/>
                  </a:ext>
                </a:extLst>
              </p:cNvPr>
              <p:cNvGrpSpPr>
                <a:grpSpLocks/>
              </p:cNvGrpSpPr>
              <p:nvPr/>
            </p:nvGrpSpPr>
            <p:grpSpPr bwMode="auto">
              <a:xfrm>
                <a:off x="1272" y="1614"/>
                <a:ext cx="1544" cy="346"/>
                <a:chOff x="1272" y="1614"/>
                <a:chExt cx="1544" cy="346"/>
              </a:xfrm>
            </p:grpSpPr>
            <p:sp>
              <p:nvSpPr>
                <p:cNvPr id="45091" name="Rectangle 22">
                  <a:extLst>
                    <a:ext uri="{FF2B5EF4-FFF2-40B4-BE49-F238E27FC236}">
                      <a16:creationId xmlns:a16="http://schemas.microsoft.com/office/drawing/2014/main" id="{8DB947EA-4FF2-AECC-B833-CF78E59D692D}"/>
                    </a:ext>
                  </a:extLst>
                </p:cNvPr>
                <p:cNvSpPr>
                  <a:spLocks noChangeArrowheads="1"/>
                </p:cNvSpPr>
                <p:nvPr/>
              </p:nvSpPr>
              <p:spPr bwMode="auto">
                <a:xfrm>
                  <a:off x="1288" y="1614"/>
                  <a:ext cx="151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sp>
              <p:nvSpPr>
                <p:cNvPr id="45092" name="Rectangle 61">
                  <a:extLst>
                    <a:ext uri="{FF2B5EF4-FFF2-40B4-BE49-F238E27FC236}">
                      <a16:creationId xmlns:a16="http://schemas.microsoft.com/office/drawing/2014/main" id="{1FBBD55F-86FD-5E87-F99F-DBB0930D2F3F}"/>
                    </a:ext>
                  </a:extLst>
                </p:cNvPr>
                <p:cNvSpPr>
                  <a:spLocks noChangeArrowheads="1"/>
                </p:cNvSpPr>
                <p:nvPr/>
              </p:nvSpPr>
              <p:spPr bwMode="auto">
                <a:xfrm>
                  <a:off x="1272" y="1614"/>
                  <a:ext cx="1544" cy="34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grpSp>
        <p:grpSp>
          <p:nvGrpSpPr>
            <p:cNvPr id="45079" name="Group 68">
              <a:extLst>
                <a:ext uri="{FF2B5EF4-FFF2-40B4-BE49-F238E27FC236}">
                  <a16:creationId xmlns:a16="http://schemas.microsoft.com/office/drawing/2014/main" id="{FE092474-B2AA-6447-3D90-FD0F148D4A3E}"/>
                </a:ext>
              </a:extLst>
            </p:cNvPr>
            <p:cNvGrpSpPr>
              <a:grpSpLocks/>
            </p:cNvGrpSpPr>
            <p:nvPr/>
          </p:nvGrpSpPr>
          <p:grpSpPr bwMode="auto">
            <a:xfrm>
              <a:off x="2816" y="1614"/>
              <a:ext cx="1264" cy="346"/>
              <a:chOff x="2816" y="1614"/>
              <a:chExt cx="1264" cy="346"/>
            </a:xfrm>
          </p:grpSpPr>
          <p:sp>
            <p:nvSpPr>
              <p:cNvPr id="45085" name="Rectangle 67">
                <a:extLst>
                  <a:ext uri="{FF2B5EF4-FFF2-40B4-BE49-F238E27FC236}">
                    <a16:creationId xmlns:a16="http://schemas.microsoft.com/office/drawing/2014/main" id="{B8FEC10C-3443-1339-9117-7589D662816E}"/>
                  </a:ext>
                </a:extLst>
              </p:cNvPr>
              <p:cNvSpPr>
                <a:spLocks noChangeArrowheads="1"/>
              </p:cNvSpPr>
              <p:nvPr/>
            </p:nvSpPr>
            <p:spPr bwMode="auto">
              <a:xfrm>
                <a:off x="2816" y="1614"/>
                <a:ext cx="1264"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nvGrpSpPr>
              <p:cNvPr id="45086" name="Group 66">
                <a:extLst>
                  <a:ext uri="{FF2B5EF4-FFF2-40B4-BE49-F238E27FC236}">
                    <a16:creationId xmlns:a16="http://schemas.microsoft.com/office/drawing/2014/main" id="{9581BE40-B2F0-7F9E-6594-B6ABCF6661E9}"/>
                  </a:ext>
                </a:extLst>
              </p:cNvPr>
              <p:cNvGrpSpPr>
                <a:grpSpLocks/>
              </p:cNvGrpSpPr>
              <p:nvPr/>
            </p:nvGrpSpPr>
            <p:grpSpPr bwMode="auto">
              <a:xfrm>
                <a:off x="2816" y="1614"/>
                <a:ext cx="1264" cy="346"/>
                <a:chOff x="2816" y="1614"/>
                <a:chExt cx="1264" cy="346"/>
              </a:xfrm>
            </p:grpSpPr>
            <p:sp>
              <p:nvSpPr>
                <p:cNvPr id="45087" name="Rectangle 23">
                  <a:extLst>
                    <a:ext uri="{FF2B5EF4-FFF2-40B4-BE49-F238E27FC236}">
                      <a16:creationId xmlns:a16="http://schemas.microsoft.com/office/drawing/2014/main" id="{2AF859D0-191A-04AB-08F6-F6CB98DCF4AB}"/>
                    </a:ext>
                  </a:extLst>
                </p:cNvPr>
                <p:cNvSpPr>
                  <a:spLocks noChangeArrowheads="1"/>
                </p:cNvSpPr>
                <p:nvPr/>
              </p:nvSpPr>
              <p:spPr bwMode="auto">
                <a:xfrm>
                  <a:off x="2832" y="1614"/>
                  <a:ext cx="1232"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000" b="1">
                      <a:cs typeface="Times New Roman" panose="02020603050405020304" pitchFamily="18" charset="0"/>
                    </a:rPr>
                    <a:t> </a:t>
                  </a:r>
                </a:p>
                <a:p>
                  <a:pPr algn="ctr"/>
                  <a:endParaRPr lang="en-US" altLang="ru-RU" sz="2000" b="1"/>
                </a:p>
              </p:txBody>
            </p:sp>
            <p:sp>
              <p:nvSpPr>
                <p:cNvPr id="45088" name="Rectangle 65">
                  <a:extLst>
                    <a:ext uri="{FF2B5EF4-FFF2-40B4-BE49-F238E27FC236}">
                      <a16:creationId xmlns:a16="http://schemas.microsoft.com/office/drawing/2014/main" id="{5D8CD147-FB49-DC0D-62E9-26440CA568DD}"/>
                    </a:ext>
                  </a:extLst>
                </p:cNvPr>
                <p:cNvSpPr>
                  <a:spLocks noChangeArrowheads="1"/>
                </p:cNvSpPr>
                <p:nvPr/>
              </p:nvSpPr>
              <p:spPr bwMode="auto">
                <a:xfrm>
                  <a:off x="2816" y="1614"/>
                  <a:ext cx="1264" cy="34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grpSp>
        <p:grpSp>
          <p:nvGrpSpPr>
            <p:cNvPr id="45080" name="Group 72">
              <a:extLst>
                <a:ext uri="{FF2B5EF4-FFF2-40B4-BE49-F238E27FC236}">
                  <a16:creationId xmlns:a16="http://schemas.microsoft.com/office/drawing/2014/main" id="{A80BA906-DD49-3061-CDC0-6CA28438CF89}"/>
                </a:ext>
              </a:extLst>
            </p:cNvPr>
            <p:cNvGrpSpPr>
              <a:grpSpLocks/>
            </p:cNvGrpSpPr>
            <p:nvPr/>
          </p:nvGrpSpPr>
          <p:grpSpPr bwMode="auto">
            <a:xfrm>
              <a:off x="4080" y="1614"/>
              <a:ext cx="1679" cy="346"/>
              <a:chOff x="4080" y="1614"/>
              <a:chExt cx="1679" cy="346"/>
            </a:xfrm>
          </p:grpSpPr>
          <p:sp>
            <p:nvSpPr>
              <p:cNvPr id="45081" name="Rectangle 71">
                <a:extLst>
                  <a:ext uri="{FF2B5EF4-FFF2-40B4-BE49-F238E27FC236}">
                    <a16:creationId xmlns:a16="http://schemas.microsoft.com/office/drawing/2014/main" id="{67C07A0E-C59A-D5F9-4831-B98613DB2352}"/>
                  </a:ext>
                </a:extLst>
              </p:cNvPr>
              <p:cNvSpPr>
                <a:spLocks noChangeArrowheads="1"/>
              </p:cNvSpPr>
              <p:nvPr/>
            </p:nvSpPr>
            <p:spPr bwMode="auto">
              <a:xfrm>
                <a:off x="4080" y="1614"/>
                <a:ext cx="1679"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nvGrpSpPr>
              <p:cNvPr id="45082" name="Group 70">
                <a:extLst>
                  <a:ext uri="{FF2B5EF4-FFF2-40B4-BE49-F238E27FC236}">
                    <a16:creationId xmlns:a16="http://schemas.microsoft.com/office/drawing/2014/main" id="{5EDA3624-6D1A-EE03-3BCF-0B3287777891}"/>
                  </a:ext>
                </a:extLst>
              </p:cNvPr>
              <p:cNvGrpSpPr>
                <a:grpSpLocks/>
              </p:cNvGrpSpPr>
              <p:nvPr/>
            </p:nvGrpSpPr>
            <p:grpSpPr bwMode="auto">
              <a:xfrm>
                <a:off x="4080" y="1614"/>
                <a:ext cx="1679" cy="346"/>
                <a:chOff x="4080" y="1614"/>
                <a:chExt cx="1679" cy="346"/>
              </a:xfrm>
            </p:grpSpPr>
            <p:sp>
              <p:nvSpPr>
                <p:cNvPr id="45083" name="Rectangle 24">
                  <a:extLst>
                    <a:ext uri="{FF2B5EF4-FFF2-40B4-BE49-F238E27FC236}">
                      <a16:creationId xmlns:a16="http://schemas.microsoft.com/office/drawing/2014/main" id="{1EE9B1A2-8FBF-7192-E094-062F61546ECD}"/>
                    </a:ext>
                  </a:extLst>
                </p:cNvPr>
                <p:cNvSpPr>
                  <a:spLocks noChangeArrowheads="1"/>
                </p:cNvSpPr>
                <p:nvPr/>
              </p:nvSpPr>
              <p:spPr bwMode="auto">
                <a:xfrm>
                  <a:off x="4096" y="1614"/>
                  <a:ext cx="1647" cy="346"/>
                </a:xfrm>
                <a:prstGeom prst="rect">
                  <a:avLst/>
                </a:prstGeom>
                <a:solidFill>
                  <a:srgbClr val="FFFFFF"/>
                </a:solidFill>
                <a:ln w="63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rgbClr val="000000"/>
                      </a:solidFill>
                      <a:cs typeface="Times New Roman" panose="02020603050405020304" pitchFamily="18" charset="0"/>
                    </a:rPr>
                    <a:t>1</a:t>
                  </a:r>
                  <a:r>
                    <a:rPr lang="en-US" altLang="ru-RU" sz="2000" b="1">
                      <a:solidFill>
                        <a:srgbClr val="000000"/>
                      </a:solidFill>
                      <a:cs typeface="Times New Roman" panose="02020603050405020304" pitchFamily="18" charset="0"/>
                    </a:rPr>
                    <a:t>T </a:t>
                  </a:r>
                  <a:r>
                    <a:rPr lang="uk-UA" altLang="ru-RU" sz="2000" b="1">
                      <a:solidFill>
                        <a:srgbClr val="000000"/>
                      </a:solidFill>
                      <a:cs typeface="Times New Roman" panose="02020603050405020304" pitchFamily="18" charset="0"/>
                    </a:rPr>
                    <a:t>:  9/8В</a:t>
                  </a:r>
                  <a:endParaRPr lang="en-US" altLang="ru-RU" sz="2000" b="1">
                    <a:cs typeface="Times New Roman" panose="02020603050405020304" pitchFamily="18" charset="0"/>
                  </a:endParaRPr>
                </a:p>
                <a:p>
                  <a:pPr algn="ctr"/>
                  <a:endParaRPr lang="en-US" altLang="ru-RU" sz="2000" b="1"/>
                </a:p>
              </p:txBody>
            </p:sp>
            <p:sp>
              <p:nvSpPr>
                <p:cNvPr id="45084" name="Rectangle 69">
                  <a:extLst>
                    <a:ext uri="{FF2B5EF4-FFF2-40B4-BE49-F238E27FC236}">
                      <a16:creationId xmlns:a16="http://schemas.microsoft.com/office/drawing/2014/main" id="{95B2C840-E47B-B1DE-1090-53279A6B8AD1}"/>
                    </a:ext>
                  </a:extLst>
                </p:cNvPr>
                <p:cNvSpPr>
                  <a:spLocks noChangeArrowheads="1"/>
                </p:cNvSpPr>
                <p:nvPr/>
              </p:nvSpPr>
              <p:spPr bwMode="auto">
                <a:xfrm>
                  <a:off x="4080" y="1614"/>
                  <a:ext cx="1679" cy="34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grpSp>
      </p:grpSp>
      <p:sp>
        <p:nvSpPr>
          <p:cNvPr id="200778" name="Rectangle 74">
            <a:extLst>
              <a:ext uri="{FF2B5EF4-FFF2-40B4-BE49-F238E27FC236}">
                <a16:creationId xmlns:a16="http://schemas.microsoft.com/office/drawing/2014/main" id="{0BB03953-4859-B466-6F29-62E445E596F2}"/>
              </a:ext>
            </a:extLst>
          </p:cNvPr>
          <p:cNvSpPr>
            <a:spLocks noChangeArrowheads="1"/>
          </p:cNvSpPr>
          <p:nvPr/>
        </p:nvSpPr>
        <p:spPr bwMode="auto">
          <a:xfrm>
            <a:off x="2156041" y="583661"/>
            <a:ext cx="8077200" cy="830997"/>
          </a:xfrm>
          <a:prstGeom prst="rect">
            <a:avLst/>
          </a:prstGeom>
          <a:noFill/>
          <a:ln w="9525">
            <a:noFill/>
            <a:miter lim="800000"/>
            <a:headEnd/>
            <a:tailEnd/>
          </a:ln>
          <a:effectLst/>
        </p:spPr>
        <p:txBody>
          <a:bodyPr>
            <a:spAutoFit/>
          </a:bodyPr>
          <a:lstStyle/>
          <a:p>
            <a:pPr algn="ctr">
              <a:defRPr/>
            </a:pPr>
            <a:r>
              <a:rPr lang="uk-UA" sz="2400" b="1" dirty="0">
                <a:latin typeface="+mj-lt"/>
              </a:rPr>
              <a:t>Табл. </a:t>
            </a:r>
            <a:r>
              <a:rPr lang="uk-UA" sz="2400" b="1" dirty="0">
                <a:latin typeface="+mj-lt"/>
                <a:cs typeface="Times New Roman" charset="0"/>
              </a:rPr>
              <a:t>Характеристики виробництва вина та тканини в Англії та Португалії</a:t>
            </a:r>
            <a:endParaRPr lang="ru-RU" sz="2400" b="1" dirty="0">
              <a:latin typeface="+mj-lt"/>
              <a:cs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08C534-D264-37CA-2807-21CC50D2D70C}"/>
              </a:ext>
            </a:extLst>
          </p:cNvPr>
          <p:cNvSpPr>
            <a:spLocks noGrp="1" noChangeArrowheads="1"/>
          </p:cNvSpPr>
          <p:nvPr>
            <p:ph type="ctrTitle"/>
          </p:nvPr>
        </p:nvSpPr>
        <p:spPr>
          <a:xfrm>
            <a:off x="1167494" y="252549"/>
            <a:ext cx="6220278" cy="3262811"/>
          </a:xfrm>
        </p:spPr>
        <p:txBody>
          <a:bodyPr anchor="b">
            <a:normAutofit/>
          </a:bodyPr>
          <a:lstStyle/>
          <a:p>
            <a:r>
              <a:rPr lang="uk-UA" altLang="ru-RU"/>
              <a:t>Зовнішня торгівля країни</a:t>
            </a:r>
            <a:endParaRPr lang="ru-RU" altLang="ru-RU"/>
          </a:p>
        </p:txBody>
      </p:sp>
      <p:sp>
        <p:nvSpPr>
          <p:cNvPr id="7171" name="Rectangle 3">
            <a:extLst>
              <a:ext uri="{FF2B5EF4-FFF2-40B4-BE49-F238E27FC236}">
                <a16:creationId xmlns:a16="http://schemas.microsoft.com/office/drawing/2014/main" id="{36364094-5DBE-6B56-6560-87A50010C88A}"/>
              </a:ext>
            </a:extLst>
          </p:cNvPr>
          <p:cNvSpPr>
            <a:spLocks noGrp="1" noChangeArrowheads="1"/>
          </p:cNvSpPr>
          <p:nvPr>
            <p:ph type="subTitle" idx="1"/>
          </p:nvPr>
        </p:nvSpPr>
        <p:spPr>
          <a:xfrm>
            <a:off x="1167493" y="3685939"/>
            <a:ext cx="6220277" cy="2919512"/>
          </a:xfrm>
        </p:spPr>
        <p:txBody>
          <a:bodyPr anchor="t">
            <a:normAutofit/>
          </a:bodyPr>
          <a:lstStyle/>
          <a:p>
            <a:r>
              <a:rPr lang="uk-UA" altLang="ru-RU"/>
              <a:t>- це частина вироблених товарів та послуг, які країна виносить за межі своєї території з метою реалізації, а також та частина товарів, послуг, які країна ввозить з-за кордону.</a:t>
            </a:r>
            <a:endParaRPr lang="ru-RU" alt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7">
            <a:extLst>
              <a:ext uri="{FF2B5EF4-FFF2-40B4-BE49-F238E27FC236}">
                <a16:creationId xmlns:a16="http://schemas.microsoft.com/office/drawing/2014/main" id="{38D48F59-5CB2-6568-F4EE-DB3159967931}"/>
              </a:ext>
            </a:extLst>
          </p:cNvPr>
          <p:cNvSpPr>
            <a:spLocks noGrp="1" noChangeArrowheads="1"/>
          </p:cNvSpPr>
          <p:nvPr>
            <p:ph type="ctrTitle"/>
          </p:nvPr>
        </p:nvSpPr>
        <p:spPr>
          <a:xfrm>
            <a:off x="1167493" y="232913"/>
            <a:ext cx="7096933" cy="3830130"/>
          </a:xfrm>
        </p:spPr>
        <p:txBody>
          <a:bodyPr anchor="b">
            <a:normAutofit/>
          </a:bodyPr>
          <a:lstStyle/>
          <a:p>
            <a:pPr marL="1588" indent="439738"/>
            <a:r>
              <a:rPr lang="uk-UA" altLang="ru-RU" sz="1800" b="1" dirty="0"/>
              <a:t>У цьому прикладі Португалія має абсолютну перевагу у виробництві двох товарів. У такому випадку згідно з концепцією А. Сміта об'єктивні передумови для взаємної торгівлі відсутні, оскільки в Португалії і вино, і тканина виготовляються з меншими видатками, ніж в Англії. Інакше кажучи, португальське виробництво є більш ефективним.</a:t>
            </a:r>
          </a:p>
          <a:p>
            <a:pPr marL="1588" indent="439738"/>
            <a:r>
              <a:rPr lang="uk-UA" altLang="ru-RU" sz="1800" b="1" dirty="0"/>
              <a:t>Д. Рікардо відзначає, що разом з тим виробництво вина в Португалії більш ефективне, ніж тканини, а в Англії — тканини порівняно з </a:t>
            </a:r>
            <a:r>
              <a:rPr lang="uk-UA" altLang="ru-RU" sz="1800" b="1" dirty="0" err="1"/>
              <a:t>вином</a:t>
            </a:r>
            <a:r>
              <a:rPr lang="uk-UA" altLang="ru-RU" sz="1800" b="1" dirty="0"/>
              <a:t>. А ця різниця в величині відносних вартостей, робить він далі висновок, створює передумови для розвитку взаємної торгівлі.</a:t>
            </a:r>
          </a:p>
          <a:p>
            <a:pPr marL="1588" indent="439738"/>
            <a:r>
              <a:rPr lang="uk-UA" altLang="ru-RU" sz="1800" b="1" dirty="0"/>
              <a:t> Виходячи з наявних співвідношень цін в Англії та Португалії в умовах автаркії (1В : 8/9Т в Португалії та 1В : 6/5Т в Англії), Португалії вигідно спеціалізуватись на виробництві вина, а Англії — тканини.</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34B2D46C-9F05-1556-4B06-530E7FE3AC5A}"/>
              </a:ext>
            </a:extLst>
          </p:cNvPr>
          <p:cNvSpPr>
            <a:spLocks noGrp="1" noChangeArrowheads="1"/>
          </p:cNvSpPr>
          <p:nvPr>
            <p:ph idx="1"/>
          </p:nvPr>
        </p:nvSpPr>
        <p:spPr>
          <a:xfrm>
            <a:off x="1206409" y="999604"/>
            <a:ext cx="9779182" cy="4858792"/>
          </a:xfrm>
        </p:spPr>
        <p:txBody>
          <a:bodyPr>
            <a:noAutofit/>
          </a:bodyPr>
          <a:lstStyle/>
          <a:p>
            <a:pPr marL="1588" indent="439738"/>
            <a:r>
              <a:rPr lang="uk-UA" altLang="ru-RU" sz="2000" b="1" dirty="0"/>
              <a:t>Для забезпечення потреб в іншому товарі Португалії вигідно купувати тканину в Англії за ціною 1 барель вина : 6/5 ярда тканини, а Англії — вино в Португалії. Внаслідок такого обміну обидва його учасники отримають певний виграш.</a:t>
            </a:r>
          </a:p>
          <a:p>
            <a:pPr marL="1588" indent="439738"/>
            <a:r>
              <a:rPr lang="uk-UA" altLang="ru-RU" sz="2000" b="1" dirty="0"/>
              <a:t>Для того, щоб проілюструвати цей виграш Д. Рікардо припустив, що країни обмінюються відповідними товарами в співвідношенні 1В : </a:t>
            </a:r>
            <a:r>
              <a:rPr lang="ru-RU" altLang="ru-RU" sz="2000" b="1" dirty="0"/>
              <a:t>1</a:t>
            </a:r>
            <a:r>
              <a:rPr lang="en-US" altLang="ru-RU" sz="2000" b="1" dirty="0"/>
              <a:t>T</a:t>
            </a:r>
            <a:r>
              <a:rPr lang="ru-RU" altLang="ru-RU" sz="2000" b="1" dirty="0"/>
              <a:t>. </a:t>
            </a:r>
            <a:r>
              <a:rPr lang="uk-UA" altLang="ru-RU" sz="2000" b="1" dirty="0"/>
              <a:t>В умовах торгівлі Англія може використати 100 годин праці для виробництва одиниці тканини </a:t>
            </a:r>
            <a:r>
              <a:rPr lang="ru-RU" altLang="ru-RU" sz="2000" b="1" dirty="0"/>
              <a:t>(</a:t>
            </a:r>
            <a:r>
              <a:rPr lang="uk-UA" altLang="ru-RU" sz="2000" b="1" dirty="0"/>
              <a:t>1</a:t>
            </a:r>
            <a:r>
              <a:rPr lang="en-US" altLang="ru-RU" sz="2000" b="1" dirty="0"/>
              <a:t>T</a:t>
            </a:r>
            <a:r>
              <a:rPr lang="ru-RU" altLang="ru-RU" sz="2000" b="1" dirty="0"/>
              <a:t>) </a:t>
            </a:r>
            <a:r>
              <a:rPr lang="uk-UA" altLang="ru-RU" sz="2000" b="1" dirty="0"/>
              <a:t>та обміняти її на одиницю вина (1В). Таким чином, 100 годин праці дають можливість цій країні отримати по каналах зовнішньої торгівлі одиницю вина, для виробництва якого Англії необхідно витратити 120 годин праці. Отже, завдяки міжнародній торгівлі Англія може зекономити 20 годин праці (120—100= 20) на кожній одиниці імпортованого товару.</a:t>
            </a:r>
            <a:endParaRPr lang="ru-RU" altLang="ru-RU" sz="2000" b="1" dirty="0"/>
          </a:p>
          <a:p>
            <a:pPr marL="1588" indent="439738"/>
            <a:r>
              <a:rPr lang="uk-UA" altLang="ru-RU" sz="2000" b="1" dirty="0"/>
              <a:t>Аналогічним чином можна обрахувати і виграш Португалії. Вона витрачає 80 годин праці на виготовлення одиниці вина. Обмінюючи цей товар на світовому ринку на одиницю тканини, Португалія економить 10 годин праці (90 —80 = 10), оскільки для виробництва одиниці тканини в умовах автаркії їй необхідно витратити 90 годин праці.</a:t>
            </a:r>
            <a:endParaRPr lang="ru-RU" altLang="ru-RU" sz="2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3E2CF8FA-2349-AAC7-7833-1121749D4370}"/>
              </a:ext>
            </a:extLst>
          </p:cNvPr>
          <p:cNvSpPr>
            <a:spLocks noGrp="1" noChangeArrowheads="1"/>
          </p:cNvSpPr>
          <p:nvPr>
            <p:ph type="title"/>
          </p:nvPr>
        </p:nvSpPr>
        <p:spPr>
          <a:xfrm>
            <a:off x="1167492" y="136526"/>
            <a:ext cx="9779183" cy="1570038"/>
          </a:xfrm>
        </p:spPr>
        <p:txBody>
          <a:bodyPr anchor="b">
            <a:normAutofit/>
          </a:bodyPr>
          <a:lstStyle/>
          <a:p>
            <a:pPr indent="193675"/>
            <a:r>
              <a:rPr lang="uk-UA" altLang="ru-RU" sz="2300" b="1"/>
              <a:t>Таким чином, можна зробити висновок, що концепція порівняльної переваги становить собою подальший розвиток концепції альтернативної вартості </a:t>
            </a:r>
            <a:r>
              <a:rPr lang="ru-RU" altLang="ru-RU" sz="2300" b="1"/>
              <a:t>(табл.</a:t>
            </a:r>
            <a:r>
              <a:rPr lang="uk-UA" altLang="ru-RU" sz="2300" b="1"/>
              <a:t>)</a:t>
            </a:r>
            <a:endParaRPr lang="ru-RU" altLang="ru-RU" sz="2300" b="1"/>
          </a:p>
          <a:p>
            <a:pPr indent="193675"/>
            <a:r>
              <a:rPr lang="uk-UA" altLang="ru-RU" sz="2300" b="1"/>
              <a:t>Альтернативні видатки виробництва товарів </a:t>
            </a:r>
            <a:r>
              <a:rPr lang="en-US" altLang="ru-RU" sz="2300" b="1"/>
              <a:t>X </a:t>
            </a:r>
            <a:r>
              <a:rPr lang="uk-UA" altLang="ru-RU" sz="2300" b="1"/>
              <a:t>та </a:t>
            </a:r>
            <a:r>
              <a:rPr lang="en-US" altLang="ru-RU" sz="2300" b="1"/>
              <a:t>Y </a:t>
            </a:r>
            <a:r>
              <a:rPr lang="uk-UA" altLang="ru-RU" sz="2300" b="1"/>
              <a:t>в країнах А та В</a:t>
            </a:r>
            <a:r>
              <a:rPr lang="ru-RU" altLang="ru-RU" sz="2300" b="1"/>
              <a:t> </a:t>
            </a:r>
            <a:endParaRPr lang="uk-UA" altLang="ru-RU" sz="2300" b="1"/>
          </a:p>
        </p:txBody>
      </p:sp>
      <p:graphicFrame>
        <p:nvGraphicFramePr>
          <p:cNvPr id="180282" name="Group 58">
            <a:extLst>
              <a:ext uri="{FF2B5EF4-FFF2-40B4-BE49-F238E27FC236}">
                <a16:creationId xmlns:a16="http://schemas.microsoft.com/office/drawing/2014/main" id="{FD477965-37B8-E9E3-0530-DB768CF6F226}"/>
              </a:ext>
            </a:extLst>
          </p:cNvPr>
          <p:cNvGraphicFramePr>
            <a:graphicFrameLocks noGrp="1"/>
          </p:cNvGraphicFramePr>
          <p:nvPr>
            <p:extLst>
              <p:ext uri="{D42A27DB-BD31-4B8C-83A1-F6EECF244321}">
                <p14:modId xmlns:p14="http://schemas.microsoft.com/office/powerpoint/2010/main" val="2957796167"/>
              </p:ext>
            </p:extLst>
          </p:nvPr>
        </p:nvGraphicFramePr>
        <p:xfrm>
          <a:off x="1167493" y="2427420"/>
          <a:ext cx="9779183" cy="2681640"/>
        </p:xfrm>
        <a:graphic>
          <a:graphicData uri="http://schemas.openxmlformats.org/drawingml/2006/table">
            <a:tbl>
              <a:tblPr/>
              <a:tblGrid>
                <a:gridCol w="1870325">
                  <a:extLst>
                    <a:ext uri="{9D8B030D-6E8A-4147-A177-3AD203B41FA5}">
                      <a16:colId xmlns:a16="http://schemas.microsoft.com/office/drawing/2014/main" val="20000"/>
                    </a:ext>
                  </a:extLst>
                </a:gridCol>
                <a:gridCol w="1979590">
                  <a:extLst>
                    <a:ext uri="{9D8B030D-6E8A-4147-A177-3AD203B41FA5}">
                      <a16:colId xmlns:a16="http://schemas.microsoft.com/office/drawing/2014/main" val="20001"/>
                    </a:ext>
                  </a:extLst>
                </a:gridCol>
                <a:gridCol w="1974839">
                  <a:extLst>
                    <a:ext uri="{9D8B030D-6E8A-4147-A177-3AD203B41FA5}">
                      <a16:colId xmlns:a16="http://schemas.microsoft.com/office/drawing/2014/main" val="20002"/>
                    </a:ext>
                  </a:extLst>
                </a:gridCol>
                <a:gridCol w="1979590">
                  <a:extLst>
                    <a:ext uri="{9D8B030D-6E8A-4147-A177-3AD203B41FA5}">
                      <a16:colId xmlns:a16="http://schemas.microsoft.com/office/drawing/2014/main" val="20003"/>
                    </a:ext>
                  </a:extLst>
                </a:gridCol>
                <a:gridCol w="1974839">
                  <a:extLst>
                    <a:ext uri="{9D8B030D-6E8A-4147-A177-3AD203B41FA5}">
                      <a16:colId xmlns:a16="http://schemas.microsoft.com/office/drawing/2014/main" val="20004"/>
                    </a:ext>
                  </a:extLst>
                </a:gridCol>
              </a:tblGrid>
              <a:tr h="6476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Загальний випадок</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Числовий приклад</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88F5"/>
                    </a:solidFill>
                  </a:tcPr>
                </a:tc>
                <a:tc hMerge="1">
                  <a:txBody>
                    <a:bodyPr/>
                    <a:lstStyle/>
                    <a:p>
                      <a:endParaRPr lang="uk-UA"/>
                    </a:p>
                  </a:txBody>
                  <a:tcPr/>
                </a:tc>
                <a:extLst>
                  <a:ext uri="{0D108BD9-81ED-4DB2-BD59-A6C34878D82A}">
                    <a16:rowId xmlns:a16="http://schemas.microsoft.com/office/drawing/2014/main" val="10000"/>
                  </a:ext>
                </a:extLst>
              </a:tr>
              <a:tr h="647607">
                <a:tc vMerge="1">
                  <a:txBody>
                    <a:bodyPr/>
                    <a:lstStyle/>
                    <a:p>
                      <a:endParaRPr lang="uk-UA"/>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Країна А</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Країна В</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Країна А</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88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Країна В</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88F5"/>
                    </a:solidFill>
                  </a:tcPr>
                </a:tc>
                <a:extLst>
                  <a:ext uri="{0D108BD9-81ED-4DB2-BD59-A6C34878D82A}">
                    <a16:rowId xmlns:a16="http://schemas.microsoft.com/office/drawing/2014/main" val="10001"/>
                  </a:ext>
                </a:extLst>
              </a:tr>
              <a:tr h="693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Товар Х</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а</a:t>
                      </a:r>
                      <a:r>
                        <a:rPr kumimoji="0" lang="en-US" sz="3300" b="1" i="0" u="none" strike="noStrike" cap="none" normalizeH="0" baseline="-30000">
                          <a:ln>
                            <a:noFill/>
                          </a:ln>
                          <a:solidFill>
                            <a:srgbClr val="000000"/>
                          </a:solidFill>
                          <a:effectLst/>
                          <a:latin typeface="Tahoma" pitchFamily="34" charset="0"/>
                          <a:cs typeface="Times New Roman" charset="0"/>
                        </a:rPr>
                        <a:t>LX</a:t>
                      </a:r>
                      <a:r>
                        <a:rPr kumimoji="0" lang="ru-RU" sz="3300" b="1" i="0" u="none" strike="noStrike" cap="none" normalizeH="0" baseline="0">
                          <a:ln>
                            <a:noFill/>
                          </a:ln>
                          <a:solidFill>
                            <a:srgbClr val="000000"/>
                          </a:solidFill>
                          <a:effectLst/>
                          <a:latin typeface="Tahoma" pitchFamily="34" charset="0"/>
                          <a:cs typeface="Times New Roman" charset="0"/>
                        </a:rPr>
                        <a:t>/</a:t>
                      </a:r>
                      <a:r>
                        <a:rPr kumimoji="0" lang="uk-UA" sz="3300" b="1" i="0" u="none" strike="noStrike" cap="none" normalizeH="0" baseline="0">
                          <a:ln>
                            <a:noFill/>
                          </a:ln>
                          <a:solidFill>
                            <a:srgbClr val="000000"/>
                          </a:solidFill>
                          <a:effectLst/>
                          <a:latin typeface="Tahoma" pitchFamily="34" charset="0"/>
                          <a:cs typeface="Times New Roman" charset="0"/>
                        </a:rPr>
                        <a:t>а</a:t>
                      </a:r>
                      <a:r>
                        <a:rPr kumimoji="0" lang="en-US" sz="3300" b="1" i="0" u="none" strike="noStrike" cap="none" normalizeH="0" baseline="-30000">
                          <a:ln>
                            <a:noFill/>
                          </a:ln>
                          <a:solidFill>
                            <a:srgbClr val="000000"/>
                          </a:solidFill>
                          <a:effectLst/>
                          <a:latin typeface="Tahoma" pitchFamily="34" charset="0"/>
                          <a:cs typeface="Times New Roman" charset="0"/>
                        </a:rPr>
                        <a:t>LY</a:t>
                      </a:r>
                      <a:endParaRPr kumimoji="0" lang="ru-RU" sz="3300" b="1"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1" i="0" u="none" strike="noStrike" cap="none" normalizeH="0" baseline="0">
                          <a:ln>
                            <a:noFill/>
                          </a:ln>
                          <a:solidFill>
                            <a:srgbClr val="000000"/>
                          </a:solidFill>
                          <a:effectLst/>
                          <a:latin typeface="Tahoma" pitchFamily="34" charset="0"/>
                          <a:cs typeface="Times New Roman" charset="0"/>
                        </a:rPr>
                        <a:t>b</a:t>
                      </a:r>
                      <a:r>
                        <a:rPr kumimoji="0" lang="en-US" sz="3300" b="1" i="0" u="none" strike="noStrike" cap="none" normalizeH="0" baseline="-30000">
                          <a:ln>
                            <a:noFill/>
                          </a:ln>
                          <a:solidFill>
                            <a:srgbClr val="000000"/>
                          </a:solidFill>
                          <a:effectLst/>
                          <a:latin typeface="Tahoma" pitchFamily="34" charset="0"/>
                          <a:cs typeface="Times New Roman" charset="0"/>
                        </a:rPr>
                        <a:t>LX</a:t>
                      </a:r>
                      <a:r>
                        <a:rPr kumimoji="0" lang="en-US" sz="3300" b="1" i="0" u="none" strike="noStrike" cap="none" normalizeH="0" baseline="0">
                          <a:ln>
                            <a:noFill/>
                          </a:ln>
                          <a:solidFill>
                            <a:srgbClr val="000000"/>
                          </a:solidFill>
                          <a:effectLst/>
                          <a:latin typeface="Tahoma" pitchFamily="34" charset="0"/>
                          <a:cs typeface="Times New Roman" charset="0"/>
                        </a:rPr>
                        <a:t>/b</a:t>
                      </a:r>
                      <a:r>
                        <a:rPr kumimoji="0" lang="en-US" sz="3300" b="1" i="0" u="none" strike="noStrike" cap="none" normalizeH="0" baseline="-30000">
                          <a:ln>
                            <a:noFill/>
                          </a:ln>
                          <a:solidFill>
                            <a:srgbClr val="000000"/>
                          </a:solidFill>
                          <a:effectLst/>
                          <a:latin typeface="Tahoma" pitchFamily="34" charset="0"/>
                          <a:cs typeface="Times New Roman" charset="0"/>
                        </a:rPr>
                        <a:t>LY</a:t>
                      </a:r>
                      <a:endParaRPr kumimoji="0" lang="ru-RU" sz="3300" b="1"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2/5</a:t>
                      </a:r>
                      <a:endParaRPr kumimoji="0" lang="ru-RU" sz="3300" b="1" i="0" u="none" strike="noStrike" cap="none" normalizeH="0" baseline="0">
                        <a:ln>
                          <a:noFill/>
                        </a:ln>
                        <a:solidFill>
                          <a:schemeClr val="tx1"/>
                        </a:solidFill>
                        <a:effectLst/>
                        <a:latin typeface="Tahoma" pitchFamily="34"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10/12</a:t>
                      </a:r>
                      <a:endParaRPr kumimoji="0" lang="ru-RU" sz="3300" b="1" i="0" u="none" strike="noStrike" cap="none" normalizeH="0" baseline="0">
                        <a:ln>
                          <a:noFill/>
                        </a:ln>
                        <a:solidFill>
                          <a:schemeClr val="tx1"/>
                        </a:solidFill>
                        <a:effectLst/>
                        <a:latin typeface="Tahoma" pitchFamily="34" charset="0"/>
                        <a:cs typeface="Times New Roman"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3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000" b="0" i="0" u="none" strike="noStrike" cap="none" normalizeH="0" baseline="0">
                          <a:ln>
                            <a:noFill/>
                          </a:ln>
                          <a:solidFill>
                            <a:schemeClr val="tx1"/>
                          </a:solidFill>
                          <a:effectLst/>
                          <a:latin typeface="Tahoma" pitchFamily="34" charset="0"/>
                        </a:rPr>
                        <a:t>Товар У</a:t>
                      </a:r>
                      <a:endParaRPr kumimoji="0" lang="ru-RU" sz="3000" b="0" i="0" u="none" strike="noStrike" cap="none" normalizeH="0" baseline="0">
                        <a:ln>
                          <a:noFill/>
                        </a:ln>
                        <a:solidFill>
                          <a:schemeClr val="tx1"/>
                        </a:solidFill>
                        <a:effectLst/>
                        <a:latin typeface="Tahoma" pitchFamily="34" charset="0"/>
                      </a:endParaRPr>
                    </a:p>
                  </a:txBody>
                  <a:tcPr marL="136818" marR="136818" marT="68409" marB="684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а</a:t>
                      </a:r>
                      <a:r>
                        <a:rPr kumimoji="0" lang="en-US" sz="3300" b="1" i="0" u="none" strike="noStrike" cap="none" normalizeH="0" baseline="-30000">
                          <a:ln>
                            <a:noFill/>
                          </a:ln>
                          <a:solidFill>
                            <a:srgbClr val="000000"/>
                          </a:solidFill>
                          <a:effectLst/>
                          <a:latin typeface="Tahoma" pitchFamily="34" charset="0"/>
                          <a:cs typeface="Times New Roman" charset="0"/>
                        </a:rPr>
                        <a:t>LY</a:t>
                      </a:r>
                      <a:r>
                        <a:rPr kumimoji="0" lang="uk-UA" sz="3300" b="1" i="0" u="none" strike="noStrike" cap="none" normalizeH="0" baseline="0">
                          <a:ln>
                            <a:noFill/>
                          </a:ln>
                          <a:solidFill>
                            <a:srgbClr val="000000"/>
                          </a:solidFill>
                          <a:effectLst/>
                          <a:latin typeface="Tahoma" pitchFamily="34" charset="0"/>
                          <a:cs typeface="Times New Roman" charset="0"/>
                        </a:rPr>
                        <a:t> / а</a:t>
                      </a:r>
                      <a:r>
                        <a:rPr kumimoji="0" lang="en-US" sz="3300" b="1" i="0" u="none" strike="noStrike" cap="none" normalizeH="0" baseline="-30000">
                          <a:ln>
                            <a:noFill/>
                          </a:ln>
                          <a:solidFill>
                            <a:srgbClr val="000000"/>
                          </a:solidFill>
                          <a:effectLst/>
                          <a:latin typeface="Tahoma" pitchFamily="34" charset="0"/>
                          <a:cs typeface="Times New Roman" charset="0"/>
                        </a:rPr>
                        <a:t>L</a:t>
                      </a:r>
                      <a:r>
                        <a:rPr kumimoji="0" lang="uk-UA" sz="3300" b="1" i="0" u="none" strike="noStrike" cap="none" normalizeH="0" baseline="-30000">
                          <a:ln>
                            <a:noFill/>
                          </a:ln>
                          <a:solidFill>
                            <a:srgbClr val="000000"/>
                          </a:solidFill>
                          <a:effectLst/>
                          <a:latin typeface="Tahoma" pitchFamily="34" charset="0"/>
                          <a:cs typeface="Times New Roman" charset="0"/>
                        </a:rPr>
                        <a:t>х</a:t>
                      </a:r>
                      <a:endParaRPr kumimoji="0" lang="ru-RU" sz="3300" b="1" i="0" u="none" strike="noStrike" cap="none" normalizeH="0" baseline="-30000">
                        <a:ln>
                          <a:noFill/>
                        </a:ln>
                        <a:solidFill>
                          <a:srgbClr val="000000"/>
                        </a:solidFill>
                        <a:effectLst/>
                        <a:latin typeface="Tahoma" pitchFamily="34" charset="0"/>
                        <a:cs typeface="Times New Roman"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1" i="0" u="none" strike="noStrike" cap="none" normalizeH="0" baseline="0">
                          <a:ln>
                            <a:noFill/>
                          </a:ln>
                          <a:solidFill>
                            <a:srgbClr val="000000"/>
                          </a:solidFill>
                          <a:effectLst/>
                          <a:latin typeface="Tahoma" pitchFamily="34" charset="0"/>
                          <a:cs typeface="Times New Roman" charset="0"/>
                        </a:rPr>
                        <a:t>b</a:t>
                      </a:r>
                      <a:r>
                        <a:rPr kumimoji="0" lang="en-US" sz="3300" b="1" i="0" u="none" strike="noStrike" cap="none" normalizeH="0" baseline="-30000">
                          <a:ln>
                            <a:noFill/>
                          </a:ln>
                          <a:solidFill>
                            <a:srgbClr val="000000"/>
                          </a:solidFill>
                          <a:effectLst/>
                          <a:latin typeface="Tahoma" pitchFamily="34" charset="0"/>
                          <a:cs typeface="Times New Roman" charset="0"/>
                        </a:rPr>
                        <a:t>LY</a:t>
                      </a:r>
                      <a:r>
                        <a:rPr kumimoji="0" lang="uk-UA" sz="3300" b="1" i="0" u="none" strike="noStrike" cap="none" normalizeH="0" baseline="0">
                          <a:ln>
                            <a:noFill/>
                          </a:ln>
                          <a:solidFill>
                            <a:srgbClr val="000000"/>
                          </a:solidFill>
                          <a:effectLst/>
                          <a:latin typeface="Tahoma" pitchFamily="34" charset="0"/>
                          <a:cs typeface="Times New Roman" charset="0"/>
                        </a:rPr>
                        <a:t> /</a:t>
                      </a:r>
                      <a:r>
                        <a:rPr kumimoji="0" lang="en-US" sz="3300" b="1" i="0" u="none" strike="noStrike" cap="none" normalizeH="0" baseline="0">
                          <a:ln>
                            <a:noFill/>
                          </a:ln>
                          <a:solidFill>
                            <a:srgbClr val="000000"/>
                          </a:solidFill>
                          <a:effectLst/>
                          <a:latin typeface="Tahoma" pitchFamily="34" charset="0"/>
                          <a:cs typeface="Times New Roman" charset="0"/>
                        </a:rPr>
                        <a:t> b</a:t>
                      </a:r>
                      <a:r>
                        <a:rPr kumimoji="0" lang="en-US" sz="3300" b="1" i="0" u="none" strike="noStrike" cap="none" normalizeH="0" baseline="-30000">
                          <a:ln>
                            <a:noFill/>
                          </a:ln>
                          <a:solidFill>
                            <a:srgbClr val="000000"/>
                          </a:solidFill>
                          <a:effectLst/>
                          <a:latin typeface="Tahoma" pitchFamily="34" charset="0"/>
                          <a:cs typeface="Times New Roman" charset="0"/>
                        </a:rPr>
                        <a:t>L</a:t>
                      </a:r>
                      <a:r>
                        <a:rPr kumimoji="0" lang="uk-UA" sz="3300" b="1" i="0" u="none" strike="noStrike" cap="none" normalizeH="0" baseline="-30000">
                          <a:ln>
                            <a:noFill/>
                          </a:ln>
                          <a:solidFill>
                            <a:srgbClr val="000000"/>
                          </a:solidFill>
                          <a:effectLst/>
                          <a:latin typeface="Tahoma" pitchFamily="34" charset="0"/>
                          <a:cs typeface="Times New Roman" charset="0"/>
                        </a:rPr>
                        <a:t>х</a:t>
                      </a:r>
                      <a:endParaRPr kumimoji="0" lang="ru-RU" sz="3300" b="1" i="0" u="none" strike="noStrike" cap="none" normalizeH="0" baseline="-30000">
                        <a:ln>
                          <a:noFill/>
                        </a:ln>
                        <a:solidFill>
                          <a:srgbClr val="000000"/>
                        </a:solidFill>
                        <a:effectLst/>
                        <a:latin typeface="Tahoma" pitchFamily="34" charset="0"/>
                        <a:cs typeface="Times New Roman"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5/2</a:t>
                      </a:r>
                      <a:endParaRPr kumimoji="0" lang="ru-RU" sz="3300" b="1" i="0" u="none" strike="noStrike" cap="none" normalizeH="0" baseline="0">
                        <a:ln>
                          <a:noFill/>
                        </a:ln>
                        <a:solidFill>
                          <a:srgbClr val="000000"/>
                        </a:solidFill>
                        <a:effectLst/>
                        <a:latin typeface="Tahoma" pitchFamily="34" charset="0"/>
                        <a:cs typeface="Times New Roman" charset="0"/>
                      </a:endParaRPr>
                    </a:p>
                  </a:txBody>
                  <a:tcPr marL="136818" marR="136818" marT="68409" marB="684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uk-UA" sz="3300" b="1" i="0" u="none" strike="noStrike" cap="none" normalizeH="0" baseline="0">
                          <a:ln>
                            <a:noFill/>
                          </a:ln>
                          <a:solidFill>
                            <a:srgbClr val="000000"/>
                          </a:solidFill>
                          <a:effectLst/>
                          <a:latin typeface="Tahoma" pitchFamily="34" charset="0"/>
                          <a:cs typeface="Times New Roman" charset="0"/>
                        </a:rPr>
                        <a:t>12/10</a:t>
                      </a:r>
                      <a:r>
                        <a:rPr kumimoji="0" lang="ru-RU" sz="3300" b="1" i="0" u="none" strike="noStrike" cap="none" normalizeH="0" baseline="0">
                          <a:ln>
                            <a:noFill/>
                          </a:ln>
                          <a:solidFill>
                            <a:schemeClr val="tx1"/>
                          </a:solidFill>
                          <a:effectLst/>
                          <a:latin typeface="Tahoma" pitchFamily="34" charset="0"/>
                        </a:rPr>
                        <a:t> </a:t>
                      </a:r>
                    </a:p>
                  </a:txBody>
                  <a:tcPr marL="136818" marR="136818" marT="68409" marB="684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7">
            <a:extLst>
              <a:ext uri="{FF2B5EF4-FFF2-40B4-BE49-F238E27FC236}">
                <a16:creationId xmlns:a16="http://schemas.microsoft.com/office/drawing/2014/main" id="{502674D1-BDC0-B1A1-5560-CBDA2384B2E4}"/>
              </a:ext>
            </a:extLst>
          </p:cNvPr>
          <p:cNvSpPr>
            <a:spLocks noGrp="1" noChangeArrowheads="1"/>
          </p:cNvSpPr>
          <p:nvPr>
            <p:ph type="ctrTitle"/>
          </p:nvPr>
        </p:nvSpPr>
        <p:spPr>
          <a:xfrm>
            <a:off x="1196676" y="145364"/>
            <a:ext cx="7096933" cy="3830130"/>
          </a:xfrm>
        </p:spPr>
        <p:txBody>
          <a:bodyPr anchor="b">
            <a:normAutofit/>
          </a:bodyPr>
          <a:lstStyle/>
          <a:p>
            <a:pPr marL="723900" indent="355600"/>
            <a:r>
              <a:rPr lang="uk-UA" altLang="ru-RU" sz="1500" b="1" dirty="0"/>
              <a:t>Альтернативні  видатки  виробництва  кожного  товару  в  кожній країні представляють собою  кількість  одиниць праці,  необхідну для виготовлення одиниці  даного товару,   поділену  на  кількість  одиниць праці, необхідну  для виготовлення іншого товару. </a:t>
            </a:r>
          </a:p>
          <a:p>
            <a:pPr marL="723900" indent="355600"/>
            <a:endParaRPr lang="uk-UA" altLang="ru-RU" sz="1500" b="1" dirty="0"/>
          </a:p>
          <a:p>
            <a:pPr marL="723900" indent="355600"/>
            <a:r>
              <a:rPr lang="uk-UA" altLang="ru-RU" sz="1500" b="1" dirty="0"/>
              <a:t>В даному випадку виробництво одиниці товару </a:t>
            </a:r>
            <a:r>
              <a:rPr lang="en-US" altLang="ru-RU" sz="1500" b="1" dirty="0"/>
              <a:t>X </a:t>
            </a:r>
            <a:r>
              <a:rPr lang="uk-UA" altLang="ru-RU" sz="1500" b="1" dirty="0"/>
              <a:t>в країні В потребує 10 одиниць праці (</a:t>
            </a:r>
            <a:r>
              <a:rPr lang="en-US" altLang="ru-RU" sz="1500" b="1" dirty="0" err="1"/>
              <a:t>b</a:t>
            </a:r>
            <a:r>
              <a:rPr lang="en-US" altLang="ru-RU" sz="1500" b="1" baseline="-30000" dirty="0" err="1"/>
              <a:t>LX</a:t>
            </a:r>
            <a:r>
              <a:rPr lang="uk-UA" altLang="ru-RU" sz="1500" b="1" dirty="0"/>
              <a:t>=10). </a:t>
            </a:r>
          </a:p>
          <a:p>
            <a:pPr marL="723900" indent="355600"/>
            <a:endParaRPr lang="uk-UA" altLang="ru-RU" sz="1500" b="1" dirty="0"/>
          </a:p>
          <a:p>
            <a:pPr marL="723900" indent="355600"/>
            <a:r>
              <a:rPr lang="uk-UA" altLang="ru-RU" sz="1500" b="1" dirty="0"/>
              <a:t>Для того,  щоб їх отримати,  необхідно відмовитись від виробництва 10/12 одиниць товару </a:t>
            </a:r>
            <a:r>
              <a:rPr lang="en-US" altLang="ru-RU" sz="1500" b="1" dirty="0"/>
              <a:t>Y</a:t>
            </a:r>
            <a:r>
              <a:rPr lang="ru-RU" altLang="ru-RU" sz="1500" b="1" dirty="0"/>
              <a:t>. </a:t>
            </a:r>
            <a:r>
              <a:rPr lang="uk-UA" altLang="ru-RU" sz="1500" b="1" dirty="0"/>
              <a:t>Отже альтернативна вартість додаткової одиниці товару </a:t>
            </a:r>
            <a:r>
              <a:rPr lang="en-US" altLang="ru-RU" sz="1500" b="1" dirty="0"/>
              <a:t>X </a:t>
            </a:r>
            <a:r>
              <a:rPr lang="uk-UA" altLang="ru-RU" sz="1500" b="1" dirty="0"/>
              <a:t>становить 10/12 одиниць товару </a:t>
            </a:r>
            <a:r>
              <a:rPr lang="en-US" altLang="ru-RU" sz="1500" b="1" dirty="0"/>
              <a:t>Y</a:t>
            </a:r>
            <a:r>
              <a:rPr lang="ru-RU" altLang="ru-RU" sz="1500" b="1" dirty="0"/>
              <a:t>.</a:t>
            </a:r>
          </a:p>
          <a:p>
            <a:pPr marL="723900" indent="355600"/>
            <a:endParaRPr lang="ru-RU" altLang="ru-RU" sz="1500" b="1" dirty="0"/>
          </a:p>
          <a:p>
            <a:pPr marL="723900" indent="355600"/>
            <a:r>
              <a:rPr lang="uk-UA" altLang="ru-RU" sz="1500" b="1" dirty="0"/>
              <a:t>Припустимо, що країна А має порівняльну перевагу у виробництві товару </a:t>
            </a:r>
            <a:r>
              <a:rPr lang="en-US" altLang="ru-RU" sz="1500" b="1" dirty="0"/>
              <a:t>X</a:t>
            </a:r>
            <a:r>
              <a:rPr lang="ru-RU" altLang="ru-RU" sz="1500" b="1" dirty="0"/>
              <a:t>, </a:t>
            </a:r>
            <a:r>
              <a:rPr lang="uk-UA" altLang="ru-RU" sz="1500" b="1" dirty="0"/>
              <a:t>тобто </a:t>
            </a:r>
            <a:r>
              <a:rPr lang="en-US" altLang="ru-RU" sz="1500" b="1" dirty="0" err="1"/>
              <a:t>a</a:t>
            </a:r>
            <a:r>
              <a:rPr lang="en-US" altLang="ru-RU" sz="1500" b="1" baseline="-30000" dirty="0" err="1"/>
              <a:t>LX</a:t>
            </a:r>
            <a:r>
              <a:rPr lang="ru-RU" altLang="ru-RU" sz="1500" b="1" dirty="0"/>
              <a:t>/ </a:t>
            </a:r>
            <a:r>
              <a:rPr lang="en-US" altLang="ru-RU" sz="1500" b="1" dirty="0" err="1"/>
              <a:t>a</a:t>
            </a:r>
            <a:r>
              <a:rPr lang="en-US" altLang="ru-RU" sz="1500" b="1" baseline="-30000" dirty="0" err="1"/>
              <a:t>LY</a:t>
            </a:r>
            <a:r>
              <a:rPr lang="ru-RU" altLang="ru-RU" sz="1500" b="1" dirty="0"/>
              <a:t> &lt; </a:t>
            </a:r>
            <a:r>
              <a:rPr lang="en-US" altLang="ru-RU" sz="1500" b="1" dirty="0" err="1"/>
              <a:t>b</a:t>
            </a:r>
            <a:r>
              <a:rPr lang="en-US" altLang="ru-RU" sz="1500" b="1" baseline="-30000" dirty="0" err="1"/>
              <a:t>LX</a:t>
            </a:r>
            <a:r>
              <a:rPr lang="ru-RU" altLang="ru-RU" sz="1500" b="1" dirty="0"/>
              <a:t>/</a:t>
            </a:r>
            <a:r>
              <a:rPr lang="en-US" altLang="ru-RU" sz="1500" b="1" dirty="0" err="1"/>
              <a:t>b</a:t>
            </a:r>
            <a:r>
              <a:rPr lang="en-US" altLang="ru-RU" sz="1500" b="1" baseline="-30000" dirty="0" err="1"/>
              <a:t>LY</a:t>
            </a:r>
            <a:r>
              <a:rPr lang="ru-RU" altLang="ru-RU" sz="1500" b="1" dirty="0"/>
              <a:t>, </a:t>
            </a:r>
            <a:r>
              <a:rPr lang="uk-UA" altLang="ru-RU" sz="1500" b="1" dirty="0"/>
              <a:t>а країна В — товару </a:t>
            </a:r>
            <a:r>
              <a:rPr lang="en-US" altLang="ru-RU" sz="1500" b="1" dirty="0"/>
              <a:t>Y </a:t>
            </a:r>
            <a:r>
              <a:rPr lang="uk-UA" altLang="ru-RU" sz="1500" b="1" dirty="0"/>
              <a:t>(відповідно, </a:t>
            </a:r>
            <a:r>
              <a:rPr lang="en-US" altLang="ru-RU" sz="1500" b="1" dirty="0"/>
              <a:t>b</a:t>
            </a:r>
            <a:r>
              <a:rPr lang="en-US" altLang="ru-RU" sz="1500" b="1" baseline="-30000" dirty="0"/>
              <a:t> LY</a:t>
            </a:r>
            <a:r>
              <a:rPr lang="ru-RU" altLang="ru-RU" sz="1500" b="1" dirty="0"/>
              <a:t>/</a:t>
            </a:r>
            <a:r>
              <a:rPr lang="en-US" altLang="ru-RU" sz="1500" b="1" dirty="0" err="1"/>
              <a:t>b</a:t>
            </a:r>
            <a:r>
              <a:rPr lang="en-US" altLang="ru-RU" sz="1500" b="1" baseline="-30000" dirty="0" err="1"/>
              <a:t>LX</a:t>
            </a:r>
            <a:r>
              <a:rPr lang="ru-RU" altLang="ru-RU" sz="1500" b="1" dirty="0"/>
              <a:t> &lt; </a:t>
            </a:r>
            <a:r>
              <a:rPr lang="en-US" altLang="ru-RU" sz="1500" b="1" dirty="0" err="1"/>
              <a:t>a</a:t>
            </a:r>
            <a:r>
              <a:rPr lang="en-US" altLang="ru-RU" sz="1500" b="1" baseline="-30000" dirty="0" err="1"/>
              <a:t>LY</a:t>
            </a:r>
            <a:r>
              <a:rPr lang="ru-RU" altLang="ru-RU" sz="1500" b="1" dirty="0"/>
              <a:t>/</a:t>
            </a:r>
            <a:r>
              <a:rPr lang="en-US" altLang="ru-RU" sz="1500" b="1" dirty="0" err="1"/>
              <a:t>a</a:t>
            </a:r>
            <a:r>
              <a:rPr lang="en-US" altLang="ru-RU" sz="1500" b="1" baseline="-30000" dirty="0" err="1"/>
              <a:t>LX</a:t>
            </a:r>
            <a:r>
              <a:rPr lang="uk-UA" altLang="ru-RU" sz="1500" b="1" dirty="0"/>
              <a:t>). Згідно з принципом порівняльної переваги, країна А має спеціалізуватись на виробництві товару </a:t>
            </a:r>
            <a:r>
              <a:rPr lang="en-US" altLang="ru-RU" sz="1500" b="1" dirty="0"/>
              <a:t>X</a:t>
            </a:r>
            <a:r>
              <a:rPr lang="uk-UA" altLang="ru-RU" sz="1500" b="1" dirty="0"/>
              <a:t>, а країна В — товару </a:t>
            </a:r>
            <a:r>
              <a:rPr lang="en-US" altLang="ru-RU" sz="1500" b="1" dirty="0"/>
              <a:t>Y</a:t>
            </a:r>
            <a:r>
              <a:rPr lang="uk-UA" altLang="ru-RU" sz="1500" b="1" dirty="0"/>
              <a:t>. Внаслідок такої спеціалізації кожна країна отримає певний виграш від взаємної торгівлі.</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739E2-A4E6-DDE1-C408-A20A9C1C2940}"/>
              </a:ext>
            </a:extLst>
          </p:cNvPr>
          <p:cNvSpPr txBox="1"/>
          <p:nvPr/>
        </p:nvSpPr>
        <p:spPr>
          <a:xfrm>
            <a:off x="1158864" y="102021"/>
            <a:ext cx="9779183" cy="1744415"/>
          </a:xfrm>
          <a:prstGeom prst="rect">
            <a:avLst/>
          </a:prstGeom>
        </p:spPr>
        <p:txBody>
          <a:bodyPr vert="horz" lIns="91440" tIns="45720" rIns="91440" bIns="45720" rtlCol="0" anchor="b">
            <a:normAutofit/>
          </a:bodyPr>
          <a:lstStyle/>
          <a:p>
            <a:pPr>
              <a:lnSpc>
                <a:spcPct val="80000"/>
              </a:lnSpc>
              <a:spcBef>
                <a:spcPct val="0"/>
              </a:spcBef>
              <a:spcAft>
                <a:spcPts val="600"/>
              </a:spcAft>
            </a:pPr>
            <a:r>
              <a:rPr lang="ru-RU" altLang="ru-RU" sz="4200" b="1" kern="1200">
                <a:latin typeface="Arial" panose="020B0604020202020204" pitchFamily="34" charset="0"/>
                <a:ea typeface="+mj-ea"/>
                <a:cs typeface="+mj-cs"/>
              </a:rPr>
              <a:t>В умовах автаркії:</a:t>
            </a:r>
          </a:p>
        </p:txBody>
      </p:sp>
      <p:graphicFrame>
        <p:nvGraphicFramePr>
          <p:cNvPr id="50180" name="Rectangle 3">
            <a:extLst>
              <a:ext uri="{FF2B5EF4-FFF2-40B4-BE49-F238E27FC236}">
                <a16:creationId xmlns:a16="http://schemas.microsoft.com/office/drawing/2014/main" id="{5F8EF01D-244A-9E78-7652-85B0F6046AE9}"/>
              </a:ext>
            </a:extLst>
          </p:cNvPr>
          <p:cNvGraphicFramePr/>
          <p:nvPr>
            <p:extLst>
              <p:ext uri="{D42A27DB-BD31-4B8C-83A1-F6EECF244321}">
                <p14:modId xmlns:p14="http://schemas.microsoft.com/office/powerpoint/2010/main" val="1607580171"/>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E481254D-FF3D-6E8C-B7AC-00BEBD402480}"/>
              </a:ext>
            </a:extLst>
          </p:cNvPr>
          <p:cNvSpPr>
            <a:spLocks noGrp="1" noChangeArrowheads="1"/>
          </p:cNvSpPr>
          <p:nvPr>
            <p:ph type="body" idx="1"/>
          </p:nvPr>
        </p:nvSpPr>
        <p:spPr>
          <a:xfrm>
            <a:off x="1208864" y="242581"/>
            <a:ext cx="10136221" cy="1716088"/>
          </a:xfrm>
        </p:spPr>
        <p:txBody>
          <a:bodyPr>
            <a:normAutofit/>
          </a:bodyPr>
          <a:lstStyle/>
          <a:p>
            <a:pPr marL="1588" indent="247650" algn="just"/>
            <a:r>
              <a:rPr lang="uk-UA" altLang="ru-RU" sz="2000" b="1" dirty="0">
                <a:solidFill>
                  <a:srgbClr val="000000"/>
                </a:solidFill>
                <a:latin typeface="+mn-lt"/>
                <a:cs typeface="Times New Roman" panose="02020603050405020304" pitchFamily="18" charset="0"/>
              </a:rPr>
              <a:t>Якщо скористатися кривими трансформації виробничих </a:t>
            </a:r>
            <a:r>
              <a:rPr lang="uk-UA" altLang="ru-RU" sz="2000" b="1" dirty="0" err="1">
                <a:solidFill>
                  <a:srgbClr val="000000"/>
                </a:solidFill>
                <a:latin typeface="+mn-lt"/>
                <a:cs typeface="Times New Roman" panose="02020603050405020304" pitchFamily="18" charset="0"/>
              </a:rPr>
              <a:t>потужностей</a:t>
            </a:r>
            <a:r>
              <a:rPr lang="uk-UA" altLang="ru-RU" sz="2000" b="1" dirty="0">
                <a:solidFill>
                  <a:srgbClr val="000000"/>
                </a:solidFill>
                <a:latin typeface="+mn-lt"/>
                <a:cs typeface="Times New Roman" panose="02020603050405020304" pitchFamily="18" charset="0"/>
              </a:rPr>
              <a:t> (схема), то для країни А повна спеціалізація характеризуватиметься точкою </a:t>
            </a:r>
            <a:r>
              <a:rPr lang="en-US" altLang="ru-RU" sz="2000" b="1" dirty="0">
                <a:solidFill>
                  <a:srgbClr val="000000"/>
                </a:solidFill>
                <a:latin typeface="+mn-lt"/>
                <a:cs typeface="Times New Roman" panose="02020603050405020304" pitchFamily="18" charset="0"/>
              </a:rPr>
              <a:t>S</a:t>
            </a:r>
            <a:r>
              <a:rPr lang="en-US" altLang="ru-RU" sz="2000" b="1" baseline="-30000" dirty="0">
                <a:solidFill>
                  <a:srgbClr val="000000"/>
                </a:solidFill>
                <a:latin typeface="+mn-lt"/>
                <a:cs typeface="Times New Roman" panose="02020603050405020304" pitchFamily="18" charset="0"/>
              </a:rPr>
              <a:t>A</a:t>
            </a:r>
            <a:r>
              <a:rPr lang="uk-UA" altLang="ru-RU" sz="2000" b="1" dirty="0">
                <a:solidFill>
                  <a:srgbClr val="000000"/>
                </a:solidFill>
                <a:latin typeface="+mn-lt"/>
                <a:cs typeface="Times New Roman" panose="02020603050405020304" pitchFamily="18" charset="0"/>
              </a:rPr>
              <a:t> а для країни В — </a:t>
            </a:r>
            <a:r>
              <a:rPr lang="en-US" altLang="ru-RU" sz="2000" b="1" dirty="0">
                <a:solidFill>
                  <a:srgbClr val="000000"/>
                </a:solidFill>
                <a:latin typeface="+mn-lt"/>
                <a:cs typeface="Times New Roman" panose="02020603050405020304" pitchFamily="18" charset="0"/>
              </a:rPr>
              <a:t>S</a:t>
            </a:r>
            <a:r>
              <a:rPr lang="en-US" altLang="ru-RU" sz="2000" b="1" baseline="-30000" dirty="0">
                <a:solidFill>
                  <a:srgbClr val="000000"/>
                </a:solidFill>
                <a:latin typeface="+mn-lt"/>
                <a:cs typeface="Times New Roman" panose="02020603050405020304" pitchFamily="18" charset="0"/>
              </a:rPr>
              <a:t>B</a:t>
            </a:r>
            <a:endParaRPr lang="ru-RU" altLang="ru-RU" sz="2000" b="1" baseline="-30000" dirty="0">
              <a:latin typeface="+mn-lt"/>
              <a:cs typeface="Times New Roman" panose="02020603050405020304" pitchFamily="18" charset="0"/>
            </a:endParaRPr>
          </a:p>
          <a:p>
            <a:pPr marL="1588" indent="247650" algn="just"/>
            <a:r>
              <a:rPr lang="uk-UA" altLang="ru-RU" sz="2000" b="1" dirty="0">
                <a:solidFill>
                  <a:srgbClr val="000000"/>
                </a:solidFill>
                <a:latin typeface="+mn-lt"/>
                <a:cs typeface="Times New Roman" panose="02020603050405020304" pitchFamily="18" charset="0"/>
              </a:rPr>
              <a:t>Схема</a:t>
            </a:r>
            <a:r>
              <a:rPr lang="uk-UA" altLang="ru-RU" sz="2000" b="1" dirty="0">
                <a:solidFill>
                  <a:srgbClr val="000000"/>
                </a:solidFill>
                <a:latin typeface="+mn-lt"/>
              </a:rPr>
              <a:t>. </a:t>
            </a:r>
            <a:r>
              <a:rPr lang="uk-UA" altLang="ru-RU" sz="2000" b="1" dirty="0">
                <a:solidFill>
                  <a:srgbClr val="000000"/>
                </a:solidFill>
                <a:latin typeface="+mn-lt"/>
                <a:cs typeface="Times New Roman" panose="02020603050405020304" pitchFamily="18" charset="0"/>
              </a:rPr>
              <a:t>Спеціалізація   виробництва   на   основі   принципу   порівняльної переваги</a:t>
            </a:r>
            <a:r>
              <a:rPr lang="ru-RU" altLang="ru-RU" b="1" dirty="0">
                <a:latin typeface="+mn-lt"/>
                <a:cs typeface="Times New Roman" panose="02020603050405020304" pitchFamily="18" charset="0"/>
              </a:rPr>
              <a:t> </a:t>
            </a:r>
            <a:endParaRPr lang="uk-UA" altLang="ru-RU" b="1" dirty="0">
              <a:latin typeface="+mn-lt"/>
              <a:cs typeface="Times New Roman" panose="02020603050405020304" pitchFamily="18" charset="0"/>
            </a:endParaRPr>
          </a:p>
        </p:txBody>
      </p:sp>
      <p:sp>
        <p:nvSpPr>
          <p:cNvPr id="52227" name="Rectangle 5">
            <a:extLst>
              <a:ext uri="{FF2B5EF4-FFF2-40B4-BE49-F238E27FC236}">
                <a16:creationId xmlns:a16="http://schemas.microsoft.com/office/drawing/2014/main" id="{A8F0CFC1-2413-B0E1-E54C-BA225861E432}"/>
              </a:ext>
            </a:extLst>
          </p:cNvPr>
          <p:cNvSpPr>
            <a:spLocks noChangeArrowheads="1"/>
          </p:cNvSpPr>
          <p:nvPr/>
        </p:nvSpPr>
        <p:spPr bwMode="auto">
          <a:xfrm>
            <a:off x="3986213" y="20621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28" name="Picture 4">
            <a:extLst>
              <a:ext uri="{FF2B5EF4-FFF2-40B4-BE49-F238E27FC236}">
                <a16:creationId xmlns:a16="http://schemas.microsoft.com/office/drawing/2014/main" id="{3B0E95F1-9382-8A40-F0EB-0984CD8E0F4D}"/>
              </a:ext>
            </a:extLst>
          </p:cNvPr>
          <p:cNvPicPr>
            <a:picLocks noChangeAspect="1" noChangeArrowheads="1"/>
          </p:cNvPicPr>
          <p:nvPr/>
        </p:nvPicPr>
        <p:blipFill>
          <a:blip r:embed="rId2">
            <a:lum bright="-56000" contrast="74000"/>
            <a:extLst>
              <a:ext uri="{28A0092B-C50C-407E-A947-70E740481C1C}">
                <a14:useLocalDpi xmlns:a14="http://schemas.microsoft.com/office/drawing/2010/main" val="0"/>
              </a:ext>
            </a:extLst>
          </a:blip>
          <a:srcRect/>
          <a:stretch>
            <a:fillRect/>
          </a:stretch>
        </p:blipFill>
        <p:spPr bwMode="auto">
          <a:xfrm>
            <a:off x="2028825" y="1905306"/>
            <a:ext cx="813435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4DCA9E05-63FB-DA43-3635-80515659EE3F}"/>
              </a:ext>
            </a:extLst>
          </p:cNvPr>
          <p:cNvSpPr>
            <a:spLocks noGrp="1" noChangeArrowheads="1"/>
          </p:cNvSpPr>
          <p:nvPr>
            <p:ph type="ctrTitle"/>
          </p:nvPr>
        </p:nvSpPr>
        <p:spPr>
          <a:xfrm>
            <a:off x="1167493" y="232913"/>
            <a:ext cx="7096933" cy="3830130"/>
          </a:xfrm>
        </p:spPr>
        <p:txBody>
          <a:bodyPr anchor="b">
            <a:normAutofit/>
          </a:bodyPr>
          <a:lstStyle/>
          <a:p>
            <a:pPr marL="98425" indent="150813"/>
            <a:r>
              <a:rPr lang="uk-UA" altLang="ru-RU" sz="2000" b="1"/>
              <a:t>Спеціалізація виробництва хоч і є способом збільшення випуску товарів та послуг, не може реалізувати свій потенціал в умовах автаркії. </a:t>
            </a:r>
          </a:p>
          <a:p>
            <a:pPr marL="98425" indent="150813"/>
            <a:r>
              <a:rPr lang="uk-UA" altLang="ru-RU" sz="2000" b="1"/>
              <a:t>Причина цього полягає в тому, що в закритій економіці споживачі змушені задовольняти свої потреби лише тією кількістю товарів та послуг та в таких пропорціях, у яких вони виробляються в даній країні. </a:t>
            </a:r>
          </a:p>
          <a:p>
            <a:pPr marL="98425" indent="150813"/>
            <a:r>
              <a:rPr lang="uk-UA" altLang="ru-RU" sz="2000" b="1"/>
              <a:t>Так, якщо в умовах автаркії країна буде повністю спеціалізуватись на виробництві товару </a:t>
            </a:r>
            <a:r>
              <a:rPr lang="en-US" altLang="ru-RU" sz="2000" b="1"/>
              <a:t>X</a:t>
            </a:r>
            <a:r>
              <a:rPr lang="uk-UA" altLang="ru-RU" sz="2000" b="1"/>
              <a:t> , то випуск товару </a:t>
            </a:r>
            <a:r>
              <a:rPr lang="en-US" altLang="ru-RU" sz="2000" b="1"/>
              <a:t>Y</a:t>
            </a:r>
            <a:r>
              <a:rPr lang="uk-UA" altLang="ru-RU" sz="2000" b="1"/>
              <a:t> буде припинено через відсутність вільних ресурсів. Але оскільки споживачам (смаки, уподобання, тощо) необхідна також певна кількість товару </a:t>
            </a:r>
            <a:r>
              <a:rPr lang="en-US" altLang="ru-RU" sz="2000" b="1"/>
              <a:t>Y</a:t>
            </a:r>
            <a:r>
              <a:rPr lang="ru-RU" altLang="ru-RU" sz="2000" b="1"/>
              <a:t>, </a:t>
            </a:r>
            <a:r>
              <a:rPr lang="uk-UA" altLang="ru-RU" sz="2000" b="1"/>
              <a:t>то повна спеціалізація, очевидно, неможлива.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225724CC-520E-243E-11AA-5171315506AD}"/>
              </a:ext>
            </a:extLst>
          </p:cNvPr>
          <p:cNvSpPr>
            <a:spLocks noGrp="1" noChangeArrowheads="1"/>
          </p:cNvSpPr>
          <p:nvPr>
            <p:ph type="ctrTitle"/>
          </p:nvPr>
        </p:nvSpPr>
        <p:spPr>
          <a:xfrm>
            <a:off x="1167493" y="232913"/>
            <a:ext cx="7096933" cy="3830130"/>
          </a:xfrm>
        </p:spPr>
        <p:txBody>
          <a:bodyPr anchor="b">
            <a:normAutofit/>
          </a:bodyPr>
          <a:lstStyle/>
          <a:p>
            <a:pPr indent="290513"/>
            <a:r>
              <a:rPr lang="uk-UA" altLang="ru-RU" sz="2000" b="1" dirty="0"/>
              <a:t>Слід зазначити, що співвідношення цін на світовому ринку повинно задовольняти ще одну умову: рівноважні міжнародні умови торгівлі мають забезпечувати збалансованість зустрічних торговельних потоків. Іншими словами, кількість товару </a:t>
            </a:r>
            <a:r>
              <a:rPr lang="en-US" altLang="ru-RU" sz="2000" b="1" dirty="0"/>
              <a:t>X</a:t>
            </a:r>
            <a:r>
              <a:rPr lang="ru-RU" altLang="ru-RU" sz="2000" b="1" dirty="0"/>
              <a:t>, </a:t>
            </a:r>
            <a:r>
              <a:rPr lang="uk-UA" altLang="ru-RU" sz="2000" b="1" dirty="0"/>
              <a:t>яку бажає експортувати дана країна за певних умов торгівлі, мусить точно дорівнювати кількості товару </a:t>
            </a:r>
            <a:r>
              <a:rPr lang="en-US" altLang="ru-RU" sz="2000" b="1" dirty="0"/>
              <a:t>X</a:t>
            </a:r>
            <a:r>
              <a:rPr lang="ru-RU" altLang="ru-RU" sz="2000" b="1" dirty="0"/>
              <a:t>, </a:t>
            </a:r>
            <a:r>
              <a:rPr lang="uk-UA" altLang="ru-RU" sz="2000" b="1" dirty="0"/>
              <a:t>яку країна В бажає імпортувати за тих же умов торгівлі. </a:t>
            </a:r>
          </a:p>
          <a:p>
            <a:pPr indent="290513"/>
            <a:r>
              <a:rPr lang="uk-UA" altLang="ru-RU" sz="2000" b="1" dirty="0"/>
              <a:t>Аналогічно, кількість товару </a:t>
            </a:r>
            <a:r>
              <a:rPr lang="en-US" altLang="ru-RU" sz="2000" b="1" dirty="0"/>
              <a:t>Y</a:t>
            </a:r>
            <a:r>
              <a:rPr lang="ru-RU" altLang="ru-RU" sz="2000" b="1" dirty="0"/>
              <a:t>, </a:t>
            </a:r>
            <a:r>
              <a:rPr lang="uk-UA" altLang="ru-RU" sz="2000" b="1" dirty="0"/>
              <a:t>яку зацікавлена поставити на міжнародний ринок країна В при певному співвідношенні цін на ньому, має дорівнювати обсягу товару </a:t>
            </a:r>
            <a:r>
              <a:rPr lang="en-US" altLang="ru-RU" sz="2000" b="1" dirty="0"/>
              <a:t>Y</a:t>
            </a:r>
            <a:r>
              <a:rPr lang="ru-RU" altLang="ru-RU" sz="2000" b="1" dirty="0"/>
              <a:t>, </a:t>
            </a:r>
            <a:r>
              <a:rPr lang="uk-UA" altLang="ru-RU" sz="2000" b="1" dirty="0"/>
              <a:t>який країна А готова імпортувати при цьому самому ціновому співвідношенні.</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97CFD17-74EE-B4CA-DD0C-F6FB367B871C}"/>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6A97B21E-8624-1BF8-BB9E-DD92744E3EDA}"/>
              </a:ext>
            </a:extLst>
          </p:cNvPr>
          <p:cNvSpPr>
            <a:spLocks noGrp="1" noChangeArrowheads="1"/>
          </p:cNvSpPr>
          <p:nvPr>
            <p:ph type="title"/>
          </p:nvPr>
        </p:nvSpPr>
        <p:spPr>
          <a:xfrm>
            <a:off x="1167492" y="136526"/>
            <a:ext cx="9779183" cy="1570038"/>
          </a:xfrm>
        </p:spPr>
        <p:txBody>
          <a:bodyPr anchor="b">
            <a:normAutofit/>
          </a:bodyPr>
          <a:lstStyle/>
          <a:p>
            <a:pPr eaLnBrk="1" hangingPunct="1"/>
            <a:r>
              <a:rPr lang="uk-UA" altLang="ru-RU" sz="4000" dirty="0">
                <a:solidFill>
                  <a:srgbClr val="000000"/>
                </a:solidFill>
                <a:cs typeface="Arial" panose="020B0604020202020204" pitchFamily="34" charset="0"/>
              </a:rPr>
              <a:t>Схема. Рівновага в  умовах вільної торгівлі</a:t>
            </a:r>
            <a:br>
              <a:rPr lang="ru-RU" altLang="ru-RU" sz="4000" dirty="0">
                <a:cs typeface="Arial" panose="020B0604020202020204" pitchFamily="34" charset="0"/>
              </a:rPr>
            </a:br>
            <a:endParaRPr lang="ru-RU" altLang="ru-RU" sz="3900" dirty="0">
              <a:cs typeface="Arial" panose="020B0604020202020204" pitchFamily="34" charset="0"/>
            </a:endParaRPr>
          </a:p>
        </p:txBody>
      </p:sp>
      <p:pic>
        <p:nvPicPr>
          <p:cNvPr id="2" name="Picture 5">
            <a:extLst>
              <a:ext uri="{FF2B5EF4-FFF2-40B4-BE49-F238E27FC236}">
                <a16:creationId xmlns:a16="http://schemas.microsoft.com/office/drawing/2014/main" id="{E81E7F6D-9877-6293-8CF9-083F2757E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783" y="1706564"/>
            <a:ext cx="86106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0CAE41F-AB4E-5C01-C4C1-C8953DA25A64}"/>
              </a:ext>
            </a:extLst>
          </p:cNvPr>
          <p:cNvSpPr txBox="1"/>
          <p:nvPr/>
        </p:nvSpPr>
        <p:spPr>
          <a:xfrm>
            <a:off x="3473579" y="1337232"/>
            <a:ext cx="1127604" cy="369332"/>
          </a:xfrm>
          <a:prstGeom prst="rect">
            <a:avLst/>
          </a:prstGeom>
          <a:noFill/>
        </p:spPr>
        <p:txBody>
          <a:bodyPr wrap="square" rtlCol="0">
            <a:spAutoFit/>
          </a:bodyPr>
          <a:lstStyle/>
          <a:p>
            <a:r>
              <a:rPr lang="ru-RU" dirty="0" err="1"/>
              <a:t>Кра</a:t>
            </a:r>
            <a:r>
              <a:rPr lang="uk-UA" dirty="0" err="1"/>
              <a:t>їна</a:t>
            </a:r>
            <a:r>
              <a:rPr lang="uk-UA" dirty="0"/>
              <a:t> А</a:t>
            </a:r>
            <a:endParaRPr lang="ru-RU" dirty="0"/>
          </a:p>
        </p:txBody>
      </p:sp>
      <p:sp>
        <p:nvSpPr>
          <p:cNvPr id="4" name="TextBox 3">
            <a:extLst>
              <a:ext uri="{FF2B5EF4-FFF2-40B4-BE49-F238E27FC236}">
                <a16:creationId xmlns:a16="http://schemas.microsoft.com/office/drawing/2014/main" id="{E9264C0B-C5A3-9FFC-94C8-06F17532CA59}"/>
              </a:ext>
            </a:extLst>
          </p:cNvPr>
          <p:cNvSpPr txBox="1"/>
          <p:nvPr/>
        </p:nvSpPr>
        <p:spPr>
          <a:xfrm>
            <a:off x="7590819" y="1380526"/>
            <a:ext cx="1127604" cy="369332"/>
          </a:xfrm>
          <a:prstGeom prst="rect">
            <a:avLst/>
          </a:prstGeom>
          <a:noFill/>
        </p:spPr>
        <p:txBody>
          <a:bodyPr wrap="square" rtlCol="0">
            <a:spAutoFit/>
          </a:bodyPr>
          <a:lstStyle/>
          <a:p>
            <a:r>
              <a:rPr lang="ru-RU" dirty="0" err="1"/>
              <a:t>Кра</a:t>
            </a:r>
            <a:r>
              <a:rPr lang="uk-UA" dirty="0" err="1"/>
              <a:t>їна</a:t>
            </a:r>
            <a:r>
              <a:rPr lang="uk-UA" dirty="0"/>
              <a:t> В</a:t>
            </a:r>
            <a:endParaRPr lang="ru-RU" dirty="0"/>
          </a:p>
        </p:txBody>
      </p:sp>
    </p:spTree>
    <p:extLst>
      <p:ext uri="{BB962C8B-B14F-4D97-AF65-F5344CB8AC3E}">
        <p14:creationId xmlns:p14="http://schemas.microsoft.com/office/powerpoint/2010/main" val="695137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4194D274-82AF-E306-5D9E-32A42B4D5F53}"/>
              </a:ext>
            </a:extLst>
          </p:cNvPr>
          <p:cNvSpPr>
            <a:spLocks noGrp="1" noChangeArrowheads="1"/>
          </p:cNvSpPr>
          <p:nvPr>
            <p:ph type="ctrTitle"/>
          </p:nvPr>
        </p:nvSpPr>
        <p:spPr>
          <a:xfrm>
            <a:off x="1167494" y="252549"/>
            <a:ext cx="6220278" cy="6352902"/>
          </a:xfrm>
        </p:spPr>
        <p:txBody>
          <a:bodyPr anchor="b">
            <a:normAutofit/>
          </a:bodyPr>
          <a:lstStyle/>
          <a:p>
            <a:pPr marL="1588" indent="150813"/>
            <a:r>
              <a:rPr lang="uk-UA" altLang="ru-RU" sz="2100" b="1" dirty="0"/>
              <a:t>На схемі накреслені криві трансформації виробничих </a:t>
            </a:r>
            <a:r>
              <a:rPr lang="uk-UA" altLang="ru-RU" sz="2100" b="1" dirty="0" err="1"/>
              <a:t>потужностей</a:t>
            </a:r>
            <a:r>
              <a:rPr lang="uk-UA" altLang="ru-RU" sz="2100" b="1" dirty="0"/>
              <a:t> країн А та В. В умовах автаркії виробництво та споживання в кожній країні характеризується відповідно точками </a:t>
            </a:r>
            <a:r>
              <a:rPr lang="en-US" altLang="ru-RU" sz="2100" b="1" dirty="0"/>
              <a:t>D</a:t>
            </a:r>
            <a:r>
              <a:rPr lang="en-US" altLang="ru-RU" sz="2100" b="1" baseline="-30000" dirty="0"/>
              <a:t>A</a:t>
            </a:r>
            <a:r>
              <a:rPr lang="uk-UA" altLang="ru-RU" sz="2100" b="1" dirty="0"/>
              <a:t> та </a:t>
            </a:r>
            <a:r>
              <a:rPr lang="en-US" altLang="ru-RU" sz="2100" b="1" dirty="0"/>
              <a:t>D</a:t>
            </a:r>
            <a:r>
              <a:rPr lang="en-US" altLang="ru-RU" sz="2100" b="1" baseline="-30000" dirty="0"/>
              <a:t>B</a:t>
            </a:r>
            <a:r>
              <a:rPr lang="uk-UA" altLang="ru-RU" sz="2100" b="1" dirty="0"/>
              <a:t> </a:t>
            </a:r>
          </a:p>
          <a:p>
            <a:pPr marL="1588" indent="150813"/>
            <a:r>
              <a:rPr lang="uk-UA" altLang="ru-RU" sz="2100" b="1" dirty="0"/>
              <a:t>Ці рівні споживання лежать на відповідних кривих байдужості, які дотикаються до кривих трансформації виробничих </a:t>
            </a:r>
            <a:r>
              <a:rPr lang="uk-UA" altLang="ru-RU" sz="2100" b="1" dirty="0" err="1"/>
              <a:t>потужностей</a:t>
            </a:r>
            <a:r>
              <a:rPr lang="uk-UA" altLang="ru-RU" sz="2100" b="1" dirty="0"/>
              <a:t> в точці </a:t>
            </a:r>
            <a:r>
              <a:rPr lang="en-US" altLang="ru-RU" sz="2100" b="1" dirty="0"/>
              <a:t>D</a:t>
            </a:r>
            <a:r>
              <a:rPr lang="uk-UA" altLang="ru-RU" sz="2100" b="1" dirty="0"/>
              <a:t> (країна А) та точці </a:t>
            </a:r>
            <a:r>
              <a:rPr lang="en-US" altLang="ru-RU" sz="2100" b="1" dirty="0"/>
              <a:t>D</a:t>
            </a:r>
            <a:r>
              <a:rPr lang="en-US" altLang="ru-RU" sz="2100" b="1" baseline="-30000" dirty="0"/>
              <a:t>B </a:t>
            </a:r>
            <a:r>
              <a:rPr lang="uk-UA" altLang="ru-RU" sz="2100" b="1" dirty="0"/>
              <a:t>(країна В ). </a:t>
            </a:r>
          </a:p>
          <a:p>
            <a:pPr marL="1588" indent="150813"/>
            <a:r>
              <a:rPr lang="uk-UA" altLang="ru-RU" sz="2100" b="1" dirty="0"/>
              <a:t>Якщо обидві країни перейдуть до спеціалізації на виробництві товарів згідно з принципом порівняльної переваги та почнуть торгувати між собою, то тоді вони зможуть збільшити споживання обох товарів до рівня С</a:t>
            </a:r>
            <a:r>
              <a:rPr lang="uk-UA" altLang="ru-RU" sz="2100" b="1" baseline="-30000" dirty="0"/>
              <a:t>А</a:t>
            </a:r>
            <a:r>
              <a:rPr lang="uk-UA" altLang="ru-RU" sz="2100" b="1" dirty="0"/>
              <a:t>(країна А) та рівня </a:t>
            </a:r>
            <a:r>
              <a:rPr lang="uk-UA" altLang="ru-RU" sz="2100" b="1" dirty="0" err="1"/>
              <a:t>С</a:t>
            </a:r>
            <a:r>
              <a:rPr lang="uk-UA" altLang="ru-RU" sz="2100" b="1" baseline="-30000" dirty="0" err="1"/>
              <a:t>в</a:t>
            </a:r>
            <a:r>
              <a:rPr lang="uk-UA" altLang="ru-RU" sz="2100" b="1" dirty="0"/>
              <a:t> (країна В). </a:t>
            </a:r>
          </a:p>
          <a:p>
            <a:pPr marL="1588" indent="150813"/>
            <a:r>
              <a:rPr lang="uk-UA" altLang="ru-RU" sz="2100" b="1" dirty="0"/>
              <a:t>Ці точки вже знаходяться на нових (більш високих) кривих байдужості, які, відповідно, характеризують більш високі рівні задоволення потреб або корисності (ІС</a:t>
            </a:r>
            <a:r>
              <a:rPr lang="uk-UA" altLang="ru-RU" sz="2100" b="1" baseline="-30000" dirty="0"/>
              <a:t>А2</a:t>
            </a:r>
            <a:r>
              <a:rPr lang="uk-UA" altLang="ru-RU" sz="2100" b="1" dirty="0"/>
              <a:t> для країни А та ІС</a:t>
            </a:r>
            <a:r>
              <a:rPr lang="uk-UA" altLang="ru-RU" sz="2100" b="1" baseline="-30000" dirty="0"/>
              <a:t>В2</a:t>
            </a:r>
            <a:r>
              <a:rPr lang="uk-UA" altLang="ru-RU" sz="2100" b="1" dirty="0"/>
              <a:t> для країни В).</a:t>
            </a:r>
            <a:endParaRPr lang="ru-RU" altLang="ru-RU" sz="2100" b="1" dirty="0"/>
          </a:p>
          <a:p>
            <a:pPr marL="1588" indent="150813"/>
            <a:endParaRPr lang="uk-UA" altLang="ru-RU" sz="21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FD85A98-7967-6110-406D-EF8824A67B17}"/>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b="0"/>
              <a:t>Типи теорій торгівлі</a:t>
            </a:r>
          </a:p>
        </p:txBody>
      </p:sp>
      <p:sp>
        <p:nvSpPr>
          <p:cNvPr id="4" name="Номер слайда 3" hidden="1">
            <a:extLst>
              <a:ext uri="{FF2B5EF4-FFF2-40B4-BE49-F238E27FC236}">
                <a16:creationId xmlns:a16="http://schemas.microsoft.com/office/drawing/2014/main" id="{EB91B1E1-7FA3-4C04-0454-E7DABD9C12B0}"/>
              </a:ext>
            </a:extLst>
          </p:cNvPr>
          <p:cNvSpPr>
            <a:spLocks noGrp="1"/>
          </p:cNvSpPr>
          <p:nvPr>
            <p:ph type="sldNum" sz="quarter" idx="10"/>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5</a:t>
            </a:fld>
            <a:endParaRPr lang="uk-UA" altLang="ru-RU">
              <a:latin typeface="Times New Roman" panose="02020603050405020304" pitchFamily="18" charset="0"/>
            </a:endParaRPr>
          </a:p>
        </p:txBody>
      </p:sp>
      <p:graphicFrame>
        <p:nvGraphicFramePr>
          <p:cNvPr id="8198" name="Rectangle 3">
            <a:extLst>
              <a:ext uri="{FF2B5EF4-FFF2-40B4-BE49-F238E27FC236}">
                <a16:creationId xmlns:a16="http://schemas.microsoft.com/office/drawing/2014/main" id="{38074D82-9524-61E5-DCFB-74956FB50855}"/>
              </a:ext>
            </a:extLst>
          </p:cNvPr>
          <p:cNvGraphicFramePr/>
          <p:nvPr>
            <p:extLst>
              <p:ext uri="{D42A27DB-BD31-4B8C-83A1-F6EECF244321}">
                <p14:modId xmlns:p14="http://schemas.microsoft.com/office/powerpoint/2010/main" val="2082577240"/>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E0A7C97C-7F8B-E8F8-2D57-6E9C118AE924}"/>
              </a:ext>
            </a:extLst>
          </p:cNvPr>
          <p:cNvSpPr>
            <a:spLocks noGrp="1" noChangeArrowheads="1"/>
          </p:cNvSpPr>
          <p:nvPr>
            <p:ph type="ctrTitle"/>
          </p:nvPr>
        </p:nvSpPr>
        <p:spPr>
          <a:xfrm>
            <a:off x="1167494" y="252549"/>
            <a:ext cx="6220278" cy="6352902"/>
          </a:xfrm>
        </p:spPr>
        <p:txBody>
          <a:bodyPr anchor="b">
            <a:normAutofit/>
          </a:bodyPr>
          <a:lstStyle/>
          <a:p>
            <a:pPr marL="446088" indent="247650"/>
            <a:r>
              <a:rPr lang="uk-UA" altLang="ru-RU" sz="2300" b="1" dirty="0"/>
              <a:t>Трикутники </a:t>
            </a:r>
            <a:r>
              <a:rPr lang="ru-RU" altLang="ru-RU" sz="2300" b="1" dirty="0"/>
              <a:t>С</a:t>
            </a:r>
            <a:r>
              <a:rPr lang="uk-UA" altLang="ru-RU" sz="2300" b="1" baseline="-30000" dirty="0"/>
              <a:t>А</a:t>
            </a:r>
            <a:r>
              <a:rPr lang="en-US" altLang="ru-RU" sz="2300" b="1" dirty="0"/>
              <a:t>KS</a:t>
            </a:r>
            <a:r>
              <a:rPr lang="uk-UA" altLang="ru-RU" sz="2300" b="1" baseline="-30000" dirty="0"/>
              <a:t>А</a:t>
            </a:r>
            <a:r>
              <a:rPr lang="ru-RU" altLang="ru-RU" sz="2300" b="1" dirty="0"/>
              <a:t> та </a:t>
            </a:r>
            <a:r>
              <a:rPr lang="en-US" altLang="ru-RU" sz="2300" b="1" dirty="0"/>
              <a:t>S</a:t>
            </a:r>
            <a:r>
              <a:rPr lang="en-US" altLang="ru-RU" sz="2300" b="1" baseline="-30000" dirty="0"/>
              <a:t>B</a:t>
            </a:r>
            <a:r>
              <a:rPr lang="en-US" altLang="ru-RU" sz="2300" b="1" dirty="0"/>
              <a:t>RC</a:t>
            </a:r>
            <a:r>
              <a:rPr lang="en-US" altLang="ru-RU" sz="2300" b="1" baseline="-30000" dirty="0"/>
              <a:t>B</a:t>
            </a:r>
            <a:r>
              <a:rPr lang="en-US" altLang="ru-RU" sz="2300" b="1" dirty="0"/>
              <a:t> </a:t>
            </a:r>
            <a:r>
              <a:rPr lang="uk-UA" altLang="ru-RU" sz="2300" b="1" dirty="0"/>
              <a:t>називаються торговельними трикутниками, або трикутниками торгівлі: вони дають повне уявлення про зовнішню торгівлю країни. </a:t>
            </a:r>
          </a:p>
          <a:p>
            <a:pPr marL="446088" indent="247650"/>
            <a:r>
              <a:rPr lang="uk-UA" altLang="ru-RU" sz="2300" b="1" dirty="0"/>
              <a:t>Для країни нахил лінії </a:t>
            </a:r>
            <a:r>
              <a:rPr lang="en-US" altLang="ru-RU" sz="2300" b="1" dirty="0"/>
              <a:t>C</a:t>
            </a:r>
            <a:r>
              <a:rPr lang="uk-UA" altLang="ru-RU" sz="2300" b="1" baseline="-30000" dirty="0"/>
              <a:t>А</a:t>
            </a:r>
            <a:r>
              <a:rPr lang="en-US" altLang="ru-RU" sz="2300" b="1" dirty="0"/>
              <a:t>S</a:t>
            </a:r>
            <a:r>
              <a:rPr lang="en-US" altLang="ru-RU" sz="2300" b="1" baseline="-30000" dirty="0"/>
              <a:t>A</a:t>
            </a:r>
            <a:r>
              <a:rPr lang="uk-UA" altLang="ru-RU" sz="2300" b="1" dirty="0"/>
              <a:t> характеризує рівноважні умови торгівлі, відрізки  </a:t>
            </a:r>
            <a:r>
              <a:rPr lang="en-US" altLang="ru-RU" sz="2300" b="1" dirty="0"/>
              <a:t>KS</a:t>
            </a:r>
            <a:r>
              <a:rPr lang="en-US" altLang="ru-RU" sz="2300" b="1" baseline="-30000" dirty="0"/>
              <a:t>A</a:t>
            </a:r>
            <a:r>
              <a:rPr lang="uk-UA" altLang="ru-RU" sz="2300" b="1" dirty="0"/>
              <a:t>   та  С</a:t>
            </a:r>
            <a:r>
              <a:rPr lang="uk-UA" altLang="ru-RU" sz="2300" b="1" baseline="-30000" dirty="0"/>
              <a:t>А</a:t>
            </a:r>
            <a:r>
              <a:rPr lang="uk-UA" altLang="ru-RU" sz="2300" b="1" dirty="0"/>
              <a:t>К  відображають відповідно  обсяги експорту товару </a:t>
            </a:r>
            <a:r>
              <a:rPr lang="en-US" altLang="ru-RU" sz="2300" b="1" dirty="0"/>
              <a:t>X</a:t>
            </a:r>
            <a:r>
              <a:rPr lang="uk-UA" altLang="ru-RU" sz="2300" b="1" dirty="0"/>
              <a:t> та імпорту товару </a:t>
            </a:r>
            <a:r>
              <a:rPr lang="en-US" altLang="ru-RU" sz="2300" b="1" dirty="0"/>
              <a:t>Y</a:t>
            </a:r>
            <a:r>
              <a:rPr lang="uk-UA" altLang="ru-RU" sz="2300" b="1" dirty="0"/>
              <a:t>. </a:t>
            </a:r>
          </a:p>
          <a:p>
            <a:pPr marL="446088" indent="247650"/>
            <a:r>
              <a:rPr lang="uk-UA" altLang="ru-RU" sz="2300" b="1" dirty="0"/>
              <a:t>Для країни В, аналогічним чином, нахил лінії </a:t>
            </a:r>
            <a:r>
              <a:rPr lang="en-US" altLang="ru-RU" sz="2300" b="1" dirty="0"/>
              <a:t>S</a:t>
            </a:r>
            <a:r>
              <a:rPr lang="en-US" altLang="ru-RU" sz="2300" b="1" baseline="-30000" dirty="0"/>
              <a:t>B</a:t>
            </a:r>
            <a:r>
              <a:rPr lang="en-US" altLang="ru-RU" sz="2300" b="1" dirty="0"/>
              <a:t>C</a:t>
            </a:r>
            <a:r>
              <a:rPr lang="en-US" altLang="ru-RU" sz="2300" b="1" baseline="-30000" dirty="0"/>
              <a:t>B</a:t>
            </a:r>
            <a:r>
              <a:rPr lang="uk-UA" altLang="ru-RU" sz="2300" b="1" dirty="0"/>
              <a:t> характеризує рівноважні умови торгівлі, а відрізки </a:t>
            </a:r>
            <a:r>
              <a:rPr lang="en-US" altLang="ru-RU" sz="2300" b="1" dirty="0"/>
              <a:t>S</a:t>
            </a:r>
            <a:r>
              <a:rPr lang="uk-UA" altLang="ru-RU" sz="2300" b="1" baseline="-30000" dirty="0"/>
              <a:t>В</a:t>
            </a:r>
            <a:r>
              <a:rPr lang="en-US" altLang="ru-RU" sz="2300" b="1" dirty="0"/>
              <a:t>R</a:t>
            </a:r>
            <a:r>
              <a:rPr lang="uk-UA" altLang="ru-RU" sz="2300" b="1" dirty="0"/>
              <a:t> та </a:t>
            </a:r>
            <a:r>
              <a:rPr lang="en-US" altLang="ru-RU" sz="2300" b="1" dirty="0"/>
              <a:t>RC</a:t>
            </a:r>
            <a:r>
              <a:rPr lang="en-US" altLang="ru-RU" sz="2300" b="1" baseline="-30000" dirty="0"/>
              <a:t>B</a:t>
            </a:r>
            <a:r>
              <a:rPr lang="uk-UA" altLang="ru-RU" sz="2300" b="1" dirty="0"/>
              <a:t> відповідно експорт товару </a:t>
            </a:r>
            <a:r>
              <a:rPr lang="en-US" altLang="ru-RU" sz="2300" b="1" dirty="0"/>
              <a:t>Y</a:t>
            </a:r>
            <a:r>
              <a:rPr lang="uk-UA" altLang="ru-RU" sz="2300" b="1" dirty="0"/>
              <a:t> та імпорт товару </a:t>
            </a:r>
            <a:r>
              <a:rPr lang="en-US" altLang="ru-RU" sz="2300" b="1" dirty="0"/>
              <a:t>X</a:t>
            </a:r>
            <a:r>
              <a:rPr lang="uk-UA" altLang="ru-RU" sz="2300" b="1" dirty="0"/>
              <a:t>.</a:t>
            </a:r>
          </a:p>
          <a:p>
            <a:pPr marL="446088" indent="247650"/>
            <a:r>
              <a:rPr lang="uk-UA" altLang="ru-RU" sz="2300" b="1" dirty="0"/>
              <a:t>В умовах рівноваги нахил ліній </a:t>
            </a:r>
            <a:r>
              <a:rPr lang="en-US" altLang="ru-RU" sz="2300" b="1" dirty="0"/>
              <a:t>C</a:t>
            </a:r>
            <a:r>
              <a:rPr lang="uk-UA" altLang="ru-RU" sz="2300" b="1" baseline="-30000" dirty="0"/>
              <a:t>А</a:t>
            </a:r>
            <a:r>
              <a:rPr lang="en-US" altLang="ru-RU" sz="2300" b="1" dirty="0"/>
              <a:t>S</a:t>
            </a:r>
            <a:r>
              <a:rPr lang="uk-UA" altLang="ru-RU" sz="2300" b="1" baseline="-30000" dirty="0"/>
              <a:t>А</a:t>
            </a:r>
            <a:r>
              <a:rPr lang="uk-UA" altLang="ru-RU" sz="2300" b="1" dirty="0"/>
              <a:t> та </a:t>
            </a:r>
            <a:r>
              <a:rPr lang="en-US" altLang="ru-RU" sz="2300" b="1" dirty="0"/>
              <a:t>S</a:t>
            </a:r>
            <a:r>
              <a:rPr lang="uk-UA" altLang="ru-RU" sz="2300" b="1" baseline="-30000" dirty="0"/>
              <a:t>В</a:t>
            </a:r>
            <a:r>
              <a:rPr lang="en-US" altLang="ru-RU" sz="2300" b="1" dirty="0"/>
              <a:t>C</a:t>
            </a:r>
            <a:r>
              <a:rPr lang="uk-UA" altLang="ru-RU" sz="2300" b="1" baseline="-30000" dirty="0"/>
              <a:t>В</a:t>
            </a:r>
            <a:r>
              <a:rPr lang="uk-UA" altLang="ru-RU" sz="2300" b="1" dirty="0"/>
              <a:t> однаковий, а величини </a:t>
            </a:r>
            <a:r>
              <a:rPr lang="en-US" altLang="ru-RU" sz="2300" b="1" dirty="0"/>
              <a:t>KS</a:t>
            </a:r>
            <a:r>
              <a:rPr lang="uk-UA" altLang="ru-RU" sz="2300" b="1" baseline="-30000" dirty="0"/>
              <a:t>А</a:t>
            </a:r>
            <a:r>
              <a:rPr lang="uk-UA" altLang="ru-RU" sz="2300" b="1" dirty="0"/>
              <a:t> та С</a:t>
            </a:r>
            <a:r>
              <a:rPr lang="uk-UA" altLang="ru-RU" sz="2300" b="1" baseline="-30000" dirty="0"/>
              <a:t>А</a:t>
            </a:r>
            <a:r>
              <a:rPr lang="uk-UA" altLang="ru-RU" sz="2300" b="1" dirty="0"/>
              <a:t>К відповідно дорівнюють </a:t>
            </a:r>
            <a:r>
              <a:rPr lang="en-US" altLang="ru-RU" sz="2300" b="1" dirty="0"/>
              <a:t>RC</a:t>
            </a:r>
            <a:r>
              <a:rPr lang="en-US" altLang="ru-RU" sz="2300" b="1" baseline="-30000" dirty="0"/>
              <a:t>B</a:t>
            </a:r>
            <a:r>
              <a:rPr lang="uk-UA" altLang="ru-RU" sz="2300" b="1" dirty="0"/>
              <a:t> та </a:t>
            </a:r>
            <a:r>
              <a:rPr lang="en-US" altLang="ru-RU" sz="2300" b="1" dirty="0"/>
              <a:t>RS</a:t>
            </a:r>
            <a:r>
              <a:rPr lang="uk-UA" altLang="ru-RU" sz="2300" b="1" baseline="-30000" dirty="0"/>
              <a:t>В.</a:t>
            </a:r>
            <a:endParaRPr lang="ru-RU" altLang="ru-RU" sz="2300" b="1" dirty="0"/>
          </a:p>
          <a:p>
            <a:pPr marL="446088" indent="247650"/>
            <a:endParaRPr lang="uk-UA" altLang="ru-RU" sz="23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16E25F1-6571-8D8B-C73A-734A0F43E6C4}"/>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sz="2900"/>
              <a:t>У дійсності жодна країна ніколи не йшла шляхом повної спеціалізації, переваги якого досить переконливо доводить Д. Рікардо. Це можна пояснити цілим рядом причин. </a:t>
            </a:r>
            <a:br>
              <a:rPr lang="uk-UA" altLang="ru-RU" sz="2900"/>
            </a:br>
            <a:endParaRPr lang="uk-UA" altLang="ru-RU" sz="2900"/>
          </a:p>
        </p:txBody>
      </p:sp>
      <p:sp>
        <p:nvSpPr>
          <p:cNvPr id="61443" name="Rectangle 3">
            <a:extLst>
              <a:ext uri="{FF2B5EF4-FFF2-40B4-BE49-F238E27FC236}">
                <a16:creationId xmlns:a16="http://schemas.microsoft.com/office/drawing/2014/main" id="{7F68F036-5AFB-8DCF-3448-CD823B3B84B5}"/>
              </a:ext>
            </a:extLst>
          </p:cNvPr>
          <p:cNvSpPr>
            <a:spLocks noGrp="1" noChangeArrowheads="1"/>
          </p:cNvSpPr>
          <p:nvPr>
            <p:ph type="subTitle" idx="1"/>
          </p:nvPr>
        </p:nvSpPr>
        <p:spPr>
          <a:xfrm>
            <a:off x="1167493" y="3685939"/>
            <a:ext cx="6220277" cy="2919512"/>
          </a:xfrm>
        </p:spPr>
        <p:txBody>
          <a:bodyPr anchor="t">
            <a:normAutofit/>
          </a:bodyPr>
          <a:lstStyle/>
          <a:p>
            <a:pPr eaLnBrk="1" hangingPunct="1">
              <a:buFont typeface="Wingdings" panose="05000000000000000000" pitchFamily="2" charset="2"/>
              <a:buNone/>
            </a:pPr>
            <a:r>
              <a:rPr lang="uk-UA" altLang="ru-RU" sz="1100" b="1" dirty="0"/>
              <a:t>По-перше, вихідне припущення про те, що світове господарство складається лише з двох країн, є надзвичайно спрощеним підходом до аналізу світової економіки. В реальному світі всі країни виробляють далеко не один товар, причому багато з продуктів та послуг виготовляються в кількох країнах одночасно. </a:t>
            </a:r>
          </a:p>
          <a:p>
            <a:pPr eaLnBrk="1" hangingPunct="1">
              <a:buFont typeface="Wingdings" panose="05000000000000000000" pitchFamily="2" charset="2"/>
              <a:buNone/>
            </a:pPr>
            <a:endParaRPr lang="uk-UA" altLang="ru-RU" sz="1100" b="1" dirty="0"/>
          </a:p>
          <a:p>
            <a:pPr eaLnBrk="1" hangingPunct="1">
              <a:buFont typeface="Wingdings" panose="05000000000000000000" pitchFamily="2" charset="2"/>
              <a:buNone/>
            </a:pPr>
            <a:r>
              <a:rPr lang="uk-UA" altLang="ru-RU" sz="1100" b="1" dirty="0"/>
              <a:t>По-друге, навіть в економічній системі, що складається з двох країн та двох товарів, повна спеціалізація можлива лише за умови відсутності обмежень на шляху торговельних потоків, транспортних витрат та диференціації продуктів. </a:t>
            </a:r>
          </a:p>
          <a:p>
            <a:pPr eaLnBrk="1" hangingPunct="1">
              <a:buFont typeface="Wingdings" panose="05000000000000000000" pitchFamily="2" charset="2"/>
              <a:buNone/>
            </a:pPr>
            <a:endParaRPr lang="uk-UA" altLang="ru-RU" sz="1100" b="1" dirty="0"/>
          </a:p>
          <a:p>
            <a:pPr eaLnBrk="1" hangingPunct="1">
              <a:buFont typeface="Wingdings" panose="05000000000000000000" pitchFamily="2" charset="2"/>
              <a:buNone/>
            </a:pPr>
            <a:r>
              <a:rPr lang="uk-UA" altLang="ru-RU" sz="1100" b="1" dirty="0"/>
              <a:t>По-третє, повна спеціалізація можлива лише за незмінності видатків виробництва, або, інакше кажучи, порівняльна перевага однієї країни ніколи не «переходить» до іншої країни незалежно від рівня спеціалізації. Але в реальній економіці незмінність видатків виробництва — це виняток, оскільки в більшості випадків альтернативні видатки виробництва зростають в міру збільшення обсягів випуску продукції.</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10F522DF-2C2F-A63C-4694-973B796CFC23}"/>
              </a:ext>
            </a:extLst>
          </p:cNvPr>
          <p:cNvSpPr>
            <a:spLocks noGrp="1" noChangeArrowheads="1"/>
          </p:cNvSpPr>
          <p:nvPr>
            <p:ph type="ctrTitle"/>
          </p:nvPr>
        </p:nvSpPr>
        <p:spPr>
          <a:xfrm>
            <a:off x="1167493" y="232913"/>
            <a:ext cx="7096933" cy="3830130"/>
          </a:xfrm>
        </p:spPr>
        <p:txBody>
          <a:bodyPr anchor="b">
            <a:normAutofit/>
          </a:bodyPr>
          <a:lstStyle/>
          <a:p>
            <a:pPr eaLnBrk="1" hangingPunct="1"/>
            <a:r>
              <a:rPr lang="uk-UA" altLang="ru-RU" sz="2400" b="1" i="1" dirty="0"/>
              <a:t>Переваги</a:t>
            </a:r>
            <a:r>
              <a:rPr lang="uk-UA" altLang="ru-RU" sz="2400" i="1" dirty="0"/>
              <a:t> теорії </a:t>
            </a:r>
            <a:r>
              <a:rPr lang="uk-UA" altLang="ru-RU" sz="2400" b="0" i="1" dirty="0"/>
              <a:t>-</a:t>
            </a:r>
            <a:r>
              <a:rPr lang="uk-UA" altLang="ru-RU" sz="2400" i="1" dirty="0"/>
              <a:t> </a:t>
            </a:r>
            <a:r>
              <a:rPr lang="uk-UA" altLang="ru-RU" sz="2400" b="0" dirty="0"/>
              <a:t>описано баланс сукупного попиту та сукупної пропозиції; доведено існування вигоди від спеціалізації та торгівлі;.</a:t>
            </a:r>
          </a:p>
          <a:p>
            <a:pPr eaLnBrk="1" hangingPunct="1"/>
            <a:r>
              <a:rPr lang="uk-UA" altLang="ru-RU" sz="2400" b="1" i="1" dirty="0"/>
              <a:t>Недоліки </a:t>
            </a:r>
            <a:r>
              <a:rPr lang="uk-UA" altLang="ru-RU" sz="2400" i="1" dirty="0"/>
              <a:t>теорії </a:t>
            </a:r>
            <a:r>
              <a:rPr lang="uk-UA" altLang="ru-RU" sz="2400" b="0" i="1" dirty="0"/>
              <a:t>-</a:t>
            </a:r>
            <a:r>
              <a:rPr lang="uk-UA" altLang="ru-RU" sz="2400" i="1" dirty="0"/>
              <a:t> </a:t>
            </a:r>
            <a:r>
              <a:rPr lang="uk-UA" altLang="ru-RU" sz="2400" b="0" dirty="0"/>
              <a:t>не бере до уваги транспортні витрати</a:t>
            </a:r>
            <a:r>
              <a:rPr lang="uk-UA" altLang="ru-RU" sz="2400" b="0" i="1" dirty="0"/>
              <a:t>; </a:t>
            </a:r>
            <a:r>
              <a:rPr lang="uk-UA" altLang="ru-RU" sz="2400" b="0" dirty="0"/>
              <a:t>ігнорує вплив зовнішньої торгівлі на розподіл доходів всередині країни, коливання цін та заробітну плату, інфляцію та міжнародний рух капіталу; ігнорує відмінність у забезпеченні країн факторами виробництва; базується на передумові повної зайнятості; не пояснює торгівлю між однаковими за економ. розвитком країнами.</a:t>
            </a:r>
          </a:p>
        </p:txBody>
      </p:sp>
      <p:sp>
        <p:nvSpPr>
          <p:cNvPr id="3" name="Номер слайда 3" hidden="1">
            <a:extLst>
              <a:ext uri="{FF2B5EF4-FFF2-40B4-BE49-F238E27FC236}">
                <a16:creationId xmlns:a16="http://schemas.microsoft.com/office/drawing/2014/main" id="{D27DFB13-15FD-26C8-0CD2-00C3A67BCB5B}"/>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52</a:t>
            </a:fld>
            <a:endParaRPr lang="uk-UA" altLang="ru-RU">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E9DA41-27B9-A3F6-A650-3F0CDA0756D1}"/>
              </a:ext>
            </a:extLst>
          </p:cNvPr>
          <p:cNvSpPr>
            <a:spLocks noGrp="1"/>
          </p:cNvSpPr>
          <p:nvPr>
            <p:ph idx="1"/>
          </p:nvPr>
        </p:nvSpPr>
        <p:spPr>
          <a:xfrm>
            <a:off x="1158865" y="1379621"/>
            <a:ext cx="9779182" cy="4004661"/>
          </a:xfrm>
        </p:spPr>
        <p:txBody>
          <a:bodyPr/>
          <a:lstStyle/>
          <a:p>
            <a:r>
              <a:rPr lang="uk-UA" altLang="uk-UA" sz="2800" b="1" i="1" dirty="0"/>
              <a:t>Умови міжнародної торгівлі </a:t>
            </a:r>
            <a:r>
              <a:rPr lang="uk-UA" altLang="uk-UA" sz="2800" i="1" dirty="0"/>
              <a:t>- </a:t>
            </a:r>
            <a:r>
              <a:rPr lang="uk-UA" altLang="uk-UA" sz="2800" dirty="0"/>
              <a:t> співвідношення експортних та імпортних цін певного товару країни в цілому чи групи країн.</a:t>
            </a:r>
          </a:p>
          <a:p>
            <a:r>
              <a:rPr lang="uk-UA" altLang="uk-UA" dirty="0"/>
              <a:t>Т</a:t>
            </a:r>
            <a:r>
              <a:rPr lang="uk-UA" altLang="uk-UA" b="1" i="1" dirty="0"/>
              <a:t>оварні (бартерні) умови міжнародної торгівлі </a:t>
            </a:r>
            <a:r>
              <a:rPr lang="uk-UA" altLang="uk-UA" dirty="0"/>
              <a:t>(</a:t>
            </a:r>
            <a:r>
              <a:rPr lang="en-US" altLang="uk-UA" dirty="0"/>
              <a:t>commodity terms of trade</a:t>
            </a:r>
            <a:r>
              <a:rPr lang="uk-UA" altLang="uk-UA" dirty="0"/>
              <a:t>, </a:t>
            </a:r>
            <a:r>
              <a:rPr lang="en-US" altLang="uk-UA" dirty="0"/>
              <a:t>net barter terms of trade</a:t>
            </a:r>
            <a:r>
              <a:rPr lang="uk-UA" altLang="uk-UA" dirty="0"/>
              <a:t>). </a:t>
            </a:r>
          </a:p>
          <a:p>
            <a:endParaRPr lang="uk-UA" dirty="0"/>
          </a:p>
        </p:txBody>
      </p:sp>
      <p:pic>
        <p:nvPicPr>
          <p:cNvPr id="4" name="Picture 3">
            <a:extLst>
              <a:ext uri="{FF2B5EF4-FFF2-40B4-BE49-F238E27FC236}">
                <a16:creationId xmlns:a16="http://schemas.microsoft.com/office/drawing/2014/main" id="{F4BB2A22-B09B-8A6B-BCBE-2BCBA5798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421" y="4808813"/>
            <a:ext cx="719138"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022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57A9A8-6B73-608B-CF46-D148894A9409}"/>
              </a:ext>
            </a:extLst>
          </p:cNvPr>
          <p:cNvSpPr>
            <a:spLocks noGrp="1"/>
          </p:cNvSpPr>
          <p:nvPr>
            <p:ph type="title"/>
          </p:nvPr>
        </p:nvSpPr>
        <p:spPr/>
        <p:txBody>
          <a:bodyPr/>
          <a:lstStyle/>
          <a:p>
            <a:r>
              <a:rPr lang="uk-UA" altLang="uk-UA" sz="4400" b="1" i="1" dirty="0"/>
              <a:t>Умови міжнародної  торгівлі з врахуванням доходу від експорту </a:t>
            </a:r>
            <a:r>
              <a:rPr lang="uk-UA" altLang="uk-UA" sz="4400" b="1" dirty="0"/>
              <a:t>(</a:t>
            </a:r>
            <a:r>
              <a:rPr lang="en-US" altLang="uk-UA" sz="4400" b="1" dirty="0"/>
              <a:t>income terms of trade</a:t>
            </a:r>
            <a:r>
              <a:rPr lang="uk-UA" altLang="uk-UA" sz="4400" b="1" dirty="0"/>
              <a:t>)- </a:t>
            </a:r>
            <a:endParaRPr lang="uk-UA" dirty="0"/>
          </a:p>
        </p:txBody>
      </p:sp>
      <p:sp>
        <p:nvSpPr>
          <p:cNvPr id="3" name="Місце для вмісту 2">
            <a:extLst>
              <a:ext uri="{FF2B5EF4-FFF2-40B4-BE49-F238E27FC236}">
                <a16:creationId xmlns:a16="http://schemas.microsoft.com/office/drawing/2014/main" id="{2F69F315-14AE-76D8-D351-8A2E1B9074F4}"/>
              </a:ext>
            </a:extLst>
          </p:cNvPr>
          <p:cNvSpPr>
            <a:spLocks noGrp="1"/>
          </p:cNvSpPr>
          <p:nvPr>
            <p:ph idx="1"/>
          </p:nvPr>
        </p:nvSpPr>
        <p:spPr>
          <a:xfrm>
            <a:off x="1167492" y="2048476"/>
            <a:ext cx="8955075" cy="3654921"/>
          </a:xfrm>
        </p:spPr>
        <p:txBody>
          <a:bodyPr/>
          <a:lstStyle/>
          <a:p>
            <a:pPr marL="342900" indent="-342900">
              <a:buFont typeface="Arial" panose="020B0604020202020204" pitchFamily="34" charset="0"/>
              <a:buChar char="•"/>
            </a:pPr>
            <a:r>
              <a:rPr lang="uk-UA" altLang="uk-UA" sz="2000" dirty="0">
                <a:latin typeface="Times New Roman" panose="02020603050405020304" pitchFamily="18" charset="0"/>
                <a:cs typeface="Times New Roman" panose="02020603050405020304" pitchFamily="18" charset="0"/>
              </a:rPr>
              <a:t>товарні умови торгівлі, помножені на індекс зміни обсягу експорту</a:t>
            </a:r>
          </a:p>
          <a:p>
            <a:pPr marL="342900" indent="-342900">
              <a:buFont typeface="Arial" panose="020B0604020202020204" pitchFamily="34" charset="0"/>
              <a:buChar char="•"/>
            </a:pPr>
            <a:endParaRPr lang="uk-UA" altLang="uk-UA" sz="2000" dirty="0"/>
          </a:p>
          <a:p>
            <a:endParaRPr lang="uk-UA" dirty="0"/>
          </a:p>
          <a:p>
            <a:endParaRPr lang="uk-UA" dirty="0"/>
          </a:p>
        </p:txBody>
      </p:sp>
      <p:pic>
        <p:nvPicPr>
          <p:cNvPr id="5" name="Рисунок 4">
            <a:extLst>
              <a:ext uri="{FF2B5EF4-FFF2-40B4-BE49-F238E27FC236}">
                <a16:creationId xmlns:a16="http://schemas.microsoft.com/office/drawing/2014/main" id="{3C4643A3-07F7-52DC-043F-5E85135FEF01}"/>
              </a:ext>
            </a:extLst>
          </p:cNvPr>
          <p:cNvPicPr>
            <a:picLocks noChangeAspect="1"/>
          </p:cNvPicPr>
          <p:nvPr/>
        </p:nvPicPr>
        <p:blipFill>
          <a:blip r:embed="rId2"/>
          <a:stretch>
            <a:fillRect/>
          </a:stretch>
        </p:blipFill>
        <p:spPr>
          <a:xfrm>
            <a:off x="2629272" y="2485782"/>
            <a:ext cx="3466728" cy="2215574"/>
          </a:xfrm>
          <a:prstGeom prst="rect">
            <a:avLst/>
          </a:prstGeom>
          <a:noFill/>
        </p:spPr>
      </p:pic>
      <p:sp>
        <p:nvSpPr>
          <p:cNvPr id="7" name="TextBox 6">
            <a:extLst>
              <a:ext uri="{FF2B5EF4-FFF2-40B4-BE49-F238E27FC236}">
                <a16:creationId xmlns:a16="http://schemas.microsoft.com/office/drawing/2014/main" id="{2041B29E-579D-C5EE-B8FB-1539D1E7F31D}"/>
              </a:ext>
            </a:extLst>
          </p:cNvPr>
          <p:cNvSpPr txBox="1"/>
          <p:nvPr/>
        </p:nvSpPr>
        <p:spPr>
          <a:xfrm>
            <a:off x="1167492" y="5068104"/>
            <a:ext cx="8955074" cy="1338828"/>
          </a:xfrm>
          <a:prstGeom prst="rect">
            <a:avLst/>
          </a:prstGeom>
          <a:noFill/>
        </p:spPr>
        <p:txBody>
          <a:bodyPr wrap="square">
            <a:spAutoFit/>
          </a:bodyPr>
          <a:lstStyle/>
          <a:p>
            <a:pPr lvl="1">
              <a:lnSpc>
                <a:spcPct val="90000"/>
              </a:lnSpc>
              <a:buFont typeface="Wingdings" panose="05000000000000000000" pitchFamily="2" charset="2"/>
              <a:buChar char="Ø"/>
            </a:pPr>
            <a:r>
              <a:rPr lang="uk-UA" altLang="uk-UA" sz="1800" dirty="0"/>
              <a:t>визначає спроможність країни купувати товари на міжнародному ринку, розплачуючись за них виключно надходженнями від експорту.</a:t>
            </a:r>
            <a:endParaRPr lang="en-US" altLang="uk-UA" sz="1800" dirty="0"/>
          </a:p>
          <a:p>
            <a:pPr lvl="1">
              <a:lnSpc>
                <a:spcPct val="90000"/>
              </a:lnSpc>
              <a:buFont typeface="Wingdings" panose="05000000000000000000" pitchFamily="2" charset="2"/>
              <a:buChar char="Ø"/>
            </a:pPr>
            <a:r>
              <a:rPr lang="uk-UA" altLang="uk-UA" sz="1800" dirty="0"/>
              <a:t> Збільшення величини цього показника вказує на зростання здатності країни закупити за кордоном більшу кількість товарів за рахунок доходів від експорту.</a:t>
            </a:r>
          </a:p>
        </p:txBody>
      </p:sp>
    </p:spTree>
    <p:extLst>
      <p:ext uri="{BB962C8B-B14F-4D97-AF65-F5344CB8AC3E}">
        <p14:creationId xmlns:p14="http://schemas.microsoft.com/office/powerpoint/2010/main" val="591567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1D88A3-FCDB-E21C-4B9E-5CC3A526AEBE}"/>
              </a:ext>
            </a:extLst>
          </p:cNvPr>
          <p:cNvSpPr>
            <a:spLocks noGrp="1"/>
          </p:cNvSpPr>
          <p:nvPr>
            <p:ph type="title"/>
          </p:nvPr>
        </p:nvSpPr>
        <p:spPr/>
        <p:txBody>
          <a:bodyPr/>
          <a:lstStyle/>
          <a:p>
            <a:r>
              <a:rPr lang="uk-UA" b="1" i="1" dirty="0" err="1"/>
              <a:t>Однофакторні</a:t>
            </a:r>
            <a:r>
              <a:rPr lang="uk-UA" b="1" i="1" dirty="0"/>
              <a:t> умови торгівлі </a:t>
            </a:r>
            <a:endParaRPr lang="uk-UA" dirty="0"/>
          </a:p>
        </p:txBody>
      </p:sp>
      <p:sp>
        <p:nvSpPr>
          <p:cNvPr id="4" name="Content Placeholder 2">
            <a:extLst>
              <a:ext uri="{FF2B5EF4-FFF2-40B4-BE49-F238E27FC236}">
                <a16:creationId xmlns:a16="http://schemas.microsoft.com/office/drawing/2014/main" id="{F94E7F35-E2BD-1F7F-238C-CC0AFF005F3C}"/>
              </a:ext>
            </a:extLst>
          </p:cNvPr>
          <p:cNvSpPr txBox="1">
            <a:spLocks/>
          </p:cNvSpPr>
          <p:nvPr/>
        </p:nvSpPr>
        <p:spPr>
          <a:xfrm>
            <a:off x="922421" y="2049378"/>
            <a:ext cx="4038600" cy="4525963"/>
          </a:xfrm>
          <a:prstGeom prst="rect">
            <a:avLst/>
          </a:prstGeom>
        </p:spPr>
        <p:txBody>
          <a:bodyPr vert="horz" wrap="square" lIns="91440" tIns="45720" rIns="91440" bIns="45720" rtlCol="0" anchor="t">
            <a:normAutofit/>
          </a:bodyPr>
          <a:lstStyle>
            <a:defPPr>
              <a:defRPr lang="ru-RU"/>
            </a:defPPr>
            <a:lvl1pPr marL="0" indent="0" algn="l" defTabSz="914400" rtl="0" eaLnBrk="1" latinLnBrk="0" hangingPunct="1">
              <a:lnSpc>
                <a:spcPct val="90000"/>
              </a:lnSpc>
              <a:spcBef>
                <a:spcPts val="1000"/>
              </a:spcBef>
              <a:buFont typeface="Arial" panose="020B0604020202020204" pitchFamily="34" charset="0"/>
              <a:buNone/>
              <a:defRPr lang="ru-RU" sz="2800" kern="120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ru-RU" sz="240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ru-RU" sz="200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ru-RU"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pPr>
              <a:defRPr/>
            </a:pPr>
            <a:r>
              <a:rPr lang="en-US" sz="2000" dirty="0"/>
              <a:t>(single factorial terms of trade). </a:t>
            </a:r>
            <a:r>
              <a:rPr lang="uk-UA" sz="2000" dirty="0"/>
              <a:t>Цей показник є спробою зв'язати між собою зміну імпортних цін та продуктивності використання виробничих ресурсів. </a:t>
            </a:r>
          </a:p>
          <a:p>
            <a:pPr>
              <a:defRPr/>
            </a:pPr>
            <a:endParaRPr lang="uk-UA" sz="2000" dirty="0"/>
          </a:p>
          <a:p>
            <a:pPr>
              <a:defRPr/>
            </a:pPr>
            <a:endParaRPr lang="uk-UA" sz="2000" dirty="0"/>
          </a:p>
          <a:p>
            <a:pPr>
              <a:buFontTx/>
              <a:buNone/>
              <a:defRPr/>
            </a:pPr>
            <a:endParaRPr lang="en-US" sz="2000" dirty="0"/>
          </a:p>
          <a:p>
            <a:pPr>
              <a:buFontTx/>
              <a:buNone/>
              <a:defRPr/>
            </a:pPr>
            <a:r>
              <a:rPr lang="uk-UA" sz="2000" dirty="0"/>
              <a:t>де </a:t>
            </a:r>
            <a:r>
              <a:rPr lang="en-US" sz="2000" dirty="0" err="1"/>
              <a:t>Q</a:t>
            </a:r>
            <a:r>
              <a:rPr lang="en-US" sz="2000" baseline="-25000" dirty="0" err="1"/>
              <a:t>x</a:t>
            </a:r>
            <a:r>
              <a:rPr lang="uk-UA" sz="2000" dirty="0"/>
              <a:t> - індекс продуктивності праці </a:t>
            </a:r>
            <a:r>
              <a:rPr lang="uk-UA" sz="2000" dirty="0" err="1"/>
              <a:t>експортнооріентованих</a:t>
            </a:r>
            <a:r>
              <a:rPr lang="uk-UA" sz="2000" dirty="0"/>
              <a:t> галузях</a:t>
            </a:r>
          </a:p>
        </p:txBody>
      </p:sp>
      <p:pic>
        <p:nvPicPr>
          <p:cNvPr id="7" name="Рисунок 6">
            <a:extLst>
              <a:ext uri="{FF2B5EF4-FFF2-40B4-BE49-F238E27FC236}">
                <a16:creationId xmlns:a16="http://schemas.microsoft.com/office/drawing/2014/main" id="{CD9FE910-D773-C00E-EC4F-9BAFD78C5781}"/>
              </a:ext>
            </a:extLst>
          </p:cNvPr>
          <p:cNvPicPr>
            <a:picLocks noChangeAspect="1"/>
          </p:cNvPicPr>
          <p:nvPr/>
        </p:nvPicPr>
        <p:blipFill>
          <a:blip r:embed="rId2"/>
          <a:stretch>
            <a:fillRect/>
          </a:stretch>
        </p:blipFill>
        <p:spPr>
          <a:xfrm>
            <a:off x="6096000" y="2849462"/>
            <a:ext cx="4038600" cy="1899102"/>
          </a:xfrm>
          <a:prstGeom prst="rect">
            <a:avLst/>
          </a:prstGeom>
          <a:noFill/>
        </p:spPr>
      </p:pic>
    </p:spTree>
    <p:extLst>
      <p:ext uri="{BB962C8B-B14F-4D97-AF65-F5344CB8AC3E}">
        <p14:creationId xmlns:p14="http://schemas.microsoft.com/office/powerpoint/2010/main" val="279401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69B36DE-C8ED-E367-CAC1-F0515F2143D2}"/>
              </a:ext>
            </a:extLst>
          </p:cNvPr>
          <p:cNvSpPr>
            <a:spLocks noGrp="1"/>
          </p:cNvSpPr>
          <p:nvPr>
            <p:ph idx="1"/>
          </p:nvPr>
        </p:nvSpPr>
        <p:spPr>
          <a:xfrm>
            <a:off x="1158865" y="593559"/>
            <a:ext cx="9779182" cy="4790724"/>
          </a:xfrm>
        </p:spPr>
        <p:txBody>
          <a:bodyPr/>
          <a:lstStyle/>
          <a:p>
            <a:pPr>
              <a:defRPr/>
            </a:pPr>
            <a:r>
              <a:rPr lang="uk-UA" b="1" i="1" dirty="0" err="1"/>
              <a:t>Двофакторні</a:t>
            </a:r>
            <a:r>
              <a:rPr lang="uk-UA" b="1" i="1" dirty="0"/>
              <a:t> умови торгівлі </a:t>
            </a:r>
            <a:r>
              <a:rPr lang="en-US" dirty="0"/>
              <a:t>(double </a:t>
            </a:r>
            <a:r>
              <a:rPr lang="en-US" dirty="0" err="1"/>
              <a:t>factoral</a:t>
            </a:r>
            <a:r>
              <a:rPr lang="en-US" dirty="0"/>
              <a:t> terms of trade) –</a:t>
            </a:r>
            <a:r>
              <a:rPr lang="uk-UA" dirty="0"/>
              <a:t>показник, що покликаний зв'язати </a:t>
            </a:r>
            <a:r>
              <a:rPr lang="uk-UA" dirty="0" err="1"/>
              <a:t>однофакторні</a:t>
            </a:r>
            <a:r>
              <a:rPr lang="uk-UA" dirty="0"/>
              <a:t> умови торгівлі окремої країни з тенденціями зміни продуктивності в її торговельних партнерах.</a:t>
            </a:r>
          </a:p>
          <a:p>
            <a:pPr>
              <a:defRPr/>
            </a:pPr>
            <a:endParaRPr lang="uk-UA" dirty="0"/>
          </a:p>
          <a:p>
            <a:endParaRPr lang="uk-UA" dirty="0"/>
          </a:p>
        </p:txBody>
      </p:sp>
      <p:pic>
        <p:nvPicPr>
          <p:cNvPr id="4" name="Рисунок 3">
            <a:extLst>
              <a:ext uri="{FF2B5EF4-FFF2-40B4-BE49-F238E27FC236}">
                <a16:creationId xmlns:a16="http://schemas.microsoft.com/office/drawing/2014/main" id="{AA84A7B0-9B63-6ED4-8209-015960777228}"/>
              </a:ext>
            </a:extLst>
          </p:cNvPr>
          <p:cNvPicPr>
            <a:picLocks noChangeAspect="1"/>
          </p:cNvPicPr>
          <p:nvPr/>
        </p:nvPicPr>
        <p:blipFill>
          <a:blip r:embed="rId2"/>
          <a:stretch>
            <a:fillRect/>
          </a:stretch>
        </p:blipFill>
        <p:spPr>
          <a:xfrm>
            <a:off x="2555776" y="3413813"/>
            <a:ext cx="3240360" cy="1368152"/>
          </a:xfrm>
          <a:prstGeom prst="rect">
            <a:avLst/>
          </a:prstGeom>
        </p:spPr>
      </p:pic>
      <p:sp>
        <p:nvSpPr>
          <p:cNvPr id="6" name="TextBox 5">
            <a:extLst>
              <a:ext uri="{FF2B5EF4-FFF2-40B4-BE49-F238E27FC236}">
                <a16:creationId xmlns:a16="http://schemas.microsoft.com/office/drawing/2014/main" id="{927C7C13-DAFC-56AF-B8D5-12EE33D3292F}"/>
              </a:ext>
            </a:extLst>
          </p:cNvPr>
          <p:cNvSpPr txBox="1"/>
          <p:nvPr/>
        </p:nvSpPr>
        <p:spPr>
          <a:xfrm>
            <a:off x="2555776" y="4922618"/>
            <a:ext cx="6096000" cy="923330"/>
          </a:xfrm>
          <a:prstGeom prst="rect">
            <a:avLst/>
          </a:prstGeom>
          <a:noFill/>
        </p:spPr>
        <p:txBody>
          <a:bodyPr wrap="square">
            <a:spAutoFit/>
          </a:bodyPr>
          <a:lstStyle/>
          <a:p>
            <a:pPr marL="0" indent="0">
              <a:buFontTx/>
              <a:buNone/>
              <a:defRPr/>
            </a:pPr>
            <a:r>
              <a:rPr lang="en-US" dirty="0" err="1"/>
              <a:t>Q</a:t>
            </a:r>
            <a:r>
              <a:rPr lang="en-US" baseline="-25000" dirty="0" err="1"/>
              <a:t>ex</a:t>
            </a:r>
            <a:r>
              <a:rPr lang="uk-UA" dirty="0"/>
              <a:t>/</a:t>
            </a:r>
            <a:r>
              <a:rPr lang="en-US" dirty="0"/>
              <a:t>Q</a:t>
            </a:r>
            <a:r>
              <a:rPr lang="en-US" baseline="-25000" dirty="0"/>
              <a:t>im </a:t>
            </a:r>
            <a:r>
              <a:rPr lang="uk-UA" dirty="0"/>
              <a:t>- індекс продуктивності в експортних галузях за кордоном.</a:t>
            </a:r>
          </a:p>
          <a:p>
            <a:pPr marL="0" indent="0">
              <a:buFontTx/>
              <a:buNone/>
              <a:defRPr/>
            </a:pPr>
            <a:r>
              <a:rPr lang="uk-UA" dirty="0"/>
              <a:t> </a:t>
            </a:r>
          </a:p>
        </p:txBody>
      </p:sp>
    </p:spTree>
    <p:extLst>
      <p:ext uri="{BB962C8B-B14F-4D97-AF65-F5344CB8AC3E}">
        <p14:creationId xmlns:p14="http://schemas.microsoft.com/office/powerpoint/2010/main" val="4199453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98D08-A27A-5E9A-431E-405CA2702538}"/>
              </a:ext>
            </a:extLst>
          </p:cNvPr>
          <p:cNvSpPr>
            <a:spLocks noGrp="1"/>
          </p:cNvSpPr>
          <p:nvPr>
            <p:ph type="title"/>
          </p:nvPr>
        </p:nvSpPr>
        <p:spPr>
          <a:xfrm>
            <a:off x="1167492" y="136526"/>
            <a:ext cx="9601200" cy="1002463"/>
          </a:xfrm>
        </p:spPr>
        <p:txBody>
          <a:bodyPr/>
          <a:lstStyle/>
          <a:p>
            <a:r>
              <a:rPr lang="uk-UA" altLang="uk-UA" dirty="0"/>
              <a:t>Еластичність імпорту</a:t>
            </a:r>
            <a:endParaRPr lang="uk-UA" dirty="0"/>
          </a:p>
        </p:txBody>
      </p:sp>
      <p:pic>
        <p:nvPicPr>
          <p:cNvPr id="6" name="Рисунок 5">
            <a:extLst>
              <a:ext uri="{FF2B5EF4-FFF2-40B4-BE49-F238E27FC236}">
                <a16:creationId xmlns:a16="http://schemas.microsoft.com/office/drawing/2014/main" id="{D30272F4-6F7A-7B44-B7B5-36F0BE188930}"/>
              </a:ext>
            </a:extLst>
          </p:cNvPr>
          <p:cNvPicPr>
            <a:picLocks noChangeAspect="1"/>
          </p:cNvPicPr>
          <p:nvPr/>
        </p:nvPicPr>
        <p:blipFill>
          <a:blip r:embed="rId2"/>
          <a:stretch>
            <a:fillRect/>
          </a:stretch>
        </p:blipFill>
        <p:spPr>
          <a:xfrm>
            <a:off x="975598" y="1331495"/>
            <a:ext cx="10240804" cy="5488878"/>
          </a:xfrm>
          <a:prstGeom prst="rect">
            <a:avLst/>
          </a:prstGeom>
        </p:spPr>
      </p:pic>
    </p:spTree>
    <p:extLst>
      <p:ext uri="{BB962C8B-B14F-4D97-AF65-F5344CB8AC3E}">
        <p14:creationId xmlns:p14="http://schemas.microsoft.com/office/powerpoint/2010/main" val="910355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CE7EA9-0820-43DF-783B-D7C0667CB448}"/>
              </a:ext>
            </a:extLst>
          </p:cNvPr>
          <p:cNvSpPr>
            <a:spLocks noGrp="1"/>
          </p:cNvSpPr>
          <p:nvPr>
            <p:ph type="title"/>
          </p:nvPr>
        </p:nvSpPr>
        <p:spPr>
          <a:xfrm>
            <a:off x="1158864" y="102022"/>
            <a:ext cx="9779183" cy="910350"/>
          </a:xfrm>
        </p:spPr>
        <p:txBody>
          <a:bodyPr/>
          <a:lstStyle/>
          <a:p>
            <a:r>
              <a:rPr lang="uk-UA" altLang="uk-UA" sz="4400" b="1" dirty="0"/>
              <a:t>Еластичність експорту </a:t>
            </a:r>
            <a:endParaRPr lang="uk-UA" dirty="0"/>
          </a:p>
        </p:txBody>
      </p:sp>
      <p:sp>
        <p:nvSpPr>
          <p:cNvPr id="6" name="Місце для вмісту 5">
            <a:extLst>
              <a:ext uri="{FF2B5EF4-FFF2-40B4-BE49-F238E27FC236}">
                <a16:creationId xmlns:a16="http://schemas.microsoft.com/office/drawing/2014/main" id="{865FAE9F-A27C-6D51-5D2C-67B70C63F466}"/>
              </a:ext>
            </a:extLst>
          </p:cNvPr>
          <p:cNvSpPr>
            <a:spLocks noGrp="1"/>
          </p:cNvSpPr>
          <p:nvPr>
            <p:ph idx="1"/>
          </p:nvPr>
        </p:nvSpPr>
        <p:spPr/>
        <p:txBody>
          <a:bodyPr/>
          <a:lstStyle/>
          <a:p>
            <a:endParaRPr lang="uk-UA"/>
          </a:p>
        </p:txBody>
      </p:sp>
      <p:pic>
        <p:nvPicPr>
          <p:cNvPr id="5" name="Рисунок 4">
            <a:extLst>
              <a:ext uri="{FF2B5EF4-FFF2-40B4-BE49-F238E27FC236}">
                <a16:creationId xmlns:a16="http://schemas.microsoft.com/office/drawing/2014/main" id="{4F11644C-8103-6AEA-BEB7-BE6805AB408C}"/>
              </a:ext>
            </a:extLst>
          </p:cNvPr>
          <p:cNvPicPr>
            <a:picLocks noChangeAspect="1"/>
          </p:cNvPicPr>
          <p:nvPr/>
        </p:nvPicPr>
        <p:blipFill>
          <a:blip r:embed="rId2"/>
          <a:stretch>
            <a:fillRect/>
          </a:stretch>
        </p:blipFill>
        <p:spPr>
          <a:xfrm>
            <a:off x="813180" y="1012372"/>
            <a:ext cx="9236344" cy="5841942"/>
          </a:xfrm>
          <a:prstGeom prst="rect">
            <a:avLst/>
          </a:prstGeom>
        </p:spPr>
      </p:pic>
    </p:spTree>
    <p:extLst>
      <p:ext uri="{BB962C8B-B14F-4D97-AF65-F5344CB8AC3E}">
        <p14:creationId xmlns:p14="http://schemas.microsoft.com/office/powerpoint/2010/main" val="348608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85B442A-C2C5-9661-7218-14FF966EF09C}"/>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a:t>Концептуальні засади неокласичної моделі міжнародної торгівлі</a:t>
            </a:r>
            <a:endParaRPr lang="ru-RU" altLang="ru-RU"/>
          </a:p>
        </p:txBody>
      </p:sp>
      <p:pic>
        <p:nvPicPr>
          <p:cNvPr id="63493" name="Picture 7" descr="Изображение выглядит как зарисовка, линия, рукописный текст, диаграмма&#10;&#10;Автоматически созданное описание">
            <a:extLst>
              <a:ext uri="{FF2B5EF4-FFF2-40B4-BE49-F238E27FC236}">
                <a16:creationId xmlns:a16="http://schemas.microsoft.com/office/drawing/2014/main" id="{CC08C1CE-88C0-BC5A-AE51-E009CACF1D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11370" y="2017467"/>
            <a:ext cx="4474172" cy="3366815"/>
          </a:xfrm>
          <a:noFill/>
        </p:spPr>
      </p:pic>
      <p:sp>
        <p:nvSpPr>
          <p:cNvPr id="3" name="TextBox 2">
            <a:extLst>
              <a:ext uri="{FF2B5EF4-FFF2-40B4-BE49-F238E27FC236}">
                <a16:creationId xmlns:a16="http://schemas.microsoft.com/office/drawing/2014/main" id="{A76C642F-2AAA-2777-B899-C4F849F5331D}"/>
              </a:ext>
            </a:extLst>
          </p:cNvPr>
          <p:cNvSpPr txBox="1"/>
          <p:nvPr/>
        </p:nvSpPr>
        <p:spPr>
          <a:xfrm>
            <a:off x="3048838" y="5384282"/>
            <a:ext cx="6094324" cy="646331"/>
          </a:xfrm>
          <a:prstGeom prst="rect">
            <a:avLst/>
          </a:prstGeom>
          <a:noFill/>
        </p:spPr>
        <p:txBody>
          <a:bodyPr wrap="square">
            <a:spAutoFit/>
          </a:bodyPr>
          <a:lstStyle/>
          <a:p>
            <a:pPr marL="1588" indent="-1588" algn="ctr">
              <a:buNone/>
              <a:tabLst>
                <a:tab pos="193675" algn="l"/>
              </a:tabLst>
              <a:defRPr/>
            </a:pPr>
            <a:r>
              <a:rPr lang="uk-UA" sz="1800" dirty="0">
                <a:latin typeface="Bookman Old Style" pitchFamily="18" charset="0"/>
                <a:cs typeface="Times New Roman" charset="0"/>
              </a:rPr>
              <a:t>Рівновага виробника в умовах автаркії (неокласична модель)</a:t>
            </a:r>
            <a:endParaRPr lang="ru-RU" sz="1800" dirty="0">
              <a:latin typeface="Bookman Old Style" pitchFamily="18" charset="0"/>
              <a:cs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C4D0C5-B808-A831-0912-FD50C5226DAE}"/>
              </a:ext>
            </a:extLst>
          </p:cNvPr>
          <p:cNvSpPr txBox="1"/>
          <p:nvPr/>
        </p:nvSpPr>
        <p:spPr>
          <a:xfrm>
            <a:off x="1158864" y="102021"/>
            <a:ext cx="9779183" cy="1744415"/>
          </a:xfrm>
          <a:prstGeom prst="rect">
            <a:avLst/>
          </a:prstGeom>
        </p:spPr>
        <p:txBody>
          <a:bodyPr vert="horz" lIns="91440" tIns="45720" rIns="91440" bIns="45720" rtlCol="0" anchor="b">
            <a:normAutofit/>
          </a:bodyPr>
          <a:lstStyle/>
          <a:p>
            <a:pPr>
              <a:lnSpc>
                <a:spcPct val="80000"/>
              </a:lnSpc>
              <a:spcBef>
                <a:spcPct val="0"/>
              </a:spcBef>
              <a:spcAft>
                <a:spcPts val="600"/>
              </a:spcAft>
            </a:pPr>
            <a:r>
              <a:rPr lang="ru-RU" sz="4200" b="1" kern="1200">
                <a:latin typeface="Arial" panose="020B0604020202020204" pitchFamily="34" charset="0"/>
                <a:ea typeface="+mj-ea"/>
                <a:cs typeface="+mj-cs"/>
              </a:rPr>
              <a:t>Теорії міжнародної торгівлі у взаємозв'язку з періодами розвитку МЕВ</a:t>
            </a:r>
          </a:p>
        </p:txBody>
      </p:sp>
      <p:sp>
        <p:nvSpPr>
          <p:cNvPr id="11" name="Объект 2">
            <a:extLst>
              <a:ext uri="{FF2B5EF4-FFF2-40B4-BE49-F238E27FC236}">
                <a16:creationId xmlns:a16="http://schemas.microsoft.com/office/drawing/2014/main" id="{914D98CD-3811-EDC0-CA45-80D9EFCBF925}"/>
              </a:ext>
            </a:extLst>
          </p:cNvPr>
          <p:cNvSpPr>
            <a:spLocks noGrp="1"/>
          </p:cNvSpPr>
          <p:nvPr>
            <p:ph idx="1"/>
          </p:nvPr>
        </p:nvSpPr>
        <p:spPr>
          <a:xfrm>
            <a:off x="1158864" y="3251524"/>
            <a:ext cx="6729091" cy="3366815"/>
          </a:xfrm>
        </p:spPr>
        <p:txBody>
          <a:bodyPr vert="horz" lIns="91440" tIns="45720" rIns="91440" bIns="45720" rtlCol="0">
            <a:normAutofit/>
          </a:bodyPr>
          <a:lstStyle/>
          <a:p>
            <a:r>
              <a:rPr lang="ru-RU" dirty="0" err="1"/>
              <a:t>Виникнення</a:t>
            </a:r>
            <a:r>
              <a:rPr lang="ru-RU" dirty="0"/>
              <a:t> </a:t>
            </a:r>
            <a:r>
              <a:rPr lang="ru-RU" dirty="0" err="1"/>
              <a:t>економічного</a:t>
            </a:r>
            <a:r>
              <a:rPr lang="ru-RU" dirty="0"/>
              <a:t> </a:t>
            </a:r>
            <a:r>
              <a:rPr lang="ru-RU" dirty="0" err="1"/>
              <a:t>аналізу</a:t>
            </a:r>
            <a:r>
              <a:rPr lang="ru-RU" dirty="0"/>
              <a:t>; </a:t>
            </a:r>
            <a:r>
              <a:rPr lang="ru-RU" dirty="0" err="1"/>
              <a:t>економ.проблеми</a:t>
            </a:r>
            <a:r>
              <a:rPr lang="ru-RU" dirty="0"/>
              <a:t> не </a:t>
            </a:r>
            <a:r>
              <a:rPr lang="ru-RU" dirty="0" err="1"/>
              <a:t>узагальнюються</a:t>
            </a:r>
            <a:r>
              <a:rPr lang="ru-RU" dirty="0"/>
              <a:t> в </a:t>
            </a:r>
            <a:r>
              <a:rPr lang="ru-RU" dirty="0" err="1"/>
              <a:t>теоріях</a:t>
            </a:r>
            <a:r>
              <a:rPr lang="ru-RU" dirty="0"/>
              <a:t> (424-322 </a:t>
            </a:r>
            <a:r>
              <a:rPr lang="ru-RU" dirty="0" err="1"/>
              <a:t>рр</a:t>
            </a:r>
            <a:r>
              <a:rPr lang="ru-RU" dirty="0"/>
              <a:t>. до </a:t>
            </a:r>
            <a:r>
              <a:rPr lang="ru-RU" dirty="0" err="1"/>
              <a:t>н.е</a:t>
            </a:r>
            <a:r>
              <a:rPr lang="ru-RU" dirty="0"/>
              <a:t>.) – Платон, Аристотель</a:t>
            </a:r>
          </a:p>
        </p:txBody>
      </p:sp>
      <p:sp>
        <p:nvSpPr>
          <p:cNvPr id="10" name="TextBox 9">
            <a:extLst>
              <a:ext uri="{FF2B5EF4-FFF2-40B4-BE49-F238E27FC236}">
                <a16:creationId xmlns:a16="http://schemas.microsoft.com/office/drawing/2014/main" id="{70DF1B9F-2D3E-8EC8-6D31-F48FF3B5AF54}"/>
              </a:ext>
            </a:extLst>
          </p:cNvPr>
          <p:cNvSpPr txBox="1"/>
          <p:nvPr/>
        </p:nvSpPr>
        <p:spPr>
          <a:xfrm>
            <a:off x="1158864" y="2225814"/>
            <a:ext cx="10000246" cy="646331"/>
          </a:xfrm>
          <a:prstGeom prst="rect">
            <a:avLst/>
          </a:prstGeom>
          <a:noFill/>
        </p:spPr>
        <p:txBody>
          <a:bodyPr wrap="square">
            <a:spAutoFit/>
          </a:bodyPr>
          <a:lstStyle/>
          <a:p>
            <a:r>
              <a:rPr lang="ru-RU" sz="3600" b="1" dirty="0" err="1"/>
              <a:t>Доколоніальний</a:t>
            </a:r>
            <a:r>
              <a:rPr lang="ru-RU" sz="3600" b="1" dirty="0"/>
              <a:t> </a:t>
            </a:r>
            <a:r>
              <a:rPr lang="ru-RU" sz="3600" b="1" dirty="0" err="1"/>
              <a:t>період</a:t>
            </a:r>
            <a:r>
              <a:rPr lang="ru-RU" sz="3600" b="1" dirty="0"/>
              <a:t> </a:t>
            </a:r>
            <a:r>
              <a:rPr lang="ru-RU" sz="3600" b="1" dirty="0" err="1"/>
              <a:t>розвитку</a:t>
            </a:r>
            <a:r>
              <a:rPr lang="ru-RU" sz="3600" b="1" dirty="0"/>
              <a:t> МЕВ</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DD8A072-2A50-B7F9-7ECA-653A496FEC1B}"/>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EC879542-E7E9-1A71-431C-0B44693DD8BB}"/>
              </a:ext>
            </a:extLst>
          </p:cNvPr>
          <p:cNvSpPr>
            <a:spLocks noGrp="1" noChangeArrowheads="1"/>
          </p:cNvSpPr>
          <p:nvPr>
            <p:ph type="title"/>
          </p:nvPr>
        </p:nvSpPr>
        <p:spPr>
          <a:xfrm>
            <a:off x="1158864" y="102021"/>
            <a:ext cx="9779183" cy="1744415"/>
          </a:xfrm>
        </p:spPr>
        <p:txBody>
          <a:bodyPr anchor="b">
            <a:normAutofit/>
          </a:bodyPr>
          <a:lstStyle/>
          <a:p>
            <a:pPr eaLnBrk="1" hangingPunct="1"/>
            <a:r>
              <a:rPr lang="ru-RU" altLang="ru-RU" dirty="0"/>
              <a:t>Схема 2. </a:t>
            </a:r>
            <a:r>
              <a:rPr lang="ru-RU" altLang="ru-RU" dirty="0" err="1"/>
              <a:t>Загальна</a:t>
            </a:r>
            <a:r>
              <a:rPr lang="ru-RU" altLang="ru-RU" dirty="0"/>
              <a:t> </a:t>
            </a:r>
            <a:r>
              <a:rPr lang="ru-RU" altLang="ru-RU" dirty="0" err="1"/>
              <a:t>економічна</a:t>
            </a:r>
            <a:r>
              <a:rPr lang="ru-RU" altLang="ru-RU" dirty="0"/>
              <a:t> </a:t>
            </a:r>
            <a:r>
              <a:rPr lang="ru-RU" altLang="ru-RU" dirty="0" err="1"/>
              <a:t>рівновага</a:t>
            </a:r>
            <a:r>
              <a:rPr lang="ru-RU" altLang="ru-RU" dirty="0"/>
              <a:t> в </a:t>
            </a:r>
            <a:r>
              <a:rPr lang="ru-RU" altLang="ru-RU" dirty="0" err="1"/>
              <a:t>умовах</a:t>
            </a:r>
            <a:r>
              <a:rPr lang="ru-RU" altLang="ru-RU" dirty="0"/>
              <a:t> </a:t>
            </a:r>
            <a:r>
              <a:rPr lang="ru-RU" altLang="ru-RU" dirty="0" err="1"/>
              <a:t>автаркії</a:t>
            </a:r>
            <a:r>
              <a:rPr lang="ru-RU" altLang="ru-RU" dirty="0"/>
              <a:t> </a:t>
            </a:r>
          </a:p>
        </p:txBody>
      </p:sp>
      <p:graphicFrame>
        <p:nvGraphicFramePr>
          <p:cNvPr id="4" name="Object 4">
            <a:extLst>
              <a:ext uri="{FF2B5EF4-FFF2-40B4-BE49-F238E27FC236}">
                <a16:creationId xmlns:a16="http://schemas.microsoft.com/office/drawing/2014/main" id="{E337F121-877D-CF60-7F3A-9E92AC932585}"/>
              </a:ext>
            </a:extLst>
          </p:cNvPr>
          <p:cNvGraphicFramePr>
            <a:graphicFrameLocks noChangeAspect="1"/>
          </p:cNvGraphicFramePr>
          <p:nvPr>
            <p:extLst>
              <p:ext uri="{D42A27DB-BD31-4B8C-83A1-F6EECF244321}">
                <p14:modId xmlns:p14="http://schemas.microsoft.com/office/powerpoint/2010/main" val="3942460964"/>
              </p:ext>
            </p:extLst>
          </p:nvPr>
        </p:nvGraphicFramePr>
        <p:xfrm>
          <a:off x="593558" y="1990662"/>
          <a:ext cx="6338528" cy="4322623"/>
        </p:xfrm>
        <a:graphic>
          <a:graphicData uri="http://schemas.openxmlformats.org/presentationml/2006/ole">
            <mc:AlternateContent xmlns:mc="http://schemas.openxmlformats.org/markup-compatibility/2006">
              <mc:Choice xmlns:v="urn:schemas-microsoft-com:vml" Requires="v">
                <p:oleObj name="Рисунок" r:id="rId2" imgW="2019300" imgH="1562100" progId="Word.Picture.8">
                  <p:embed/>
                </p:oleObj>
              </mc:Choice>
              <mc:Fallback>
                <p:oleObj name="Рисунок" r:id="rId2" imgW="2019300" imgH="1562100" progId="Word.Picture.8">
                  <p:embed/>
                  <p:pic>
                    <p:nvPicPr>
                      <p:cNvPr id="51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58" y="1990662"/>
                        <a:ext cx="6338528" cy="4322623"/>
                      </a:xfrm>
                      <a:prstGeom prst="rect">
                        <a:avLst/>
                      </a:prstGeom>
                      <a:noFill/>
                      <a:ln>
                        <a:noFill/>
                      </a:ln>
                    </p:spPr>
                  </p:pic>
                </p:oleObj>
              </mc:Fallback>
            </mc:AlternateContent>
          </a:graphicData>
        </a:graphic>
      </p:graphicFrame>
      <p:graphicFrame>
        <p:nvGraphicFramePr>
          <p:cNvPr id="6" name="Объект 3">
            <a:extLst>
              <a:ext uri="{FF2B5EF4-FFF2-40B4-BE49-F238E27FC236}">
                <a16:creationId xmlns:a16="http://schemas.microsoft.com/office/drawing/2014/main" id="{2B031DB8-2374-F0B6-99D8-C2A64F7E7EDC}"/>
              </a:ext>
            </a:extLst>
          </p:cNvPr>
          <p:cNvGraphicFramePr>
            <a:graphicFrameLocks noChangeAspect="1"/>
          </p:cNvGraphicFramePr>
          <p:nvPr>
            <p:extLst>
              <p:ext uri="{D42A27DB-BD31-4B8C-83A1-F6EECF244321}">
                <p14:modId xmlns:p14="http://schemas.microsoft.com/office/powerpoint/2010/main" val="2810165078"/>
              </p:ext>
            </p:extLst>
          </p:nvPr>
        </p:nvGraphicFramePr>
        <p:xfrm>
          <a:off x="7138737" y="2287619"/>
          <a:ext cx="2854042" cy="1133679"/>
        </p:xfrm>
        <a:graphic>
          <a:graphicData uri="http://schemas.openxmlformats.org/presentationml/2006/ole">
            <mc:AlternateContent xmlns:mc="http://schemas.openxmlformats.org/markup-compatibility/2006">
              <mc:Choice xmlns:v="urn:schemas-microsoft-com:vml" Requires="v">
                <p:oleObj r:id="rId4" imgW="29260800" imgH="13462000" progId="Equation.3">
                  <p:embed/>
                </p:oleObj>
              </mc:Choice>
              <mc:Fallback>
                <p:oleObj r:id="rId4" imgW="29260800" imgH="13462000" progId="Equation.3">
                  <p:embed/>
                  <p:pic>
                    <p:nvPicPr>
                      <p:cNvPr id="4" name="Объект 3">
                        <a:extLst>
                          <a:ext uri="{FF2B5EF4-FFF2-40B4-BE49-F238E27FC236}">
                            <a16:creationId xmlns:a16="http://schemas.microsoft.com/office/drawing/2014/main" id="{469EAA73-DAFF-206D-EC59-E2C4A7DF0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737" y="2287619"/>
                        <a:ext cx="2854042" cy="1133679"/>
                      </a:xfrm>
                      <a:prstGeom prst="rect">
                        <a:avLst/>
                      </a:prstGeom>
                      <a:noFill/>
                    </p:spPr>
                  </p:pic>
                </p:oleObj>
              </mc:Fallback>
            </mc:AlternateContent>
          </a:graphicData>
        </a:graphic>
      </p:graphicFrame>
      <p:graphicFrame>
        <p:nvGraphicFramePr>
          <p:cNvPr id="7" name="Объект 7">
            <a:extLst>
              <a:ext uri="{FF2B5EF4-FFF2-40B4-BE49-F238E27FC236}">
                <a16:creationId xmlns:a16="http://schemas.microsoft.com/office/drawing/2014/main" id="{0BBBD74F-0BD5-7953-AAC7-D598DCF25E77}"/>
              </a:ext>
            </a:extLst>
          </p:cNvPr>
          <p:cNvGraphicFramePr>
            <a:graphicFrameLocks noChangeAspect="1"/>
          </p:cNvGraphicFramePr>
          <p:nvPr>
            <p:extLst>
              <p:ext uri="{D42A27DB-BD31-4B8C-83A1-F6EECF244321}">
                <p14:modId xmlns:p14="http://schemas.microsoft.com/office/powerpoint/2010/main" val="3722891494"/>
              </p:ext>
            </p:extLst>
          </p:nvPr>
        </p:nvGraphicFramePr>
        <p:xfrm>
          <a:off x="6932086" y="3932285"/>
          <a:ext cx="3862653" cy="1097446"/>
        </p:xfrm>
        <a:graphic>
          <a:graphicData uri="http://schemas.openxmlformats.org/presentationml/2006/ole">
            <mc:AlternateContent xmlns:mc="http://schemas.openxmlformats.org/markup-compatibility/2006">
              <mc:Choice xmlns:v="urn:schemas-microsoft-com:vml" Requires="v">
                <p:oleObj r:id="rId6" imgW="50317400" imgH="9944100" progId="Equation.3">
                  <p:embed/>
                </p:oleObj>
              </mc:Choice>
              <mc:Fallback>
                <p:oleObj r:id="rId6" imgW="50317400" imgH="9944100" progId="Equation.3">
                  <p:embed/>
                  <p:pic>
                    <p:nvPicPr>
                      <p:cNvPr id="8" name="Объект 7">
                        <a:extLst>
                          <a:ext uri="{FF2B5EF4-FFF2-40B4-BE49-F238E27FC236}">
                            <a16:creationId xmlns:a16="http://schemas.microsoft.com/office/drawing/2014/main" id="{709BEA1C-BBB5-53DD-BF42-AF378F4C1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086" y="3932285"/>
                        <a:ext cx="3862653" cy="1097446"/>
                      </a:xfrm>
                      <a:prstGeom prst="rect">
                        <a:avLst/>
                      </a:prstGeom>
                      <a:noFill/>
                    </p:spPr>
                  </p:pic>
                </p:oleObj>
              </mc:Fallback>
            </mc:AlternateContent>
          </a:graphicData>
        </a:graphic>
      </p:graphicFrame>
    </p:spTree>
    <p:extLst>
      <p:ext uri="{BB962C8B-B14F-4D97-AF65-F5344CB8AC3E}">
        <p14:creationId xmlns:p14="http://schemas.microsoft.com/office/powerpoint/2010/main" val="616138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D6230137-CA5A-9CDC-8FCA-DE6DAAA5EB89}"/>
              </a:ext>
            </a:extLst>
          </p:cNvPr>
          <p:cNvSpPr>
            <a:spLocks noGrp="1" noChangeArrowheads="1"/>
          </p:cNvSpPr>
          <p:nvPr>
            <p:ph type="ctrTitle"/>
          </p:nvPr>
        </p:nvSpPr>
        <p:spPr>
          <a:xfrm>
            <a:off x="1167493" y="232913"/>
            <a:ext cx="7096933" cy="3830130"/>
          </a:xfrm>
        </p:spPr>
        <p:txBody>
          <a:bodyPr anchor="b">
            <a:normAutofit/>
          </a:bodyPr>
          <a:lstStyle/>
          <a:p>
            <a:pPr marL="1588" indent="247650">
              <a:tabLst>
                <a:tab pos="566738" algn="l"/>
              </a:tabLst>
            </a:pPr>
            <a:r>
              <a:rPr lang="uk-UA" altLang="ru-RU" sz="1800" b="1" u="sng" dirty="0"/>
              <a:t>Класична теорія міжнародної торгівлі</a:t>
            </a:r>
            <a:r>
              <a:rPr lang="uk-UA" altLang="ru-RU" sz="1800" b="1" dirty="0"/>
              <a:t> виходить з того, що виробництво </a:t>
            </a:r>
            <a:r>
              <a:rPr lang="uk-UA" altLang="ru-RU" sz="1800" b="1" dirty="0" err="1"/>
              <a:t>одноіменних</a:t>
            </a:r>
            <a:r>
              <a:rPr lang="uk-UA" altLang="ru-RU" sz="1800" b="1" dirty="0"/>
              <a:t> товарів у різних країнах характеризується різними відносними видатками (праці як єдиного виробничого ресурсу), що веде до різниці відносних цін. Якщо ж співвідношення внутрішніх цін в умовах автаркії у двох країнах однакові, то ці країни не мають економічного стимулу розвивати взаємний торговельний обмін.</a:t>
            </a:r>
            <a:endParaRPr lang="en-US" altLang="ru-RU" sz="1800" b="1" dirty="0"/>
          </a:p>
          <a:p>
            <a:pPr marL="1588" indent="247650">
              <a:tabLst>
                <a:tab pos="566738" algn="l"/>
              </a:tabLst>
            </a:pPr>
            <a:r>
              <a:rPr lang="uk-UA" altLang="ru-RU" sz="1800" b="1" u="sng" dirty="0"/>
              <a:t>У неокласичній моделі</a:t>
            </a:r>
            <a:r>
              <a:rPr lang="uk-UA" altLang="ru-RU" sz="1800" b="1" dirty="0"/>
              <a:t> припускається, що країна А має порівняльну перевагу у виробництві товару X, а країна В — товару Y. </a:t>
            </a:r>
            <a:endParaRPr lang="en-US" altLang="ru-RU" sz="1800" b="1" dirty="0"/>
          </a:p>
          <a:p>
            <a:pPr marL="1588" indent="247650">
              <a:tabLst>
                <a:tab pos="566738" algn="l"/>
              </a:tabLst>
            </a:pPr>
            <a:r>
              <a:rPr lang="uk-UA" altLang="ru-RU" sz="1800" b="1" dirty="0"/>
              <a:t>Це означає, що співвідношення внутрішніх цін Р</a:t>
            </a:r>
            <a:r>
              <a:rPr lang="en-US" altLang="ru-RU" sz="1800" b="1" baseline="-25000" dirty="0"/>
              <a:t>X</a:t>
            </a:r>
            <a:r>
              <a:rPr lang="uk-UA" altLang="ru-RU" sz="1800" b="1" dirty="0"/>
              <a:t> : Р</a:t>
            </a:r>
            <a:r>
              <a:rPr lang="en-US" altLang="ru-RU" sz="1800" b="1" baseline="-25000" dirty="0"/>
              <a:t>Y</a:t>
            </a:r>
            <a:r>
              <a:rPr lang="uk-UA" altLang="ru-RU" sz="1800" b="1" dirty="0"/>
              <a:t> у країні А менше порівняно з умовами внутрішньої торгівлі в країні В, тобто (</a:t>
            </a:r>
            <a:r>
              <a:rPr lang="uk-UA" altLang="ru-RU" sz="1800" b="1" dirty="0" err="1"/>
              <a:t>Р</a:t>
            </a:r>
            <a:r>
              <a:rPr lang="uk-UA" altLang="ru-RU" sz="1800" b="1" baseline="-30000" dirty="0" err="1"/>
              <a:t>х</a:t>
            </a:r>
            <a:r>
              <a:rPr lang="uk-UA" altLang="ru-RU" sz="1800" b="1" dirty="0"/>
              <a:t> : </a:t>
            </a:r>
            <a:r>
              <a:rPr lang="uk-UA" altLang="ru-RU" sz="1800" b="1" dirty="0" err="1"/>
              <a:t>Р</a:t>
            </a:r>
            <a:r>
              <a:rPr lang="uk-UA" altLang="ru-RU" sz="1800" b="1" baseline="-30000" dirty="0" err="1"/>
              <a:t>у</a:t>
            </a:r>
            <a:r>
              <a:rPr lang="uk-UA" altLang="ru-RU" sz="1800" b="1" dirty="0"/>
              <a:t>)</a:t>
            </a:r>
            <a:r>
              <a:rPr lang="uk-UA" altLang="ru-RU" sz="1800" b="1" baseline="-30000" dirty="0"/>
              <a:t>А</a:t>
            </a:r>
            <a:r>
              <a:rPr lang="uk-UA" altLang="ru-RU" sz="1800" b="1" dirty="0"/>
              <a:t> &lt; (</a:t>
            </a:r>
            <a:r>
              <a:rPr lang="uk-UA" altLang="ru-RU" sz="1800" b="1" dirty="0" err="1"/>
              <a:t>Р</a:t>
            </a:r>
            <a:r>
              <a:rPr lang="uk-UA" altLang="ru-RU" sz="1800" b="1" baseline="-30000" dirty="0" err="1"/>
              <a:t>х</a:t>
            </a:r>
            <a:r>
              <a:rPr lang="uk-UA" altLang="ru-RU" sz="1800" b="1" dirty="0"/>
              <a:t> : </a:t>
            </a:r>
            <a:r>
              <a:rPr lang="uk-UA" altLang="ru-RU" sz="1800" b="1" dirty="0" err="1"/>
              <a:t>Р</a:t>
            </a:r>
            <a:r>
              <a:rPr lang="uk-UA" altLang="ru-RU" sz="1800" b="1" baseline="-30000" dirty="0" err="1"/>
              <a:t>у</a:t>
            </a:r>
            <a:r>
              <a:rPr lang="uk-UA" altLang="ru-RU" sz="1800" b="1" dirty="0"/>
              <a:t>)</a:t>
            </a:r>
            <a:r>
              <a:rPr lang="uk-UA" altLang="ru-RU" sz="1800" b="1" baseline="-30000" dirty="0"/>
              <a:t>в</a:t>
            </a:r>
            <a:r>
              <a:rPr lang="uk-UA" altLang="ru-RU" sz="1800" b="1" dirty="0"/>
              <a:t>. </a:t>
            </a:r>
            <a:endParaRPr lang="en-US" altLang="ru-RU" sz="1800" b="1" dirty="0"/>
          </a:p>
          <a:p>
            <a:pPr marL="1588" indent="247650">
              <a:tabLst>
                <a:tab pos="566738" algn="l"/>
              </a:tabLst>
            </a:pPr>
            <a:r>
              <a:rPr lang="uk-UA" altLang="ru-RU" sz="1800" b="1" dirty="0"/>
              <a:t>За таких умов виробники та споживачі реагують на нове співвідношення цін, змінюючи структуру виробництва та споживання.</a:t>
            </a:r>
            <a:endParaRPr lang="ru-RU" altLang="ru-RU" sz="18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640B727-A7D2-D293-E4B3-A953C4B923A4}"/>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7C9F5DBB-2141-520B-9BAC-709F2162AED1}"/>
              </a:ext>
            </a:extLst>
          </p:cNvPr>
          <p:cNvSpPr>
            <a:spLocks noGrp="1" noChangeArrowheads="1"/>
          </p:cNvSpPr>
          <p:nvPr>
            <p:ph type="title"/>
          </p:nvPr>
        </p:nvSpPr>
        <p:spPr>
          <a:xfrm>
            <a:off x="738568" y="85058"/>
            <a:ext cx="10183546" cy="1570038"/>
          </a:xfrm>
        </p:spPr>
        <p:txBody>
          <a:bodyPr anchor="b">
            <a:normAutofit/>
          </a:bodyPr>
          <a:lstStyle/>
          <a:p>
            <a:pPr eaLnBrk="1" hangingPunct="1"/>
            <a:r>
              <a:rPr lang="ru-RU" altLang="ru-RU" sz="2900" dirty="0" err="1"/>
              <a:t>Споживчий</a:t>
            </a:r>
            <a:r>
              <a:rPr lang="ru-RU" altLang="ru-RU" sz="2900" dirty="0"/>
              <a:t> та </a:t>
            </a:r>
            <a:r>
              <a:rPr lang="ru-RU" altLang="ru-RU" sz="2900" dirty="0" err="1"/>
              <a:t>виробничий</a:t>
            </a:r>
            <a:r>
              <a:rPr lang="ru-RU" altLang="ru-RU" sz="2900" dirty="0"/>
              <a:t> </a:t>
            </a:r>
            <a:r>
              <a:rPr lang="ru-RU" altLang="ru-RU" sz="2900" dirty="0" err="1"/>
              <a:t>ефекти</a:t>
            </a:r>
            <a:r>
              <a:rPr lang="ru-RU" altLang="ru-RU" sz="2900" dirty="0"/>
              <a:t> </a:t>
            </a:r>
            <a:r>
              <a:rPr lang="ru-RU" altLang="ru-RU" sz="2900" dirty="0" err="1"/>
              <a:t>зовнішньої</a:t>
            </a:r>
            <a:r>
              <a:rPr lang="ru-RU" altLang="ru-RU" sz="2900" dirty="0"/>
              <a:t> </a:t>
            </a:r>
            <a:r>
              <a:rPr lang="ru-RU" altLang="ru-RU" sz="2900" dirty="0" err="1"/>
              <a:t>торгівлі</a:t>
            </a:r>
            <a:r>
              <a:rPr lang="ru-RU" altLang="ru-RU" sz="2900" dirty="0"/>
              <a:t> (для </a:t>
            </a:r>
            <a:r>
              <a:rPr lang="ru-RU" altLang="ru-RU" sz="2900" dirty="0" err="1"/>
              <a:t>окремо</a:t>
            </a:r>
            <a:r>
              <a:rPr lang="ru-RU" altLang="ru-RU" sz="2900" dirty="0"/>
              <a:t> </a:t>
            </a:r>
            <a:r>
              <a:rPr lang="ru-RU" altLang="ru-RU" sz="2900" dirty="0" err="1"/>
              <a:t>взятої</a:t>
            </a:r>
            <a:r>
              <a:rPr lang="ru-RU" altLang="ru-RU" sz="2900" dirty="0"/>
              <a:t> </a:t>
            </a:r>
            <a:r>
              <a:rPr lang="ru-RU" altLang="ru-RU" sz="2900" dirty="0" err="1"/>
              <a:t>країни</a:t>
            </a:r>
            <a:r>
              <a:rPr lang="ru-RU" altLang="ru-RU" sz="2900" dirty="0"/>
              <a:t>) </a:t>
            </a:r>
          </a:p>
        </p:txBody>
      </p:sp>
      <p:grpSp>
        <p:nvGrpSpPr>
          <p:cNvPr id="2" name="Group 6">
            <a:extLst>
              <a:ext uri="{FF2B5EF4-FFF2-40B4-BE49-F238E27FC236}">
                <a16:creationId xmlns:a16="http://schemas.microsoft.com/office/drawing/2014/main" id="{81014F3E-D360-9E64-8FC7-A4EAC05DF4B4}"/>
              </a:ext>
            </a:extLst>
          </p:cNvPr>
          <p:cNvGrpSpPr>
            <a:grpSpLocks noChangeAspect="1"/>
          </p:cNvGrpSpPr>
          <p:nvPr/>
        </p:nvGrpSpPr>
        <p:grpSpPr bwMode="auto">
          <a:xfrm>
            <a:off x="240130" y="1820861"/>
            <a:ext cx="8988425" cy="4900613"/>
            <a:chOff x="177" y="1026"/>
            <a:chExt cx="5969" cy="3087"/>
          </a:xfrm>
        </p:grpSpPr>
        <p:sp>
          <p:nvSpPr>
            <p:cNvPr id="3" name="AutoShape 5">
              <a:extLst>
                <a:ext uri="{FF2B5EF4-FFF2-40B4-BE49-F238E27FC236}">
                  <a16:creationId xmlns:a16="http://schemas.microsoft.com/office/drawing/2014/main" id="{2D74F7A4-0CBF-3713-3C35-27337ADC8756}"/>
                </a:ext>
              </a:extLst>
            </p:cNvPr>
            <p:cNvSpPr>
              <a:spLocks noChangeAspect="1" noChangeArrowheads="1" noTextEdit="1"/>
            </p:cNvSpPr>
            <p:nvPr/>
          </p:nvSpPr>
          <p:spPr bwMode="auto">
            <a:xfrm>
              <a:off x="208" y="1026"/>
              <a:ext cx="5261" cy="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 name="Rectangle 7">
              <a:extLst>
                <a:ext uri="{FF2B5EF4-FFF2-40B4-BE49-F238E27FC236}">
                  <a16:creationId xmlns:a16="http://schemas.microsoft.com/office/drawing/2014/main" id="{10632C94-1B72-D682-DE0C-B33F5AFC89D5}"/>
                </a:ext>
              </a:extLst>
            </p:cNvPr>
            <p:cNvSpPr>
              <a:spLocks noChangeArrowheads="1"/>
            </p:cNvSpPr>
            <p:nvPr/>
          </p:nvSpPr>
          <p:spPr bwMode="auto">
            <a:xfrm>
              <a:off x="5553" y="1028"/>
              <a:ext cx="5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5" name="Rectangle 8">
              <a:extLst>
                <a:ext uri="{FF2B5EF4-FFF2-40B4-BE49-F238E27FC236}">
                  <a16:creationId xmlns:a16="http://schemas.microsoft.com/office/drawing/2014/main" id="{177D1E48-BE6C-F55E-E05B-97483A3F4E4D}"/>
                </a:ext>
              </a:extLst>
            </p:cNvPr>
            <p:cNvSpPr>
              <a:spLocks noChangeArrowheads="1"/>
            </p:cNvSpPr>
            <p:nvPr/>
          </p:nvSpPr>
          <p:spPr bwMode="auto">
            <a:xfrm>
              <a:off x="5982" y="1028"/>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6" name="Freeform 9">
              <a:extLst>
                <a:ext uri="{FF2B5EF4-FFF2-40B4-BE49-F238E27FC236}">
                  <a16:creationId xmlns:a16="http://schemas.microsoft.com/office/drawing/2014/main" id="{21B3C928-346D-3BDE-1D62-85A54F868F4B}"/>
                </a:ext>
              </a:extLst>
            </p:cNvPr>
            <p:cNvSpPr>
              <a:spLocks noEditPoints="1"/>
            </p:cNvSpPr>
            <p:nvPr/>
          </p:nvSpPr>
          <p:spPr bwMode="auto">
            <a:xfrm>
              <a:off x="508" y="1136"/>
              <a:ext cx="100" cy="2715"/>
            </a:xfrm>
            <a:custGeom>
              <a:avLst/>
              <a:gdLst>
                <a:gd name="T0" fmla="*/ 7 w 122"/>
                <a:gd name="T1" fmla="*/ 7527 h 2390"/>
                <a:gd name="T2" fmla="*/ 7 w 122"/>
                <a:gd name="T3" fmla="*/ 236 h 2390"/>
                <a:gd name="T4" fmla="*/ 13 w 122"/>
                <a:gd name="T5" fmla="*/ 236 h 2390"/>
                <a:gd name="T6" fmla="*/ 13 w 122"/>
                <a:gd name="T7" fmla="*/ 7527 h 2390"/>
                <a:gd name="T8" fmla="*/ 7 w 122"/>
                <a:gd name="T9" fmla="*/ 7527 h 2390"/>
                <a:gd name="T10" fmla="*/ 0 w 122"/>
                <a:gd name="T11" fmla="*/ 286 h 2390"/>
                <a:gd name="T12" fmla="*/ 11 w 122"/>
                <a:gd name="T13" fmla="*/ 0 h 2390"/>
                <a:gd name="T14" fmla="*/ 20 w 122"/>
                <a:gd name="T15" fmla="*/ 286 h 2390"/>
                <a:gd name="T16" fmla="*/ 0 w 122"/>
                <a:gd name="T17" fmla="*/ 286 h 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390">
                  <a:moveTo>
                    <a:pt x="48" y="2390"/>
                  </a:moveTo>
                  <a:lnTo>
                    <a:pt x="48" y="75"/>
                  </a:lnTo>
                  <a:lnTo>
                    <a:pt x="74" y="75"/>
                  </a:lnTo>
                  <a:lnTo>
                    <a:pt x="74" y="2390"/>
                  </a:lnTo>
                  <a:lnTo>
                    <a:pt x="48" y="2390"/>
                  </a:lnTo>
                  <a:close/>
                  <a:moveTo>
                    <a:pt x="0" y="91"/>
                  </a:moveTo>
                  <a:lnTo>
                    <a:pt x="61" y="0"/>
                  </a:lnTo>
                  <a:lnTo>
                    <a:pt x="122" y="91"/>
                  </a:lnTo>
                  <a:lnTo>
                    <a:pt x="0" y="91"/>
                  </a:lnTo>
                  <a:close/>
                </a:path>
              </a:pathLst>
            </a:custGeom>
            <a:solidFill>
              <a:srgbClr val="000000"/>
            </a:solidFill>
            <a:ln w="2" cap="flat">
              <a:solidFill>
                <a:srgbClr val="000000"/>
              </a:solidFill>
              <a:prstDash val="solid"/>
              <a:bevel/>
              <a:headEnd/>
              <a:tailEnd/>
            </a:ln>
          </p:spPr>
          <p:txBody>
            <a:bodyPr/>
            <a:lstStyle/>
            <a:p>
              <a:endParaRPr lang="ru-RU"/>
            </a:p>
          </p:txBody>
        </p:sp>
        <p:sp>
          <p:nvSpPr>
            <p:cNvPr id="8" name="Freeform 10">
              <a:extLst>
                <a:ext uri="{FF2B5EF4-FFF2-40B4-BE49-F238E27FC236}">
                  <a16:creationId xmlns:a16="http://schemas.microsoft.com/office/drawing/2014/main" id="{C04E41D4-3128-CFBC-530B-EB882886E43D}"/>
                </a:ext>
              </a:extLst>
            </p:cNvPr>
            <p:cNvSpPr>
              <a:spLocks noEditPoints="1"/>
            </p:cNvSpPr>
            <p:nvPr/>
          </p:nvSpPr>
          <p:spPr bwMode="auto">
            <a:xfrm>
              <a:off x="431" y="3806"/>
              <a:ext cx="3246" cy="90"/>
            </a:xfrm>
            <a:custGeom>
              <a:avLst/>
              <a:gdLst>
                <a:gd name="T0" fmla="*/ 0 w 21186"/>
                <a:gd name="T1" fmla="*/ 0 h 800"/>
                <a:gd name="T2" fmla="*/ 0 w 21186"/>
                <a:gd name="T3" fmla="*/ 0 h 800"/>
                <a:gd name="T4" fmla="*/ 0 w 21186"/>
                <a:gd name="T5" fmla="*/ 0 h 800"/>
                <a:gd name="T6" fmla="*/ 0 w 21186"/>
                <a:gd name="T7" fmla="*/ 0 h 800"/>
                <a:gd name="T8" fmla="*/ 0 w 21186"/>
                <a:gd name="T9" fmla="*/ 0 h 800"/>
                <a:gd name="T10" fmla="*/ 0 w 21186"/>
                <a:gd name="T11" fmla="*/ 0 h 800"/>
                <a:gd name="T12" fmla="*/ 0 w 21186"/>
                <a:gd name="T13" fmla="*/ 0 h 800"/>
                <a:gd name="T14" fmla="*/ 0 w 21186"/>
                <a:gd name="T15" fmla="*/ 0 h 800"/>
                <a:gd name="T16" fmla="*/ 0 w 21186"/>
                <a:gd name="T17" fmla="*/ 0 h 800"/>
                <a:gd name="T18" fmla="*/ 0 w 21186"/>
                <a:gd name="T19" fmla="*/ 0 h 800"/>
                <a:gd name="T20" fmla="*/ 0 w 21186"/>
                <a:gd name="T21" fmla="*/ 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86" h="800">
                  <a:moveTo>
                    <a:pt x="66" y="333"/>
                  </a:moveTo>
                  <a:lnTo>
                    <a:pt x="20520" y="333"/>
                  </a:lnTo>
                  <a:cubicBezTo>
                    <a:pt x="20557" y="333"/>
                    <a:pt x="20587" y="363"/>
                    <a:pt x="20587" y="400"/>
                  </a:cubicBezTo>
                  <a:cubicBezTo>
                    <a:pt x="20587" y="437"/>
                    <a:pt x="20557" y="466"/>
                    <a:pt x="20520" y="466"/>
                  </a:cubicBezTo>
                  <a:lnTo>
                    <a:pt x="66" y="466"/>
                  </a:lnTo>
                  <a:cubicBezTo>
                    <a:pt x="30" y="466"/>
                    <a:pt x="0" y="437"/>
                    <a:pt x="0" y="400"/>
                  </a:cubicBezTo>
                  <a:cubicBezTo>
                    <a:pt x="0" y="363"/>
                    <a:pt x="30" y="333"/>
                    <a:pt x="66" y="333"/>
                  </a:cubicBezTo>
                  <a:close/>
                  <a:moveTo>
                    <a:pt x="20386" y="0"/>
                  </a:moveTo>
                  <a:lnTo>
                    <a:pt x="21186" y="400"/>
                  </a:lnTo>
                  <a:lnTo>
                    <a:pt x="20386" y="800"/>
                  </a:lnTo>
                  <a:lnTo>
                    <a:pt x="20386" y="0"/>
                  </a:lnTo>
                  <a:close/>
                </a:path>
              </a:pathLst>
            </a:custGeom>
            <a:solidFill>
              <a:srgbClr val="000000"/>
            </a:solidFill>
            <a:ln w="2" cap="flat">
              <a:solidFill>
                <a:srgbClr val="000000"/>
              </a:solidFill>
              <a:prstDash val="solid"/>
              <a:bevel/>
              <a:headEnd/>
              <a:tailEnd/>
            </a:ln>
          </p:spPr>
          <p:txBody>
            <a:bodyPr/>
            <a:lstStyle/>
            <a:p>
              <a:endParaRPr lang="ru-RU"/>
            </a:p>
          </p:txBody>
        </p:sp>
        <p:sp>
          <p:nvSpPr>
            <p:cNvPr id="9" name="Rectangle 11">
              <a:extLst>
                <a:ext uri="{FF2B5EF4-FFF2-40B4-BE49-F238E27FC236}">
                  <a16:creationId xmlns:a16="http://schemas.microsoft.com/office/drawing/2014/main" id="{B19313FF-79F3-E2BC-DF42-003B2619AA7A}"/>
                </a:ext>
              </a:extLst>
            </p:cNvPr>
            <p:cNvSpPr>
              <a:spLocks noChangeArrowheads="1"/>
            </p:cNvSpPr>
            <p:nvPr/>
          </p:nvSpPr>
          <p:spPr bwMode="auto">
            <a:xfrm rot="-5400000">
              <a:off x="6" y="1405"/>
              <a:ext cx="9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300" b="1">
                  <a:solidFill>
                    <a:srgbClr val="000000"/>
                  </a:solidFill>
                  <a:latin typeface="Times New Roman" panose="02020603050405020304" pitchFamily="18" charset="0"/>
                </a:rPr>
                <a:t> </a:t>
              </a:r>
              <a:r>
                <a:rPr lang="uk-UA" altLang="uk-UA" sz="2300" b="1">
                  <a:solidFill>
                    <a:srgbClr val="000000"/>
                  </a:solidFill>
                  <a:latin typeface="Times New Roman" panose="02020603050405020304" pitchFamily="18" charset="0"/>
                </a:rPr>
                <a:t> </a:t>
              </a:r>
              <a:endParaRPr lang="uk-UA" altLang="uk-UA" sz="1800"/>
            </a:p>
          </p:txBody>
        </p:sp>
        <p:sp>
          <p:nvSpPr>
            <p:cNvPr id="10" name="Rectangle 12">
              <a:extLst>
                <a:ext uri="{FF2B5EF4-FFF2-40B4-BE49-F238E27FC236}">
                  <a16:creationId xmlns:a16="http://schemas.microsoft.com/office/drawing/2014/main" id="{C819DF57-7315-0AB9-9A28-EF39C8232E7A}"/>
                </a:ext>
              </a:extLst>
            </p:cNvPr>
            <p:cNvSpPr>
              <a:spLocks noChangeArrowheads="1"/>
            </p:cNvSpPr>
            <p:nvPr/>
          </p:nvSpPr>
          <p:spPr bwMode="auto">
            <a:xfrm rot="-5400000">
              <a:off x="262" y="1072"/>
              <a:ext cx="24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300" b="1">
                  <a:solidFill>
                    <a:srgbClr val="000000"/>
                  </a:solidFill>
                  <a:latin typeface="Times New Roman" panose="02020603050405020304" pitchFamily="18" charset="0"/>
                </a:rPr>
                <a:t>Y               </a:t>
              </a:r>
              <a:endParaRPr lang="uk-UA" altLang="uk-UA" sz="1800"/>
            </a:p>
          </p:txBody>
        </p:sp>
        <p:sp>
          <p:nvSpPr>
            <p:cNvPr id="11" name="Rectangle 13">
              <a:extLst>
                <a:ext uri="{FF2B5EF4-FFF2-40B4-BE49-F238E27FC236}">
                  <a16:creationId xmlns:a16="http://schemas.microsoft.com/office/drawing/2014/main" id="{4C5E156F-B187-410B-1373-4BD8A57C087B}"/>
                </a:ext>
              </a:extLst>
            </p:cNvPr>
            <p:cNvSpPr>
              <a:spLocks noChangeArrowheads="1"/>
            </p:cNvSpPr>
            <p:nvPr/>
          </p:nvSpPr>
          <p:spPr bwMode="auto">
            <a:xfrm rot="-5400000">
              <a:off x="278" y="1607"/>
              <a:ext cx="22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en-US" sz="2300" b="1">
                  <a:solidFill>
                    <a:srgbClr val="000000"/>
                  </a:solidFill>
                  <a:latin typeface="Times New Roman" panose="02020603050405020304" pitchFamily="18" charset="0"/>
                </a:rPr>
                <a:t> </a:t>
              </a:r>
              <a:r>
                <a:rPr lang="en-US" altLang="en-US" sz="2300" b="1">
                  <a:solidFill>
                    <a:srgbClr val="000000"/>
                  </a:solidFill>
                  <a:latin typeface="Times New Roman" panose="02020603050405020304" pitchFamily="18" charset="0"/>
                </a:rPr>
                <a:t>100</a:t>
              </a:r>
              <a:endParaRPr lang="uk-UA" altLang="en-US" sz="1800"/>
            </a:p>
          </p:txBody>
        </p:sp>
        <p:sp>
          <p:nvSpPr>
            <p:cNvPr id="12" name="Rectangle 14">
              <a:extLst>
                <a:ext uri="{FF2B5EF4-FFF2-40B4-BE49-F238E27FC236}">
                  <a16:creationId xmlns:a16="http://schemas.microsoft.com/office/drawing/2014/main" id="{0E2EA7F9-5F0D-9E45-4E2C-801F57622FEC}"/>
                </a:ext>
              </a:extLst>
            </p:cNvPr>
            <p:cNvSpPr>
              <a:spLocks noChangeArrowheads="1"/>
            </p:cNvSpPr>
            <p:nvPr/>
          </p:nvSpPr>
          <p:spPr bwMode="auto">
            <a:xfrm>
              <a:off x="3202" y="38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13" name="Rectangle 15">
              <a:extLst>
                <a:ext uri="{FF2B5EF4-FFF2-40B4-BE49-F238E27FC236}">
                  <a16:creationId xmlns:a16="http://schemas.microsoft.com/office/drawing/2014/main" id="{98143C6A-073A-C145-9AA8-8E391AFCA0DA}"/>
                </a:ext>
              </a:extLst>
            </p:cNvPr>
            <p:cNvSpPr>
              <a:spLocks noChangeArrowheads="1"/>
            </p:cNvSpPr>
            <p:nvPr/>
          </p:nvSpPr>
          <p:spPr bwMode="auto">
            <a:xfrm>
              <a:off x="3943" y="3857"/>
              <a:ext cx="2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X</a:t>
              </a:r>
              <a:endParaRPr lang="uk-UA" altLang="uk-UA" sz="1800"/>
            </a:p>
          </p:txBody>
        </p:sp>
        <p:sp>
          <p:nvSpPr>
            <p:cNvPr id="14" name="Rectangle 16">
              <a:extLst>
                <a:ext uri="{FF2B5EF4-FFF2-40B4-BE49-F238E27FC236}">
                  <a16:creationId xmlns:a16="http://schemas.microsoft.com/office/drawing/2014/main" id="{37932974-BB2C-6022-BAE4-270E04669B34}"/>
                </a:ext>
              </a:extLst>
            </p:cNvPr>
            <p:cNvSpPr>
              <a:spLocks noChangeArrowheads="1"/>
            </p:cNvSpPr>
            <p:nvPr/>
          </p:nvSpPr>
          <p:spPr bwMode="auto">
            <a:xfrm>
              <a:off x="4119" y="3857"/>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sp>
          <p:nvSpPr>
            <p:cNvPr id="15" name="Rectangle 17">
              <a:extLst>
                <a:ext uri="{FF2B5EF4-FFF2-40B4-BE49-F238E27FC236}">
                  <a16:creationId xmlns:a16="http://schemas.microsoft.com/office/drawing/2014/main" id="{3883BA54-C1D7-3726-E2E5-146B576537FA}"/>
                </a:ext>
              </a:extLst>
            </p:cNvPr>
            <p:cNvSpPr>
              <a:spLocks noChangeArrowheads="1"/>
            </p:cNvSpPr>
            <p:nvPr/>
          </p:nvSpPr>
          <p:spPr bwMode="auto">
            <a:xfrm>
              <a:off x="1428" y="2484"/>
              <a:ext cx="27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E</a:t>
              </a:r>
              <a:endParaRPr lang="uk-UA" altLang="uk-UA" sz="1800"/>
            </a:p>
          </p:txBody>
        </p:sp>
        <p:sp>
          <p:nvSpPr>
            <p:cNvPr id="16" name="Rectangle 18">
              <a:extLst>
                <a:ext uri="{FF2B5EF4-FFF2-40B4-BE49-F238E27FC236}">
                  <a16:creationId xmlns:a16="http://schemas.microsoft.com/office/drawing/2014/main" id="{97AD378D-0A6C-B5FC-9DE1-FA2D0ED5AE12}"/>
                </a:ext>
              </a:extLst>
            </p:cNvPr>
            <p:cNvSpPr>
              <a:spLocks noChangeArrowheads="1"/>
            </p:cNvSpPr>
            <p:nvPr/>
          </p:nvSpPr>
          <p:spPr bwMode="auto">
            <a:xfrm>
              <a:off x="1464" y="2780"/>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sp>
          <p:nvSpPr>
            <p:cNvPr id="17" name="Freeform 19">
              <a:extLst>
                <a:ext uri="{FF2B5EF4-FFF2-40B4-BE49-F238E27FC236}">
                  <a16:creationId xmlns:a16="http://schemas.microsoft.com/office/drawing/2014/main" id="{D2F5A4AD-06BB-D9C0-2CD6-C35734A23820}"/>
                </a:ext>
              </a:extLst>
            </p:cNvPr>
            <p:cNvSpPr>
              <a:spLocks/>
            </p:cNvSpPr>
            <p:nvPr/>
          </p:nvSpPr>
          <p:spPr bwMode="auto">
            <a:xfrm>
              <a:off x="588" y="2581"/>
              <a:ext cx="2068" cy="1341"/>
            </a:xfrm>
            <a:custGeom>
              <a:avLst/>
              <a:gdLst>
                <a:gd name="T0" fmla="*/ 0 w 2068"/>
                <a:gd name="T1" fmla="*/ 0 h 1341"/>
                <a:gd name="T2" fmla="*/ 2068 w 2068"/>
                <a:gd name="T3" fmla="*/ 1304 h 1341"/>
                <a:gd name="T4" fmla="*/ 2067 w 2068"/>
                <a:gd name="T5" fmla="*/ 1341 h 1341"/>
                <a:gd name="T6" fmla="*/ 0 60000 65536"/>
                <a:gd name="T7" fmla="*/ 0 60000 65536"/>
                <a:gd name="T8" fmla="*/ 0 60000 65536"/>
              </a:gdLst>
              <a:ahLst/>
              <a:cxnLst>
                <a:cxn ang="T6">
                  <a:pos x="T0" y="T1"/>
                </a:cxn>
                <a:cxn ang="T7">
                  <a:pos x="T2" y="T3"/>
                </a:cxn>
                <a:cxn ang="T8">
                  <a:pos x="T4" y="T5"/>
                </a:cxn>
              </a:cxnLst>
              <a:rect l="0" t="0" r="r" b="b"/>
              <a:pathLst>
                <a:path w="2068" h="1341">
                  <a:moveTo>
                    <a:pt x="0" y="0"/>
                  </a:moveTo>
                  <a:cubicBezTo>
                    <a:pt x="1142" y="0"/>
                    <a:pt x="2068" y="584"/>
                    <a:pt x="2068" y="1304"/>
                  </a:cubicBezTo>
                  <a:cubicBezTo>
                    <a:pt x="2068" y="1316"/>
                    <a:pt x="2068" y="1329"/>
                    <a:pt x="2067" y="1341"/>
                  </a:cubicBezTo>
                </a:path>
              </a:pathLst>
            </a:custGeom>
            <a:noFill/>
            <a:ln w="31"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8" name="Oval 20">
              <a:extLst>
                <a:ext uri="{FF2B5EF4-FFF2-40B4-BE49-F238E27FC236}">
                  <a16:creationId xmlns:a16="http://schemas.microsoft.com/office/drawing/2014/main" id="{68573DA3-EB01-04D3-25D8-C16C717A5ADF}"/>
                </a:ext>
              </a:extLst>
            </p:cNvPr>
            <p:cNvSpPr>
              <a:spLocks noChangeArrowheads="1"/>
            </p:cNvSpPr>
            <p:nvPr/>
          </p:nvSpPr>
          <p:spPr bwMode="auto">
            <a:xfrm>
              <a:off x="1440" y="2645"/>
              <a:ext cx="87" cy="64"/>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19" name="Freeform 21">
              <a:extLst>
                <a:ext uri="{FF2B5EF4-FFF2-40B4-BE49-F238E27FC236}">
                  <a16:creationId xmlns:a16="http://schemas.microsoft.com/office/drawing/2014/main" id="{BEBDB4BB-7D61-7F8A-702B-FFDA08FBA0D3}"/>
                </a:ext>
              </a:extLst>
            </p:cNvPr>
            <p:cNvSpPr>
              <a:spLocks/>
            </p:cNvSpPr>
            <p:nvPr/>
          </p:nvSpPr>
          <p:spPr bwMode="auto">
            <a:xfrm>
              <a:off x="852" y="2255"/>
              <a:ext cx="1466" cy="519"/>
            </a:xfrm>
            <a:custGeom>
              <a:avLst/>
              <a:gdLst>
                <a:gd name="T0" fmla="*/ 1466 w 1466"/>
                <a:gd name="T1" fmla="*/ 508 h 519"/>
                <a:gd name="T2" fmla="*/ 1249 w 1466"/>
                <a:gd name="T3" fmla="*/ 519 h 519"/>
                <a:gd name="T4" fmla="*/ 0 w 1466"/>
                <a:gd name="T5" fmla="*/ 0 h 519"/>
                <a:gd name="T6" fmla="*/ 0 60000 65536"/>
                <a:gd name="T7" fmla="*/ 0 60000 65536"/>
                <a:gd name="T8" fmla="*/ 0 60000 65536"/>
              </a:gdLst>
              <a:ahLst/>
              <a:cxnLst>
                <a:cxn ang="T6">
                  <a:pos x="T0" y="T1"/>
                </a:cxn>
                <a:cxn ang="T7">
                  <a:pos x="T2" y="T3"/>
                </a:cxn>
                <a:cxn ang="T8">
                  <a:pos x="T4" y="T5"/>
                </a:cxn>
              </a:cxnLst>
              <a:rect l="0" t="0" r="r" b="b"/>
              <a:pathLst>
                <a:path w="1466" h="519">
                  <a:moveTo>
                    <a:pt x="1466" y="508"/>
                  </a:moveTo>
                  <a:cubicBezTo>
                    <a:pt x="1394" y="515"/>
                    <a:pt x="1322" y="519"/>
                    <a:pt x="1249" y="519"/>
                  </a:cubicBezTo>
                  <a:cubicBezTo>
                    <a:pt x="710" y="519"/>
                    <a:pt x="221" y="316"/>
                    <a:pt x="0" y="0"/>
                  </a:cubicBezTo>
                </a:path>
              </a:pathLst>
            </a:custGeom>
            <a:noFill/>
            <a:ln w="38100" cap="flat">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 name="Freeform 22">
              <a:extLst>
                <a:ext uri="{FF2B5EF4-FFF2-40B4-BE49-F238E27FC236}">
                  <a16:creationId xmlns:a16="http://schemas.microsoft.com/office/drawing/2014/main" id="{06B0F038-7DCD-04F0-D7BF-CBB278F41468}"/>
                </a:ext>
              </a:extLst>
            </p:cNvPr>
            <p:cNvSpPr>
              <a:spLocks/>
            </p:cNvSpPr>
            <p:nvPr/>
          </p:nvSpPr>
          <p:spPr bwMode="auto">
            <a:xfrm>
              <a:off x="1736" y="1572"/>
              <a:ext cx="1059" cy="718"/>
            </a:xfrm>
            <a:custGeom>
              <a:avLst/>
              <a:gdLst>
                <a:gd name="T0" fmla="*/ 1059 w 1059"/>
                <a:gd name="T1" fmla="*/ 718 h 718"/>
                <a:gd name="T2" fmla="*/ 0 w 1059"/>
                <a:gd name="T3" fmla="*/ 79 h 718"/>
                <a:gd name="T4" fmla="*/ 10 w 1059"/>
                <a:gd name="T5" fmla="*/ 0 h 718"/>
                <a:gd name="T6" fmla="*/ 0 60000 65536"/>
                <a:gd name="T7" fmla="*/ 0 60000 65536"/>
                <a:gd name="T8" fmla="*/ 0 60000 65536"/>
              </a:gdLst>
              <a:ahLst/>
              <a:cxnLst>
                <a:cxn ang="T6">
                  <a:pos x="T0" y="T1"/>
                </a:cxn>
                <a:cxn ang="T7">
                  <a:pos x="T2" y="T3"/>
                </a:cxn>
                <a:cxn ang="T8">
                  <a:pos x="T4" y="T5"/>
                </a:cxn>
              </a:cxnLst>
              <a:rect l="0" t="0" r="r" b="b"/>
              <a:pathLst>
                <a:path w="1059" h="718">
                  <a:moveTo>
                    <a:pt x="1059" y="718"/>
                  </a:moveTo>
                  <a:cubicBezTo>
                    <a:pt x="444" y="659"/>
                    <a:pt x="0" y="391"/>
                    <a:pt x="0" y="79"/>
                  </a:cubicBezTo>
                  <a:cubicBezTo>
                    <a:pt x="0" y="53"/>
                    <a:pt x="3" y="26"/>
                    <a:pt x="10" y="0"/>
                  </a:cubicBezTo>
                </a:path>
              </a:pathLst>
            </a:custGeom>
            <a:noFill/>
            <a:ln w="38100"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Oval 23">
              <a:extLst>
                <a:ext uri="{FF2B5EF4-FFF2-40B4-BE49-F238E27FC236}">
                  <a16:creationId xmlns:a16="http://schemas.microsoft.com/office/drawing/2014/main" id="{52687512-6C8D-57A7-4013-E84634FBA2FA}"/>
                </a:ext>
              </a:extLst>
            </p:cNvPr>
            <p:cNvSpPr>
              <a:spLocks noChangeArrowheads="1"/>
            </p:cNvSpPr>
            <p:nvPr/>
          </p:nvSpPr>
          <p:spPr bwMode="auto">
            <a:xfrm>
              <a:off x="2485" y="3394"/>
              <a:ext cx="86" cy="64"/>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22" name="Rectangle 24">
              <a:extLst>
                <a:ext uri="{FF2B5EF4-FFF2-40B4-BE49-F238E27FC236}">
                  <a16:creationId xmlns:a16="http://schemas.microsoft.com/office/drawing/2014/main" id="{D0CA1B46-670E-3516-EFD0-BA32FC257EA1}"/>
                </a:ext>
              </a:extLst>
            </p:cNvPr>
            <p:cNvSpPr>
              <a:spLocks noChangeArrowheads="1"/>
            </p:cNvSpPr>
            <p:nvPr/>
          </p:nvSpPr>
          <p:spPr bwMode="auto">
            <a:xfrm>
              <a:off x="2391" y="3857"/>
              <a:ext cx="38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300" b="1">
                  <a:solidFill>
                    <a:srgbClr val="000000"/>
                  </a:solidFill>
                  <a:latin typeface="Times New Roman" panose="02020603050405020304" pitchFamily="18" charset="0"/>
                </a:rPr>
                <a:t>60</a:t>
              </a:r>
              <a:endParaRPr lang="uk-UA" altLang="uk-UA" sz="1800"/>
            </a:p>
          </p:txBody>
        </p:sp>
        <p:sp>
          <p:nvSpPr>
            <p:cNvPr id="23" name="Rectangle 25">
              <a:extLst>
                <a:ext uri="{FF2B5EF4-FFF2-40B4-BE49-F238E27FC236}">
                  <a16:creationId xmlns:a16="http://schemas.microsoft.com/office/drawing/2014/main" id="{D4513034-35CB-C67C-20AC-8AB970475B26}"/>
                </a:ext>
              </a:extLst>
            </p:cNvPr>
            <p:cNvSpPr>
              <a:spLocks noChangeArrowheads="1"/>
            </p:cNvSpPr>
            <p:nvPr/>
          </p:nvSpPr>
          <p:spPr bwMode="auto">
            <a:xfrm>
              <a:off x="2567" y="39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24" name="Rectangle 27">
              <a:extLst>
                <a:ext uri="{FF2B5EF4-FFF2-40B4-BE49-F238E27FC236}">
                  <a16:creationId xmlns:a16="http://schemas.microsoft.com/office/drawing/2014/main" id="{8D3EEA03-6FB9-6D38-52DD-B000FCC6B78D}"/>
                </a:ext>
              </a:extLst>
            </p:cNvPr>
            <p:cNvSpPr>
              <a:spLocks noChangeArrowheads="1"/>
            </p:cNvSpPr>
            <p:nvPr/>
          </p:nvSpPr>
          <p:spPr bwMode="auto">
            <a:xfrm>
              <a:off x="2759" y="3863"/>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25" name="Rectangle 28">
              <a:extLst>
                <a:ext uri="{FF2B5EF4-FFF2-40B4-BE49-F238E27FC236}">
                  <a16:creationId xmlns:a16="http://schemas.microsoft.com/office/drawing/2014/main" id="{8BD5640A-B48E-CDF1-1B56-AC515F34FBFB}"/>
                </a:ext>
              </a:extLst>
            </p:cNvPr>
            <p:cNvSpPr>
              <a:spLocks noChangeArrowheads="1"/>
            </p:cNvSpPr>
            <p:nvPr/>
          </p:nvSpPr>
          <p:spPr bwMode="auto">
            <a:xfrm>
              <a:off x="2746" y="3314"/>
              <a:ext cx="27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8000"/>
                  </a:solidFill>
                  <a:latin typeface="Times New Roman" panose="02020603050405020304" pitchFamily="18" charset="0"/>
                </a:rPr>
                <a:t>E</a:t>
              </a:r>
              <a:endParaRPr lang="uk-UA" altLang="uk-UA" sz="1800"/>
            </a:p>
          </p:txBody>
        </p:sp>
        <p:sp>
          <p:nvSpPr>
            <p:cNvPr id="26" name="Rectangle 29">
              <a:extLst>
                <a:ext uri="{FF2B5EF4-FFF2-40B4-BE49-F238E27FC236}">
                  <a16:creationId xmlns:a16="http://schemas.microsoft.com/office/drawing/2014/main" id="{929A99A1-6ADB-04F9-EAF2-385E47A22613}"/>
                </a:ext>
              </a:extLst>
            </p:cNvPr>
            <p:cNvSpPr>
              <a:spLocks noChangeArrowheads="1"/>
            </p:cNvSpPr>
            <p:nvPr/>
          </p:nvSpPr>
          <p:spPr bwMode="auto">
            <a:xfrm>
              <a:off x="2911" y="3288"/>
              <a:ext cx="1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500" b="1">
                  <a:solidFill>
                    <a:srgbClr val="008000"/>
                  </a:solidFill>
                  <a:latin typeface="Times New Roman" panose="02020603050405020304" pitchFamily="18" charset="0"/>
                </a:rPr>
                <a:t>1</a:t>
              </a:r>
              <a:endParaRPr lang="uk-UA" altLang="uk-UA" sz="1800"/>
            </a:p>
          </p:txBody>
        </p:sp>
        <p:sp>
          <p:nvSpPr>
            <p:cNvPr id="27" name="Rectangle 30">
              <a:extLst>
                <a:ext uri="{FF2B5EF4-FFF2-40B4-BE49-F238E27FC236}">
                  <a16:creationId xmlns:a16="http://schemas.microsoft.com/office/drawing/2014/main" id="{DCFF4623-19DD-5A19-E6B5-85B1E150573D}"/>
                </a:ext>
              </a:extLst>
            </p:cNvPr>
            <p:cNvSpPr>
              <a:spLocks noChangeArrowheads="1"/>
            </p:cNvSpPr>
            <p:nvPr/>
          </p:nvSpPr>
          <p:spPr bwMode="auto">
            <a:xfrm>
              <a:off x="2991" y="3314"/>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8000"/>
                  </a:solidFill>
                  <a:latin typeface="Times New Roman" panose="02020603050405020304" pitchFamily="18" charset="0"/>
                </a:rPr>
                <a:t> </a:t>
              </a:r>
              <a:endParaRPr lang="uk-UA" altLang="uk-UA" sz="1800"/>
            </a:p>
          </p:txBody>
        </p:sp>
        <p:sp>
          <p:nvSpPr>
            <p:cNvPr id="28" name="Rectangle 31">
              <a:extLst>
                <a:ext uri="{FF2B5EF4-FFF2-40B4-BE49-F238E27FC236}">
                  <a16:creationId xmlns:a16="http://schemas.microsoft.com/office/drawing/2014/main" id="{982A4321-3E80-08BA-5529-5635EEA4BA3C}"/>
                </a:ext>
              </a:extLst>
            </p:cNvPr>
            <p:cNvSpPr>
              <a:spLocks noChangeArrowheads="1"/>
            </p:cNvSpPr>
            <p:nvPr/>
          </p:nvSpPr>
          <p:spPr bwMode="auto">
            <a:xfrm>
              <a:off x="1310" y="2069"/>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FF0000"/>
                  </a:solidFill>
                  <a:latin typeface="Times New Roman" panose="02020603050405020304" pitchFamily="18" charset="0"/>
                </a:rPr>
                <a:t>С</a:t>
              </a:r>
              <a:endParaRPr lang="uk-UA" altLang="uk-UA" sz="1800"/>
            </a:p>
          </p:txBody>
        </p:sp>
        <p:sp>
          <p:nvSpPr>
            <p:cNvPr id="29" name="Rectangle 32">
              <a:extLst>
                <a:ext uri="{FF2B5EF4-FFF2-40B4-BE49-F238E27FC236}">
                  <a16:creationId xmlns:a16="http://schemas.microsoft.com/office/drawing/2014/main" id="{9C7DF12D-9219-312A-077D-ADDA76D2B47B}"/>
                </a:ext>
              </a:extLst>
            </p:cNvPr>
            <p:cNvSpPr>
              <a:spLocks noChangeArrowheads="1"/>
            </p:cNvSpPr>
            <p:nvPr/>
          </p:nvSpPr>
          <p:spPr bwMode="auto">
            <a:xfrm>
              <a:off x="1474" y="2069"/>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FF0000"/>
                  </a:solidFill>
                  <a:latin typeface="Times New Roman" panose="02020603050405020304" pitchFamily="18" charset="0"/>
                </a:rPr>
                <a:t> </a:t>
              </a:r>
              <a:endParaRPr lang="uk-UA" altLang="uk-UA" sz="1800"/>
            </a:p>
          </p:txBody>
        </p:sp>
        <p:grpSp>
          <p:nvGrpSpPr>
            <p:cNvPr id="30" name="Group 39">
              <a:extLst>
                <a:ext uri="{FF2B5EF4-FFF2-40B4-BE49-F238E27FC236}">
                  <a16:creationId xmlns:a16="http://schemas.microsoft.com/office/drawing/2014/main" id="{3AA06D5F-77E3-4738-F25C-D85698E268B4}"/>
                </a:ext>
              </a:extLst>
            </p:cNvPr>
            <p:cNvGrpSpPr>
              <a:grpSpLocks/>
            </p:cNvGrpSpPr>
            <p:nvPr/>
          </p:nvGrpSpPr>
          <p:grpSpPr bwMode="auto">
            <a:xfrm>
              <a:off x="630" y="1049"/>
              <a:ext cx="710" cy="527"/>
              <a:chOff x="630" y="1049"/>
              <a:chExt cx="710" cy="527"/>
            </a:xfrm>
          </p:grpSpPr>
          <p:sp>
            <p:nvSpPr>
              <p:cNvPr id="63498" name="Line 33">
                <a:extLst>
                  <a:ext uri="{FF2B5EF4-FFF2-40B4-BE49-F238E27FC236}">
                    <a16:creationId xmlns:a16="http://schemas.microsoft.com/office/drawing/2014/main" id="{805443C3-5B9B-4BD6-0948-784F064D4537}"/>
                  </a:ext>
                </a:extLst>
              </p:cNvPr>
              <p:cNvSpPr>
                <a:spLocks noChangeShapeType="1"/>
              </p:cNvSpPr>
              <p:nvPr/>
            </p:nvSpPr>
            <p:spPr bwMode="auto">
              <a:xfrm>
                <a:off x="630" y="1285"/>
                <a:ext cx="314" cy="0"/>
              </a:xfrm>
              <a:prstGeom prst="line">
                <a:avLst/>
              </a:prstGeom>
              <a:noFill/>
              <a:ln w="1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3499" name="Rectangle 34">
                <a:extLst>
                  <a:ext uri="{FF2B5EF4-FFF2-40B4-BE49-F238E27FC236}">
                    <a16:creationId xmlns:a16="http://schemas.microsoft.com/office/drawing/2014/main" id="{D71603EF-B813-6A8E-A041-02F4A9326A51}"/>
                  </a:ext>
                </a:extLst>
              </p:cNvPr>
              <p:cNvSpPr>
                <a:spLocks noChangeArrowheads="1"/>
              </p:cNvSpPr>
              <p:nvPr/>
            </p:nvSpPr>
            <p:spPr bwMode="auto">
              <a:xfrm>
                <a:off x="978" y="1168"/>
                <a:ext cx="36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int</a:t>
                </a:r>
                <a:endParaRPr lang="uk-UA" altLang="uk-UA" sz="1800"/>
              </a:p>
            </p:txBody>
          </p:sp>
          <p:sp>
            <p:nvSpPr>
              <p:cNvPr id="63500" name="Rectangle 35">
                <a:extLst>
                  <a:ext uri="{FF2B5EF4-FFF2-40B4-BE49-F238E27FC236}">
                    <a16:creationId xmlns:a16="http://schemas.microsoft.com/office/drawing/2014/main" id="{833AFFEB-3E42-1315-72BB-CE3F4BD44C02}"/>
                  </a:ext>
                </a:extLst>
              </p:cNvPr>
              <p:cNvSpPr>
                <a:spLocks noChangeArrowheads="1"/>
              </p:cNvSpPr>
              <p:nvPr/>
            </p:nvSpPr>
            <p:spPr bwMode="auto">
              <a:xfrm>
                <a:off x="785" y="1422"/>
                <a:ext cx="1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300" i="1">
                    <a:solidFill>
                      <a:srgbClr val="000000"/>
                    </a:solidFill>
                    <a:latin typeface="Times New Roman" panose="02020603050405020304" pitchFamily="18" charset="0"/>
                  </a:rPr>
                  <a:t>Y</a:t>
                </a:r>
                <a:endParaRPr lang="uk-UA" altLang="uk-UA" sz="1800"/>
              </a:p>
            </p:txBody>
          </p:sp>
          <p:sp>
            <p:nvSpPr>
              <p:cNvPr id="63501" name="Rectangle 36">
                <a:extLst>
                  <a:ext uri="{FF2B5EF4-FFF2-40B4-BE49-F238E27FC236}">
                    <a16:creationId xmlns:a16="http://schemas.microsoft.com/office/drawing/2014/main" id="{FD6016AF-1DC1-8705-6F76-857CCA52E882}"/>
                  </a:ext>
                </a:extLst>
              </p:cNvPr>
              <p:cNvSpPr>
                <a:spLocks noChangeArrowheads="1"/>
              </p:cNvSpPr>
              <p:nvPr/>
            </p:nvSpPr>
            <p:spPr bwMode="auto">
              <a:xfrm>
                <a:off x="788" y="1161"/>
                <a:ext cx="15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300" i="1">
                    <a:solidFill>
                      <a:srgbClr val="000000"/>
                    </a:solidFill>
                    <a:latin typeface="Times New Roman" panose="02020603050405020304" pitchFamily="18" charset="0"/>
                  </a:rPr>
                  <a:t>X</a:t>
                </a:r>
                <a:endParaRPr lang="uk-UA" altLang="uk-UA" sz="1800"/>
              </a:p>
            </p:txBody>
          </p:sp>
          <p:sp>
            <p:nvSpPr>
              <p:cNvPr id="63502" name="Rectangle 37">
                <a:extLst>
                  <a:ext uri="{FF2B5EF4-FFF2-40B4-BE49-F238E27FC236}">
                    <a16:creationId xmlns:a16="http://schemas.microsoft.com/office/drawing/2014/main" id="{86EE845D-2801-D147-075E-DAEA5BB52B24}"/>
                  </a:ext>
                </a:extLst>
              </p:cNvPr>
              <p:cNvSpPr>
                <a:spLocks noChangeArrowheads="1"/>
              </p:cNvSpPr>
              <p:nvPr/>
            </p:nvSpPr>
            <p:spPr bwMode="auto">
              <a:xfrm>
                <a:off x="671" y="1310"/>
                <a:ext cx="25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i="1">
                    <a:solidFill>
                      <a:srgbClr val="000000"/>
                    </a:solidFill>
                    <a:latin typeface="Times New Roman" panose="02020603050405020304" pitchFamily="18" charset="0"/>
                  </a:rPr>
                  <a:t>P</a:t>
                </a:r>
                <a:endParaRPr lang="uk-UA" altLang="uk-UA" sz="1800"/>
              </a:p>
            </p:txBody>
          </p:sp>
          <p:sp>
            <p:nvSpPr>
              <p:cNvPr id="63503" name="Rectangle 38">
                <a:extLst>
                  <a:ext uri="{FF2B5EF4-FFF2-40B4-BE49-F238E27FC236}">
                    <a16:creationId xmlns:a16="http://schemas.microsoft.com/office/drawing/2014/main" id="{1FA39672-71C4-CC19-6B99-15F88CBD369E}"/>
                  </a:ext>
                </a:extLst>
              </p:cNvPr>
              <p:cNvSpPr>
                <a:spLocks noChangeArrowheads="1"/>
              </p:cNvSpPr>
              <p:nvPr/>
            </p:nvSpPr>
            <p:spPr bwMode="auto">
              <a:xfrm>
                <a:off x="654" y="1049"/>
                <a:ext cx="25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i="1">
                    <a:solidFill>
                      <a:srgbClr val="000000"/>
                    </a:solidFill>
                    <a:latin typeface="Times New Roman" panose="02020603050405020304" pitchFamily="18" charset="0"/>
                  </a:rPr>
                  <a:t>P</a:t>
                </a:r>
                <a:endParaRPr lang="uk-UA" altLang="uk-UA" sz="1800"/>
              </a:p>
            </p:txBody>
          </p:sp>
        </p:grpSp>
        <p:sp>
          <p:nvSpPr>
            <p:cNvPr id="31" name="Rectangle 40">
              <a:extLst>
                <a:ext uri="{FF2B5EF4-FFF2-40B4-BE49-F238E27FC236}">
                  <a16:creationId xmlns:a16="http://schemas.microsoft.com/office/drawing/2014/main" id="{2B67F230-9E12-986B-135C-ED2BD96ED0B2}"/>
                </a:ext>
              </a:extLst>
            </p:cNvPr>
            <p:cNvSpPr>
              <a:spLocks noChangeArrowheads="1"/>
            </p:cNvSpPr>
            <p:nvPr/>
          </p:nvSpPr>
          <p:spPr bwMode="auto">
            <a:xfrm>
              <a:off x="1283" y="1169"/>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32" name="Line 41">
              <a:extLst>
                <a:ext uri="{FF2B5EF4-FFF2-40B4-BE49-F238E27FC236}">
                  <a16:creationId xmlns:a16="http://schemas.microsoft.com/office/drawing/2014/main" id="{302D4370-CF52-75DC-A59E-D106D8EE6288}"/>
                </a:ext>
              </a:extLst>
            </p:cNvPr>
            <p:cNvSpPr>
              <a:spLocks noChangeShapeType="1"/>
            </p:cNvSpPr>
            <p:nvPr/>
          </p:nvSpPr>
          <p:spPr bwMode="auto">
            <a:xfrm flipH="1" flipV="1">
              <a:off x="1470" y="1135"/>
              <a:ext cx="1269" cy="2716"/>
            </a:xfrm>
            <a:prstGeom prst="line">
              <a:avLst/>
            </a:prstGeom>
            <a:noFill/>
            <a:ln w="28575">
              <a:solidFill>
                <a:srgbClr val="0F243E"/>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 name="Line 42">
              <a:extLst>
                <a:ext uri="{FF2B5EF4-FFF2-40B4-BE49-F238E27FC236}">
                  <a16:creationId xmlns:a16="http://schemas.microsoft.com/office/drawing/2014/main" id="{70E7C75A-5AB2-0728-8421-AB251273C28F}"/>
                </a:ext>
              </a:extLst>
            </p:cNvPr>
            <p:cNvSpPr>
              <a:spLocks noChangeShapeType="1"/>
            </p:cNvSpPr>
            <p:nvPr/>
          </p:nvSpPr>
          <p:spPr bwMode="auto">
            <a:xfrm flipH="1" flipV="1">
              <a:off x="1125" y="1905"/>
              <a:ext cx="631" cy="1454"/>
            </a:xfrm>
            <a:prstGeom prst="line">
              <a:avLst/>
            </a:prstGeom>
            <a:noFill/>
            <a:ln w="28575">
              <a:solidFill>
                <a:srgbClr val="0F243E"/>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4" name="Freeform 43">
              <a:extLst>
                <a:ext uri="{FF2B5EF4-FFF2-40B4-BE49-F238E27FC236}">
                  <a16:creationId xmlns:a16="http://schemas.microsoft.com/office/drawing/2014/main" id="{E75F481C-981B-FF1D-EFA1-79D9E93F5A6E}"/>
                </a:ext>
              </a:extLst>
            </p:cNvPr>
            <p:cNvSpPr>
              <a:spLocks/>
            </p:cNvSpPr>
            <p:nvPr/>
          </p:nvSpPr>
          <p:spPr bwMode="auto">
            <a:xfrm>
              <a:off x="1165" y="1832"/>
              <a:ext cx="1442" cy="813"/>
            </a:xfrm>
            <a:custGeom>
              <a:avLst/>
              <a:gdLst>
                <a:gd name="T0" fmla="*/ 281 w 1769"/>
                <a:gd name="T1" fmla="*/ 6296 h 624"/>
                <a:gd name="T2" fmla="*/ 207 w 1769"/>
                <a:gd name="T3" fmla="*/ 6753 h 624"/>
                <a:gd name="T4" fmla="*/ 0 w 1769"/>
                <a:gd name="T5" fmla="*/ 0 h 624"/>
                <a:gd name="T6" fmla="*/ 0 60000 65536"/>
                <a:gd name="T7" fmla="*/ 0 60000 65536"/>
                <a:gd name="T8" fmla="*/ 0 60000 65536"/>
              </a:gdLst>
              <a:ahLst/>
              <a:cxnLst>
                <a:cxn ang="T6">
                  <a:pos x="T0" y="T1"/>
                </a:cxn>
                <a:cxn ang="T7">
                  <a:pos x="T2" y="T3"/>
                </a:cxn>
                <a:cxn ang="T8">
                  <a:pos x="T4" y="T5"/>
                </a:cxn>
              </a:cxnLst>
              <a:rect l="0" t="0" r="r" b="b"/>
              <a:pathLst>
                <a:path w="1769" h="624">
                  <a:moveTo>
                    <a:pt x="1769" y="582"/>
                  </a:moveTo>
                  <a:cubicBezTo>
                    <a:pt x="1621" y="610"/>
                    <a:pt x="1464" y="624"/>
                    <a:pt x="1306" y="624"/>
                  </a:cubicBezTo>
                  <a:cubicBezTo>
                    <a:pt x="606" y="624"/>
                    <a:pt x="30" y="349"/>
                    <a:pt x="0" y="0"/>
                  </a:cubicBezTo>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5" name="Oval 44">
              <a:extLst>
                <a:ext uri="{FF2B5EF4-FFF2-40B4-BE49-F238E27FC236}">
                  <a16:creationId xmlns:a16="http://schemas.microsoft.com/office/drawing/2014/main" id="{215D1080-3A37-A250-945B-35E3634EF8F8}"/>
                </a:ext>
              </a:extLst>
            </p:cNvPr>
            <p:cNvSpPr>
              <a:spLocks noChangeArrowheads="1"/>
            </p:cNvSpPr>
            <p:nvPr/>
          </p:nvSpPr>
          <p:spPr bwMode="auto">
            <a:xfrm>
              <a:off x="1247" y="2210"/>
              <a:ext cx="87" cy="64"/>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36" name="Oval 45">
              <a:extLst>
                <a:ext uri="{FF2B5EF4-FFF2-40B4-BE49-F238E27FC236}">
                  <a16:creationId xmlns:a16="http://schemas.microsoft.com/office/drawing/2014/main" id="{A8BCE3E8-317F-EADD-1E75-A07293217183}"/>
                </a:ext>
              </a:extLst>
            </p:cNvPr>
            <p:cNvSpPr>
              <a:spLocks noChangeArrowheads="1"/>
            </p:cNvSpPr>
            <p:nvPr/>
          </p:nvSpPr>
          <p:spPr bwMode="auto">
            <a:xfrm>
              <a:off x="1736" y="1832"/>
              <a:ext cx="87" cy="64"/>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37" name="Rectangle 46">
              <a:extLst>
                <a:ext uri="{FF2B5EF4-FFF2-40B4-BE49-F238E27FC236}">
                  <a16:creationId xmlns:a16="http://schemas.microsoft.com/office/drawing/2014/main" id="{02B95268-0D3D-2D0F-E905-281DA96C88D7}"/>
                </a:ext>
              </a:extLst>
            </p:cNvPr>
            <p:cNvSpPr>
              <a:spLocks noChangeArrowheads="1"/>
            </p:cNvSpPr>
            <p:nvPr/>
          </p:nvSpPr>
          <p:spPr bwMode="auto">
            <a:xfrm>
              <a:off x="1378" y="3464"/>
              <a:ext cx="27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L</a:t>
              </a:r>
              <a:endParaRPr lang="uk-UA" altLang="uk-UA" sz="1800"/>
            </a:p>
          </p:txBody>
        </p:sp>
        <p:sp>
          <p:nvSpPr>
            <p:cNvPr id="38" name="Rectangle 47">
              <a:extLst>
                <a:ext uri="{FF2B5EF4-FFF2-40B4-BE49-F238E27FC236}">
                  <a16:creationId xmlns:a16="http://schemas.microsoft.com/office/drawing/2014/main" id="{C4EFD2A9-F4E8-6720-DA81-9E9E958ED2E4}"/>
                </a:ext>
              </a:extLst>
            </p:cNvPr>
            <p:cNvSpPr>
              <a:spLocks noChangeArrowheads="1"/>
            </p:cNvSpPr>
            <p:nvPr/>
          </p:nvSpPr>
          <p:spPr bwMode="auto">
            <a:xfrm>
              <a:off x="1543" y="3464"/>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sp>
          <p:nvSpPr>
            <p:cNvPr id="39" name="Rectangle 48">
              <a:extLst>
                <a:ext uri="{FF2B5EF4-FFF2-40B4-BE49-F238E27FC236}">
                  <a16:creationId xmlns:a16="http://schemas.microsoft.com/office/drawing/2014/main" id="{E58141EE-B7F4-DE8A-808E-81198561C827}"/>
                </a:ext>
              </a:extLst>
            </p:cNvPr>
            <p:cNvSpPr>
              <a:spLocks noChangeArrowheads="1"/>
            </p:cNvSpPr>
            <p:nvPr/>
          </p:nvSpPr>
          <p:spPr bwMode="auto">
            <a:xfrm>
              <a:off x="2364" y="2708"/>
              <a:ext cx="3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IC</a:t>
              </a:r>
              <a:endParaRPr lang="uk-UA" altLang="uk-UA" sz="1800"/>
            </a:p>
          </p:txBody>
        </p:sp>
        <p:sp>
          <p:nvSpPr>
            <p:cNvPr id="40" name="Rectangle 49">
              <a:extLst>
                <a:ext uri="{FF2B5EF4-FFF2-40B4-BE49-F238E27FC236}">
                  <a16:creationId xmlns:a16="http://schemas.microsoft.com/office/drawing/2014/main" id="{BEA9D703-65CC-0039-6EED-ADA3FC5F7416}"/>
                </a:ext>
              </a:extLst>
            </p:cNvPr>
            <p:cNvSpPr>
              <a:spLocks noChangeArrowheads="1"/>
            </p:cNvSpPr>
            <p:nvPr/>
          </p:nvSpPr>
          <p:spPr bwMode="auto">
            <a:xfrm>
              <a:off x="2607" y="2784"/>
              <a:ext cx="15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500">
                  <a:solidFill>
                    <a:srgbClr val="000000"/>
                  </a:solidFill>
                  <a:latin typeface="Times New Roman" panose="02020603050405020304" pitchFamily="18" charset="0"/>
                </a:rPr>
                <a:t>0</a:t>
              </a:r>
              <a:endParaRPr lang="uk-UA" altLang="uk-UA" sz="1800"/>
            </a:p>
          </p:txBody>
        </p:sp>
        <p:sp>
          <p:nvSpPr>
            <p:cNvPr id="41" name="Rectangle 50">
              <a:extLst>
                <a:ext uri="{FF2B5EF4-FFF2-40B4-BE49-F238E27FC236}">
                  <a16:creationId xmlns:a16="http://schemas.microsoft.com/office/drawing/2014/main" id="{CC389B06-DCA9-D874-D930-0A986EC51277}"/>
                </a:ext>
              </a:extLst>
            </p:cNvPr>
            <p:cNvSpPr>
              <a:spLocks noChangeArrowheads="1"/>
            </p:cNvSpPr>
            <p:nvPr/>
          </p:nvSpPr>
          <p:spPr bwMode="auto">
            <a:xfrm>
              <a:off x="2690" y="2708"/>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42" name="Rectangle 51">
              <a:extLst>
                <a:ext uri="{FF2B5EF4-FFF2-40B4-BE49-F238E27FC236}">
                  <a16:creationId xmlns:a16="http://schemas.microsoft.com/office/drawing/2014/main" id="{37C535B8-1A1B-EEFF-4C39-C4806C57B75A}"/>
                </a:ext>
              </a:extLst>
            </p:cNvPr>
            <p:cNvSpPr>
              <a:spLocks noChangeArrowheads="1"/>
            </p:cNvSpPr>
            <p:nvPr/>
          </p:nvSpPr>
          <p:spPr bwMode="auto">
            <a:xfrm>
              <a:off x="2761" y="2610"/>
              <a:ext cx="3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FF0000"/>
                  </a:solidFill>
                  <a:latin typeface="Times New Roman" panose="02020603050405020304" pitchFamily="18" charset="0"/>
                </a:rPr>
                <a:t>IC</a:t>
              </a:r>
              <a:endParaRPr lang="uk-UA" altLang="uk-UA" sz="1800"/>
            </a:p>
          </p:txBody>
        </p:sp>
        <p:sp>
          <p:nvSpPr>
            <p:cNvPr id="43" name="Rectangle 52">
              <a:extLst>
                <a:ext uri="{FF2B5EF4-FFF2-40B4-BE49-F238E27FC236}">
                  <a16:creationId xmlns:a16="http://schemas.microsoft.com/office/drawing/2014/main" id="{C496ABF4-8CF4-B43F-98D0-9FBE24C0A6DF}"/>
                </a:ext>
              </a:extLst>
            </p:cNvPr>
            <p:cNvSpPr>
              <a:spLocks noChangeArrowheads="1"/>
            </p:cNvSpPr>
            <p:nvPr/>
          </p:nvSpPr>
          <p:spPr bwMode="auto">
            <a:xfrm>
              <a:off x="3004" y="2686"/>
              <a:ext cx="15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500">
                  <a:solidFill>
                    <a:srgbClr val="FF0000"/>
                  </a:solidFill>
                  <a:latin typeface="Times New Roman" panose="02020603050405020304" pitchFamily="18" charset="0"/>
                </a:rPr>
                <a:t>1</a:t>
              </a:r>
              <a:endParaRPr lang="uk-UA" altLang="uk-UA" sz="1800"/>
            </a:p>
          </p:txBody>
        </p:sp>
        <p:sp>
          <p:nvSpPr>
            <p:cNvPr id="44" name="Rectangle 53">
              <a:extLst>
                <a:ext uri="{FF2B5EF4-FFF2-40B4-BE49-F238E27FC236}">
                  <a16:creationId xmlns:a16="http://schemas.microsoft.com/office/drawing/2014/main" id="{36DFFC32-FB09-7E33-07CA-85312F89E499}"/>
                </a:ext>
              </a:extLst>
            </p:cNvPr>
            <p:cNvSpPr>
              <a:spLocks noChangeArrowheads="1"/>
            </p:cNvSpPr>
            <p:nvPr/>
          </p:nvSpPr>
          <p:spPr bwMode="auto">
            <a:xfrm>
              <a:off x="3087" y="2610"/>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FF0000"/>
                  </a:solidFill>
                  <a:latin typeface="Times New Roman" panose="02020603050405020304" pitchFamily="18" charset="0"/>
                </a:rPr>
                <a:t> </a:t>
              </a:r>
              <a:endParaRPr lang="uk-UA" altLang="uk-UA" sz="1800"/>
            </a:p>
          </p:txBody>
        </p:sp>
        <p:sp>
          <p:nvSpPr>
            <p:cNvPr id="45" name="Rectangle 54">
              <a:extLst>
                <a:ext uri="{FF2B5EF4-FFF2-40B4-BE49-F238E27FC236}">
                  <a16:creationId xmlns:a16="http://schemas.microsoft.com/office/drawing/2014/main" id="{18C863F3-A23B-DB57-AC0C-1BF03630A02B}"/>
                </a:ext>
              </a:extLst>
            </p:cNvPr>
            <p:cNvSpPr>
              <a:spLocks noChangeArrowheads="1"/>
            </p:cNvSpPr>
            <p:nvPr/>
          </p:nvSpPr>
          <p:spPr bwMode="auto">
            <a:xfrm>
              <a:off x="2839" y="2228"/>
              <a:ext cx="38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8000"/>
                  </a:solidFill>
                  <a:latin typeface="Times New Roman" panose="02020603050405020304" pitchFamily="18" charset="0"/>
                </a:rPr>
                <a:t>IC</a:t>
              </a:r>
              <a:endParaRPr lang="uk-UA" altLang="uk-UA" sz="1800"/>
            </a:p>
          </p:txBody>
        </p:sp>
        <p:sp>
          <p:nvSpPr>
            <p:cNvPr id="46" name="Rectangle 55">
              <a:extLst>
                <a:ext uri="{FF2B5EF4-FFF2-40B4-BE49-F238E27FC236}">
                  <a16:creationId xmlns:a16="http://schemas.microsoft.com/office/drawing/2014/main" id="{32F3847E-047F-9E76-0634-15474A72AF12}"/>
                </a:ext>
              </a:extLst>
            </p:cNvPr>
            <p:cNvSpPr>
              <a:spLocks noChangeArrowheads="1"/>
            </p:cNvSpPr>
            <p:nvPr/>
          </p:nvSpPr>
          <p:spPr bwMode="auto">
            <a:xfrm>
              <a:off x="3112" y="2309"/>
              <a:ext cx="15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500">
                  <a:solidFill>
                    <a:srgbClr val="008000"/>
                  </a:solidFill>
                  <a:latin typeface="Times New Roman" panose="02020603050405020304" pitchFamily="18" charset="0"/>
                </a:rPr>
                <a:t>2</a:t>
              </a:r>
              <a:endParaRPr lang="uk-UA" altLang="uk-UA" sz="1800"/>
            </a:p>
          </p:txBody>
        </p:sp>
        <p:sp>
          <p:nvSpPr>
            <p:cNvPr id="47" name="Rectangle 56">
              <a:extLst>
                <a:ext uri="{FF2B5EF4-FFF2-40B4-BE49-F238E27FC236}">
                  <a16:creationId xmlns:a16="http://schemas.microsoft.com/office/drawing/2014/main" id="{A257FDEA-23AB-508F-F0D9-84B403148723}"/>
                </a:ext>
              </a:extLst>
            </p:cNvPr>
            <p:cNvSpPr>
              <a:spLocks noChangeArrowheads="1"/>
            </p:cNvSpPr>
            <p:nvPr/>
          </p:nvSpPr>
          <p:spPr bwMode="auto">
            <a:xfrm>
              <a:off x="3192" y="2234"/>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8000"/>
                  </a:solidFill>
                  <a:latin typeface="Times New Roman" panose="02020603050405020304" pitchFamily="18" charset="0"/>
                </a:rPr>
                <a:t> </a:t>
              </a:r>
              <a:endParaRPr lang="uk-UA" altLang="uk-UA" sz="1800"/>
            </a:p>
          </p:txBody>
        </p:sp>
        <p:sp>
          <p:nvSpPr>
            <p:cNvPr id="48" name="Rectangle 57">
              <a:extLst>
                <a:ext uri="{FF2B5EF4-FFF2-40B4-BE49-F238E27FC236}">
                  <a16:creationId xmlns:a16="http://schemas.microsoft.com/office/drawing/2014/main" id="{BCA2D130-92EF-5499-3605-0DE753015FF7}"/>
                </a:ext>
              </a:extLst>
            </p:cNvPr>
            <p:cNvSpPr>
              <a:spLocks noChangeArrowheads="1"/>
            </p:cNvSpPr>
            <p:nvPr/>
          </p:nvSpPr>
          <p:spPr bwMode="auto">
            <a:xfrm>
              <a:off x="1856" y="1685"/>
              <a:ext cx="2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8000"/>
                  </a:solidFill>
                  <a:latin typeface="Times New Roman" panose="02020603050405020304" pitchFamily="18" charset="0"/>
                </a:rPr>
                <a:t>С</a:t>
              </a:r>
              <a:endParaRPr lang="uk-UA" altLang="uk-UA" sz="1800"/>
            </a:p>
          </p:txBody>
        </p:sp>
        <p:sp>
          <p:nvSpPr>
            <p:cNvPr id="49" name="Rectangle 58">
              <a:extLst>
                <a:ext uri="{FF2B5EF4-FFF2-40B4-BE49-F238E27FC236}">
                  <a16:creationId xmlns:a16="http://schemas.microsoft.com/office/drawing/2014/main" id="{42AD93B7-CF81-6609-0C69-228F5BEF9338}"/>
                </a:ext>
              </a:extLst>
            </p:cNvPr>
            <p:cNvSpPr>
              <a:spLocks noChangeArrowheads="1"/>
            </p:cNvSpPr>
            <p:nvPr/>
          </p:nvSpPr>
          <p:spPr bwMode="auto">
            <a:xfrm>
              <a:off x="2033" y="1765"/>
              <a:ext cx="1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500" b="1">
                  <a:solidFill>
                    <a:srgbClr val="008000"/>
                  </a:solidFill>
                  <a:latin typeface="Times New Roman" panose="02020603050405020304" pitchFamily="18" charset="0"/>
                </a:rPr>
                <a:t>1</a:t>
              </a:r>
              <a:endParaRPr lang="uk-UA" altLang="uk-UA" sz="1800"/>
            </a:p>
          </p:txBody>
        </p:sp>
        <p:sp>
          <p:nvSpPr>
            <p:cNvPr id="50" name="Rectangle 59">
              <a:extLst>
                <a:ext uri="{FF2B5EF4-FFF2-40B4-BE49-F238E27FC236}">
                  <a16:creationId xmlns:a16="http://schemas.microsoft.com/office/drawing/2014/main" id="{7B2021A5-E9B3-221B-3AAC-C07768B46A4F}"/>
                </a:ext>
              </a:extLst>
            </p:cNvPr>
            <p:cNvSpPr>
              <a:spLocks noChangeArrowheads="1"/>
            </p:cNvSpPr>
            <p:nvPr/>
          </p:nvSpPr>
          <p:spPr bwMode="auto">
            <a:xfrm>
              <a:off x="2116" y="1685"/>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8000"/>
                  </a:solidFill>
                  <a:latin typeface="Times New Roman" panose="02020603050405020304" pitchFamily="18" charset="0"/>
                </a:rPr>
                <a:t> </a:t>
              </a:r>
              <a:endParaRPr lang="uk-UA" altLang="uk-UA" sz="1800"/>
            </a:p>
          </p:txBody>
        </p:sp>
        <p:sp>
          <p:nvSpPr>
            <p:cNvPr id="51" name="Rectangle 60">
              <a:extLst>
                <a:ext uri="{FF2B5EF4-FFF2-40B4-BE49-F238E27FC236}">
                  <a16:creationId xmlns:a16="http://schemas.microsoft.com/office/drawing/2014/main" id="{AB5FFEE9-38CA-0FF3-20F2-0C563D512301}"/>
                </a:ext>
              </a:extLst>
            </p:cNvPr>
            <p:cNvSpPr>
              <a:spLocks noChangeArrowheads="1"/>
            </p:cNvSpPr>
            <p:nvPr/>
          </p:nvSpPr>
          <p:spPr bwMode="auto">
            <a:xfrm>
              <a:off x="1616" y="1035"/>
              <a:ext cx="2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8000"/>
                  </a:solidFill>
                  <a:latin typeface="Times New Roman" panose="02020603050405020304" pitchFamily="18" charset="0"/>
                </a:rPr>
                <a:t>L</a:t>
              </a:r>
              <a:endParaRPr lang="uk-UA" altLang="uk-UA" sz="1800"/>
            </a:p>
          </p:txBody>
        </p:sp>
        <p:sp>
          <p:nvSpPr>
            <p:cNvPr id="52" name="Rectangle 61">
              <a:extLst>
                <a:ext uri="{FF2B5EF4-FFF2-40B4-BE49-F238E27FC236}">
                  <a16:creationId xmlns:a16="http://schemas.microsoft.com/office/drawing/2014/main" id="{9493E008-EAAA-B40E-C194-EDBD3F1804A8}"/>
                </a:ext>
              </a:extLst>
            </p:cNvPr>
            <p:cNvSpPr>
              <a:spLocks noChangeArrowheads="1"/>
            </p:cNvSpPr>
            <p:nvPr/>
          </p:nvSpPr>
          <p:spPr bwMode="auto">
            <a:xfrm>
              <a:off x="1766" y="1035"/>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8000"/>
                  </a:solidFill>
                  <a:latin typeface="Times New Roman" panose="02020603050405020304" pitchFamily="18" charset="0"/>
                </a:rPr>
                <a:t> </a:t>
              </a:r>
              <a:endParaRPr lang="uk-UA" altLang="uk-UA" sz="1800"/>
            </a:p>
          </p:txBody>
        </p:sp>
        <p:sp>
          <p:nvSpPr>
            <p:cNvPr id="53" name="Freeform 62">
              <a:extLst>
                <a:ext uri="{FF2B5EF4-FFF2-40B4-BE49-F238E27FC236}">
                  <a16:creationId xmlns:a16="http://schemas.microsoft.com/office/drawing/2014/main" id="{DC43397C-19AE-5277-A08C-012AF6155754}"/>
                </a:ext>
              </a:extLst>
            </p:cNvPr>
            <p:cNvSpPr>
              <a:spLocks noEditPoints="1"/>
            </p:cNvSpPr>
            <p:nvPr/>
          </p:nvSpPr>
          <p:spPr bwMode="auto">
            <a:xfrm>
              <a:off x="1165" y="1344"/>
              <a:ext cx="452" cy="127"/>
            </a:xfrm>
            <a:custGeom>
              <a:avLst/>
              <a:gdLst>
                <a:gd name="T0" fmla="*/ 0 w 2954"/>
                <a:gd name="T1" fmla="*/ 0 h 1119"/>
                <a:gd name="T2" fmla="*/ 0 w 2954"/>
                <a:gd name="T3" fmla="*/ 0 h 1119"/>
                <a:gd name="T4" fmla="*/ 0 w 2954"/>
                <a:gd name="T5" fmla="*/ 0 h 1119"/>
                <a:gd name="T6" fmla="*/ 0 w 2954"/>
                <a:gd name="T7" fmla="*/ 0 h 1119"/>
                <a:gd name="T8" fmla="*/ 0 w 2954"/>
                <a:gd name="T9" fmla="*/ 0 h 1119"/>
                <a:gd name="T10" fmla="*/ 0 w 2954"/>
                <a:gd name="T11" fmla="*/ 0 h 1119"/>
                <a:gd name="T12" fmla="*/ 0 w 2954"/>
                <a:gd name="T13" fmla="*/ 0 h 1119"/>
                <a:gd name="T14" fmla="*/ 0 w 2954"/>
                <a:gd name="T15" fmla="*/ 0 h 1119"/>
                <a:gd name="T16" fmla="*/ 0 w 2954"/>
                <a:gd name="T17" fmla="*/ 0 h 1119"/>
                <a:gd name="T18" fmla="*/ 0 w 2954"/>
                <a:gd name="T19" fmla="*/ 0 h 1119"/>
                <a:gd name="T20" fmla="*/ 0 w 2954"/>
                <a:gd name="T21" fmla="*/ 0 h 1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54" h="1119">
                  <a:moveTo>
                    <a:pt x="96" y="12"/>
                  </a:moveTo>
                  <a:lnTo>
                    <a:pt x="2596" y="845"/>
                  </a:lnTo>
                  <a:cubicBezTo>
                    <a:pt x="2631" y="857"/>
                    <a:pt x="2650" y="894"/>
                    <a:pt x="2638" y="929"/>
                  </a:cubicBezTo>
                  <a:cubicBezTo>
                    <a:pt x="2627" y="964"/>
                    <a:pt x="2589" y="983"/>
                    <a:pt x="2554" y="972"/>
                  </a:cubicBezTo>
                  <a:lnTo>
                    <a:pt x="53" y="138"/>
                  </a:lnTo>
                  <a:cubicBezTo>
                    <a:pt x="18" y="126"/>
                    <a:pt x="0" y="89"/>
                    <a:pt x="11" y="54"/>
                  </a:cubicBezTo>
                  <a:cubicBezTo>
                    <a:pt x="23" y="19"/>
                    <a:pt x="61" y="0"/>
                    <a:pt x="96" y="12"/>
                  </a:cubicBezTo>
                  <a:close/>
                  <a:moveTo>
                    <a:pt x="2533" y="613"/>
                  </a:moveTo>
                  <a:lnTo>
                    <a:pt x="2954" y="1035"/>
                  </a:lnTo>
                  <a:lnTo>
                    <a:pt x="2364" y="1119"/>
                  </a:lnTo>
                  <a:lnTo>
                    <a:pt x="2533" y="613"/>
                  </a:lnTo>
                  <a:close/>
                </a:path>
              </a:pathLst>
            </a:custGeom>
            <a:solidFill>
              <a:srgbClr val="000000"/>
            </a:solidFill>
            <a:ln w="2" cap="flat">
              <a:solidFill>
                <a:srgbClr val="000000"/>
              </a:solidFill>
              <a:prstDash val="solid"/>
              <a:bevel/>
              <a:headEnd/>
              <a:tailEnd/>
            </a:ln>
          </p:spPr>
          <p:txBody>
            <a:bodyPr/>
            <a:lstStyle/>
            <a:p>
              <a:endParaRPr lang="ru-RU"/>
            </a:p>
          </p:txBody>
        </p:sp>
        <p:sp>
          <p:nvSpPr>
            <p:cNvPr id="54" name="Line 63">
              <a:extLst>
                <a:ext uri="{FF2B5EF4-FFF2-40B4-BE49-F238E27FC236}">
                  <a16:creationId xmlns:a16="http://schemas.microsoft.com/office/drawing/2014/main" id="{EC6A912A-E4F1-54AC-4477-A00282A5CF7B}"/>
                </a:ext>
              </a:extLst>
            </p:cNvPr>
            <p:cNvSpPr>
              <a:spLocks noChangeShapeType="1"/>
            </p:cNvSpPr>
            <p:nvPr/>
          </p:nvSpPr>
          <p:spPr bwMode="auto">
            <a:xfrm>
              <a:off x="588" y="2439"/>
              <a:ext cx="2794" cy="7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55" name="Group 69">
              <a:extLst>
                <a:ext uri="{FF2B5EF4-FFF2-40B4-BE49-F238E27FC236}">
                  <a16:creationId xmlns:a16="http://schemas.microsoft.com/office/drawing/2014/main" id="{83A37C42-E179-4BD9-EEB8-7752C98B856F}"/>
                </a:ext>
              </a:extLst>
            </p:cNvPr>
            <p:cNvGrpSpPr>
              <a:grpSpLocks/>
            </p:cNvGrpSpPr>
            <p:nvPr/>
          </p:nvGrpSpPr>
          <p:grpSpPr bwMode="auto">
            <a:xfrm>
              <a:off x="3433" y="2899"/>
              <a:ext cx="376" cy="624"/>
              <a:chOff x="3433" y="2899"/>
              <a:chExt cx="376" cy="624"/>
            </a:xfrm>
          </p:grpSpPr>
          <p:sp>
            <p:nvSpPr>
              <p:cNvPr id="63493" name="Line 64">
                <a:extLst>
                  <a:ext uri="{FF2B5EF4-FFF2-40B4-BE49-F238E27FC236}">
                    <a16:creationId xmlns:a16="http://schemas.microsoft.com/office/drawing/2014/main" id="{270754DA-7155-150A-6A1C-EE838D5574DF}"/>
                  </a:ext>
                </a:extLst>
              </p:cNvPr>
              <p:cNvSpPr>
                <a:spLocks noChangeShapeType="1"/>
              </p:cNvSpPr>
              <p:nvPr/>
            </p:nvSpPr>
            <p:spPr bwMode="auto">
              <a:xfrm>
                <a:off x="3433" y="3181"/>
                <a:ext cx="376" cy="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3494" name="Rectangle 65">
                <a:extLst>
                  <a:ext uri="{FF2B5EF4-FFF2-40B4-BE49-F238E27FC236}">
                    <a16:creationId xmlns:a16="http://schemas.microsoft.com/office/drawing/2014/main" id="{4EC90707-20B7-713A-3E93-B1DECB780564}"/>
                  </a:ext>
                </a:extLst>
              </p:cNvPr>
              <p:cNvSpPr>
                <a:spLocks noChangeArrowheads="1"/>
              </p:cNvSpPr>
              <p:nvPr/>
            </p:nvSpPr>
            <p:spPr bwMode="auto">
              <a:xfrm>
                <a:off x="3618" y="3347"/>
                <a:ext cx="16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600" i="1">
                    <a:solidFill>
                      <a:srgbClr val="000000"/>
                    </a:solidFill>
                    <a:latin typeface="Times New Roman" panose="02020603050405020304" pitchFamily="18" charset="0"/>
                  </a:rPr>
                  <a:t>Y</a:t>
                </a:r>
                <a:endParaRPr lang="uk-UA" altLang="uk-UA" sz="1800"/>
              </a:p>
            </p:txBody>
          </p:sp>
          <p:sp>
            <p:nvSpPr>
              <p:cNvPr id="63495" name="Rectangle 66">
                <a:extLst>
                  <a:ext uri="{FF2B5EF4-FFF2-40B4-BE49-F238E27FC236}">
                    <a16:creationId xmlns:a16="http://schemas.microsoft.com/office/drawing/2014/main" id="{FF6193FF-3BE6-E4A6-7468-1F3AA32DADA7}"/>
                  </a:ext>
                </a:extLst>
              </p:cNvPr>
              <p:cNvSpPr>
                <a:spLocks noChangeArrowheads="1"/>
              </p:cNvSpPr>
              <p:nvPr/>
            </p:nvSpPr>
            <p:spPr bwMode="auto">
              <a:xfrm>
                <a:off x="3622" y="3036"/>
                <a:ext cx="17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1600" i="1">
                    <a:solidFill>
                      <a:srgbClr val="000000"/>
                    </a:solidFill>
                    <a:latin typeface="Times New Roman" panose="02020603050405020304" pitchFamily="18" charset="0"/>
                  </a:rPr>
                  <a:t>X</a:t>
                </a:r>
                <a:endParaRPr lang="uk-UA" altLang="uk-UA" sz="1800"/>
              </a:p>
            </p:txBody>
          </p:sp>
          <p:sp>
            <p:nvSpPr>
              <p:cNvPr id="63496" name="Rectangle 67">
                <a:extLst>
                  <a:ext uri="{FF2B5EF4-FFF2-40B4-BE49-F238E27FC236}">
                    <a16:creationId xmlns:a16="http://schemas.microsoft.com/office/drawing/2014/main" id="{13F00381-434C-5AB1-8B56-C86438E4A261}"/>
                  </a:ext>
                </a:extLst>
              </p:cNvPr>
              <p:cNvSpPr>
                <a:spLocks noChangeArrowheads="1"/>
              </p:cNvSpPr>
              <p:nvPr/>
            </p:nvSpPr>
            <p:spPr bwMode="auto">
              <a:xfrm>
                <a:off x="3482" y="3211"/>
                <a:ext cx="29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700" i="1">
                    <a:solidFill>
                      <a:srgbClr val="000000"/>
                    </a:solidFill>
                    <a:latin typeface="Times New Roman" panose="02020603050405020304" pitchFamily="18" charset="0"/>
                  </a:rPr>
                  <a:t>P</a:t>
                </a:r>
                <a:endParaRPr lang="uk-UA" altLang="uk-UA" sz="1800"/>
              </a:p>
            </p:txBody>
          </p:sp>
          <p:sp>
            <p:nvSpPr>
              <p:cNvPr id="63497" name="Rectangle 68">
                <a:extLst>
                  <a:ext uri="{FF2B5EF4-FFF2-40B4-BE49-F238E27FC236}">
                    <a16:creationId xmlns:a16="http://schemas.microsoft.com/office/drawing/2014/main" id="{036801C5-22CF-C9AF-F8EB-08F7CB679C86}"/>
                  </a:ext>
                </a:extLst>
              </p:cNvPr>
              <p:cNvSpPr>
                <a:spLocks noChangeArrowheads="1"/>
              </p:cNvSpPr>
              <p:nvPr/>
            </p:nvSpPr>
            <p:spPr bwMode="auto">
              <a:xfrm>
                <a:off x="3462" y="2899"/>
                <a:ext cx="29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700" i="1">
                    <a:solidFill>
                      <a:srgbClr val="000000"/>
                    </a:solidFill>
                    <a:latin typeface="Times New Roman" panose="02020603050405020304" pitchFamily="18" charset="0"/>
                  </a:rPr>
                  <a:t>P</a:t>
                </a:r>
                <a:endParaRPr lang="uk-UA" altLang="uk-UA" sz="1800"/>
              </a:p>
            </p:txBody>
          </p:sp>
        </p:grpSp>
        <p:sp>
          <p:nvSpPr>
            <p:cNvPr id="56" name="Rectangle 70">
              <a:extLst>
                <a:ext uri="{FF2B5EF4-FFF2-40B4-BE49-F238E27FC236}">
                  <a16:creationId xmlns:a16="http://schemas.microsoft.com/office/drawing/2014/main" id="{86C16E18-3E24-D3D5-32F9-3E8755FAE0EA}"/>
                </a:ext>
              </a:extLst>
            </p:cNvPr>
            <p:cNvSpPr>
              <a:spLocks noChangeArrowheads="1"/>
            </p:cNvSpPr>
            <p:nvPr/>
          </p:nvSpPr>
          <p:spPr bwMode="auto">
            <a:xfrm>
              <a:off x="3874" y="3117"/>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a:solidFill>
                    <a:srgbClr val="000000"/>
                  </a:solidFill>
                  <a:latin typeface="Times New Roman" panose="02020603050405020304" pitchFamily="18" charset="0"/>
                </a:rPr>
                <a:t> </a:t>
              </a:r>
              <a:endParaRPr lang="uk-UA" altLang="uk-UA" sz="1800"/>
            </a:p>
          </p:txBody>
        </p:sp>
        <p:sp>
          <p:nvSpPr>
            <p:cNvPr id="57" name="Line 71">
              <a:extLst>
                <a:ext uri="{FF2B5EF4-FFF2-40B4-BE49-F238E27FC236}">
                  <a16:creationId xmlns:a16="http://schemas.microsoft.com/office/drawing/2014/main" id="{FAD03C23-937B-D3D3-E844-ADA5EA2DB4C4}"/>
                </a:ext>
              </a:extLst>
            </p:cNvPr>
            <p:cNvSpPr>
              <a:spLocks noChangeShapeType="1"/>
            </p:cNvSpPr>
            <p:nvPr/>
          </p:nvSpPr>
          <p:spPr bwMode="auto">
            <a:xfrm>
              <a:off x="1772" y="1888"/>
              <a:ext cx="97" cy="1538"/>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8" name="Line 72">
              <a:extLst>
                <a:ext uri="{FF2B5EF4-FFF2-40B4-BE49-F238E27FC236}">
                  <a16:creationId xmlns:a16="http://schemas.microsoft.com/office/drawing/2014/main" id="{F7F14B9D-E3FF-91A3-3100-0995A72FB65C}"/>
                </a:ext>
              </a:extLst>
            </p:cNvPr>
            <p:cNvSpPr>
              <a:spLocks noChangeShapeType="1"/>
            </p:cNvSpPr>
            <p:nvPr/>
          </p:nvSpPr>
          <p:spPr bwMode="auto">
            <a:xfrm>
              <a:off x="1856" y="3438"/>
              <a:ext cx="629" cy="20"/>
            </a:xfrm>
            <a:prstGeom prst="line">
              <a:avLst/>
            </a:prstGeom>
            <a:noFill/>
            <a:ln w="1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9" name="Line 73">
              <a:extLst>
                <a:ext uri="{FF2B5EF4-FFF2-40B4-BE49-F238E27FC236}">
                  <a16:creationId xmlns:a16="http://schemas.microsoft.com/office/drawing/2014/main" id="{E1DB9F33-C7CE-F8CC-451F-FAD5788A4A50}"/>
                </a:ext>
              </a:extLst>
            </p:cNvPr>
            <p:cNvSpPr>
              <a:spLocks noChangeShapeType="1"/>
            </p:cNvSpPr>
            <p:nvPr/>
          </p:nvSpPr>
          <p:spPr bwMode="auto">
            <a:xfrm>
              <a:off x="1283" y="2222"/>
              <a:ext cx="0" cy="475"/>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0" name="Line 74">
              <a:extLst>
                <a:ext uri="{FF2B5EF4-FFF2-40B4-BE49-F238E27FC236}">
                  <a16:creationId xmlns:a16="http://schemas.microsoft.com/office/drawing/2014/main" id="{6564173F-3CFC-AF62-D16D-FF929ED2D7D0}"/>
                </a:ext>
              </a:extLst>
            </p:cNvPr>
            <p:cNvSpPr>
              <a:spLocks noChangeShapeType="1"/>
            </p:cNvSpPr>
            <p:nvPr/>
          </p:nvSpPr>
          <p:spPr bwMode="auto">
            <a:xfrm>
              <a:off x="1283" y="2697"/>
              <a:ext cx="187" cy="1"/>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 name="Rectangle 75">
              <a:extLst>
                <a:ext uri="{FF2B5EF4-FFF2-40B4-BE49-F238E27FC236}">
                  <a16:creationId xmlns:a16="http://schemas.microsoft.com/office/drawing/2014/main" id="{EB7E22D0-D91F-A027-7BB7-8341C3BF7585}"/>
                </a:ext>
              </a:extLst>
            </p:cNvPr>
            <p:cNvSpPr>
              <a:spLocks noChangeArrowheads="1"/>
            </p:cNvSpPr>
            <p:nvPr/>
          </p:nvSpPr>
          <p:spPr bwMode="auto">
            <a:xfrm>
              <a:off x="1113" y="3857"/>
              <a:ext cx="25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300" b="1">
                  <a:solidFill>
                    <a:srgbClr val="000000"/>
                  </a:solidFill>
                  <a:latin typeface="Times New Roman" panose="02020603050405020304" pitchFamily="18" charset="0"/>
                </a:rPr>
                <a:t>20</a:t>
              </a:r>
              <a:endParaRPr lang="uk-UA" altLang="uk-UA" sz="1800"/>
            </a:p>
          </p:txBody>
        </p:sp>
        <p:sp>
          <p:nvSpPr>
            <p:cNvPr id="62" name="Rectangle 76">
              <a:extLst>
                <a:ext uri="{FF2B5EF4-FFF2-40B4-BE49-F238E27FC236}">
                  <a16:creationId xmlns:a16="http://schemas.microsoft.com/office/drawing/2014/main" id="{E8562D5B-C259-7AE6-E048-8F4298FC4F2B}"/>
                </a:ext>
              </a:extLst>
            </p:cNvPr>
            <p:cNvSpPr>
              <a:spLocks noChangeArrowheads="1"/>
            </p:cNvSpPr>
            <p:nvPr/>
          </p:nvSpPr>
          <p:spPr bwMode="auto">
            <a:xfrm>
              <a:off x="1501" y="39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uk-UA" sz="1800"/>
            </a:p>
          </p:txBody>
        </p:sp>
        <p:sp>
          <p:nvSpPr>
            <p:cNvPr id="63" name="Rectangle 77">
              <a:extLst>
                <a:ext uri="{FF2B5EF4-FFF2-40B4-BE49-F238E27FC236}">
                  <a16:creationId xmlns:a16="http://schemas.microsoft.com/office/drawing/2014/main" id="{BF7C6775-497B-D353-81BE-C971E0B335B6}"/>
                </a:ext>
              </a:extLst>
            </p:cNvPr>
            <p:cNvSpPr>
              <a:spLocks noChangeArrowheads="1"/>
            </p:cNvSpPr>
            <p:nvPr/>
          </p:nvSpPr>
          <p:spPr bwMode="auto">
            <a:xfrm>
              <a:off x="1611" y="3857"/>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sp>
          <p:nvSpPr>
            <p:cNvPr id="63488" name="Rectangle 78">
              <a:extLst>
                <a:ext uri="{FF2B5EF4-FFF2-40B4-BE49-F238E27FC236}">
                  <a16:creationId xmlns:a16="http://schemas.microsoft.com/office/drawing/2014/main" id="{10BE07AD-E64E-BE8C-BEFB-326B65E22A10}"/>
                </a:ext>
              </a:extLst>
            </p:cNvPr>
            <p:cNvSpPr>
              <a:spLocks noChangeArrowheads="1"/>
            </p:cNvSpPr>
            <p:nvPr/>
          </p:nvSpPr>
          <p:spPr bwMode="auto">
            <a:xfrm>
              <a:off x="1138" y="2660"/>
              <a:ext cx="30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K</a:t>
              </a:r>
              <a:endParaRPr lang="uk-UA" altLang="uk-UA" sz="1800"/>
            </a:p>
          </p:txBody>
        </p:sp>
        <p:sp>
          <p:nvSpPr>
            <p:cNvPr id="63489" name="Rectangle 79">
              <a:extLst>
                <a:ext uri="{FF2B5EF4-FFF2-40B4-BE49-F238E27FC236}">
                  <a16:creationId xmlns:a16="http://schemas.microsoft.com/office/drawing/2014/main" id="{C2A45107-1B08-35E3-419E-59D14E46136B}"/>
                </a:ext>
              </a:extLst>
            </p:cNvPr>
            <p:cNvSpPr>
              <a:spLocks noChangeArrowheads="1"/>
            </p:cNvSpPr>
            <p:nvPr/>
          </p:nvSpPr>
          <p:spPr bwMode="auto">
            <a:xfrm>
              <a:off x="1113" y="2625"/>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sp>
          <p:nvSpPr>
            <p:cNvPr id="63491" name="Rectangle 80">
              <a:extLst>
                <a:ext uri="{FF2B5EF4-FFF2-40B4-BE49-F238E27FC236}">
                  <a16:creationId xmlns:a16="http://schemas.microsoft.com/office/drawing/2014/main" id="{EE87FF84-E08C-6AF1-2D6A-E926A569A948}"/>
                </a:ext>
              </a:extLst>
            </p:cNvPr>
            <p:cNvSpPr>
              <a:spLocks noChangeArrowheads="1"/>
            </p:cNvSpPr>
            <p:nvPr/>
          </p:nvSpPr>
          <p:spPr bwMode="auto">
            <a:xfrm>
              <a:off x="1869" y="3196"/>
              <a:ext cx="3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M</a:t>
              </a:r>
              <a:endParaRPr lang="uk-UA" altLang="uk-UA" sz="1800"/>
            </a:p>
          </p:txBody>
        </p:sp>
        <p:sp>
          <p:nvSpPr>
            <p:cNvPr id="63492" name="Rectangle 81">
              <a:extLst>
                <a:ext uri="{FF2B5EF4-FFF2-40B4-BE49-F238E27FC236}">
                  <a16:creationId xmlns:a16="http://schemas.microsoft.com/office/drawing/2014/main" id="{F94210C4-A339-E655-E8AF-887875AC4E1B}"/>
                </a:ext>
              </a:extLst>
            </p:cNvPr>
            <p:cNvSpPr>
              <a:spLocks noChangeArrowheads="1"/>
            </p:cNvSpPr>
            <p:nvPr/>
          </p:nvSpPr>
          <p:spPr bwMode="auto">
            <a:xfrm>
              <a:off x="2271" y="3510"/>
              <a:ext cx="1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uk-UA" altLang="uk-UA" sz="2300" b="1">
                  <a:solidFill>
                    <a:srgbClr val="000000"/>
                  </a:solidFill>
                  <a:latin typeface="Times New Roman" panose="02020603050405020304" pitchFamily="18" charset="0"/>
                </a:rPr>
                <a:t> </a:t>
              </a:r>
              <a:endParaRPr lang="uk-UA" altLang="uk-UA" sz="1800"/>
            </a:p>
          </p:txBody>
        </p:sp>
      </p:grpSp>
      <p:sp>
        <p:nvSpPr>
          <p:cNvPr id="63504" name="TextBox 63503">
            <a:extLst>
              <a:ext uri="{FF2B5EF4-FFF2-40B4-BE49-F238E27FC236}">
                <a16:creationId xmlns:a16="http://schemas.microsoft.com/office/drawing/2014/main" id="{A3F82BBE-E99B-27D6-54E5-EDC702B060B4}"/>
              </a:ext>
            </a:extLst>
          </p:cNvPr>
          <p:cNvSpPr txBox="1"/>
          <p:nvPr/>
        </p:nvSpPr>
        <p:spPr>
          <a:xfrm>
            <a:off x="5836623" y="1920398"/>
            <a:ext cx="2367197" cy="1477328"/>
          </a:xfrm>
          <a:prstGeom prst="rect">
            <a:avLst/>
          </a:prstGeom>
          <a:noFill/>
        </p:spPr>
        <p:txBody>
          <a:bodyPr wrap="square" rtlCol="0">
            <a:spAutoFit/>
          </a:bodyPr>
          <a:lstStyle/>
          <a:p>
            <a:r>
              <a:rPr lang="uk-UA" b="1" dirty="0"/>
              <a:t>Споживчий ефект</a:t>
            </a:r>
          </a:p>
          <a:p>
            <a:r>
              <a:rPr lang="uk-UA" dirty="0"/>
              <a:t>т. Е = (25Х);60У</a:t>
            </a:r>
          </a:p>
          <a:p>
            <a:r>
              <a:rPr lang="uk-UA" dirty="0"/>
              <a:t>Т.С= (20Х); 80У</a:t>
            </a:r>
          </a:p>
          <a:p>
            <a:r>
              <a:rPr lang="uk-UA" dirty="0" err="1"/>
              <a:t>Ех</a:t>
            </a:r>
            <a:r>
              <a:rPr lang="uk-UA" dirty="0"/>
              <a:t>(</a:t>
            </a:r>
            <a:r>
              <a:rPr lang="uk-UA" dirty="0" err="1"/>
              <a:t>х</a:t>
            </a:r>
            <a:r>
              <a:rPr lang="uk-UA" dirty="0"/>
              <a:t>)= 5Х;</a:t>
            </a:r>
          </a:p>
          <a:p>
            <a:r>
              <a:rPr lang="uk-UA" dirty="0"/>
              <a:t>ІМ(у)=20У</a:t>
            </a:r>
          </a:p>
        </p:txBody>
      </p:sp>
      <p:sp>
        <p:nvSpPr>
          <p:cNvPr id="63505" name="TextBox 63504">
            <a:extLst>
              <a:ext uri="{FF2B5EF4-FFF2-40B4-BE49-F238E27FC236}">
                <a16:creationId xmlns:a16="http://schemas.microsoft.com/office/drawing/2014/main" id="{C46EE223-6443-FAB4-0327-29593EE1AB61}"/>
              </a:ext>
            </a:extLst>
          </p:cNvPr>
          <p:cNvSpPr txBox="1"/>
          <p:nvPr/>
        </p:nvSpPr>
        <p:spPr>
          <a:xfrm>
            <a:off x="7716681" y="4218512"/>
            <a:ext cx="2314491" cy="1477328"/>
          </a:xfrm>
          <a:prstGeom prst="rect">
            <a:avLst/>
          </a:prstGeom>
          <a:noFill/>
        </p:spPr>
        <p:txBody>
          <a:bodyPr wrap="square" rtlCol="0">
            <a:spAutoFit/>
          </a:bodyPr>
          <a:lstStyle/>
          <a:p>
            <a:r>
              <a:rPr lang="uk-UA" dirty="0"/>
              <a:t>Виробничий ефект</a:t>
            </a:r>
          </a:p>
          <a:p>
            <a:r>
              <a:rPr lang="uk-UA" dirty="0"/>
              <a:t>т.Е1=(60Х);15(У)</a:t>
            </a:r>
          </a:p>
          <a:p>
            <a:r>
              <a:rPr lang="uk-UA" dirty="0"/>
              <a:t>Т.С1=(40Х);100(У)</a:t>
            </a:r>
          </a:p>
          <a:p>
            <a:r>
              <a:rPr lang="uk-UA" dirty="0"/>
              <a:t>ЕХ(</a:t>
            </a:r>
            <a:r>
              <a:rPr lang="uk-UA" dirty="0" err="1"/>
              <a:t>х</a:t>
            </a:r>
            <a:r>
              <a:rPr lang="uk-UA" dirty="0"/>
              <a:t>)=20Х</a:t>
            </a:r>
          </a:p>
          <a:p>
            <a:r>
              <a:rPr lang="uk-UA" dirty="0"/>
              <a:t>ІМ(у)=85 У</a:t>
            </a:r>
          </a:p>
        </p:txBody>
      </p:sp>
    </p:spTree>
    <p:extLst>
      <p:ext uri="{BB962C8B-B14F-4D97-AF65-F5344CB8AC3E}">
        <p14:creationId xmlns:p14="http://schemas.microsoft.com/office/powerpoint/2010/main" val="3292457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8CA49AF-AF14-58CE-BF76-96BBF316BFCC}"/>
              </a:ext>
            </a:extLst>
          </p:cNvPr>
          <p:cNvSpPr>
            <a:spLocks noGrp="1" noChangeArrowheads="1"/>
          </p:cNvSpPr>
          <p:nvPr>
            <p:ph type="title"/>
          </p:nvPr>
        </p:nvSpPr>
        <p:spPr>
          <a:xfrm>
            <a:off x="1158864" y="102021"/>
            <a:ext cx="9779183" cy="1744415"/>
          </a:xfrm>
        </p:spPr>
        <p:txBody>
          <a:bodyPr anchor="b">
            <a:normAutofit/>
          </a:bodyPr>
          <a:lstStyle/>
          <a:p>
            <a:pPr eaLnBrk="1" hangingPunct="1"/>
            <a:r>
              <a:rPr lang="uk-UA" altLang="ru-RU"/>
              <a:t>Загальний виграш від зовнішньої торгівлі окремої країни складається з двох частин:</a:t>
            </a:r>
            <a:endParaRPr lang="ru-RU" altLang="ru-RU"/>
          </a:p>
        </p:txBody>
      </p:sp>
      <p:graphicFrame>
        <p:nvGraphicFramePr>
          <p:cNvPr id="214021" name="Rectangle 3">
            <a:extLst>
              <a:ext uri="{FF2B5EF4-FFF2-40B4-BE49-F238E27FC236}">
                <a16:creationId xmlns:a16="http://schemas.microsoft.com/office/drawing/2014/main" id="{621CFC79-F8EB-4A24-00D6-046876E53F1D}"/>
              </a:ext>
            </a:extLst>
          </p:cNvPr>
          <p:cNvGraphicFramePr/>
          <p:nvPr>
            <p:extLst>
              <p:ext uri="{D42A27DB-BD31-4B8C-83A1-F6EECF244321}">
                <p14:modId xmlns:p14="http://schemas.microsoft.com/office/powerpoint/2010/main" val="2591112034"/>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5A36775E-016A-6B50-4C91-78532FA08F13}"/>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sz="5100"/>
              <a:t>Теорія співвідношення факторів виробництва Хекшера–Оліна</a:t>
            </a:r>
          </a:p>
        </p:txBody>
      </p:sp>
      <p:sp>
        <p:nvSpPr>
          <p:cNvPr id="68612" name="Rectangle 3">
            <a:extLst>
              <a:ext uri="{FF2B5EF4-FFF2-40B4-BE49-F238E27FC236}">
                <a16:creationId xmlns:a16="http://schemas.microsoft.com/office/drawing/2014/main" id="{5B228907-5FF5-A1F1-FC21-F0E81EDA57AD}"/>
              </a:ext>
            </a:extLst>
          </p:cNvPr>
          <p:cNvSpPr>
            <a:spLocks noGrp="1" noChangeArrowheads="1"/>
          </p:cNvSpPr>
          <p:nvPr>
            <p:ph type="subTitle" idx="1"/>
          </p:nvPr>
        </p:nvSpPr>
        <p:spPr>
          <a:xfrm>
            <a:off x="1167493" y="3685939"/>
            <a:ext cx="6220277" cy="2919512"/>
          </a:xfrm>
        </p:spPr>
        <p:txBody>
          <a:bodyPr anchor="t">
            <a:normAutofit/>
          </a:bodyPr>
          <a:lstStyle/>
          <a:p>
            <a:pPr eaLnBrk="1" hangingPunct="1">
              <a:buFontTx/>
              <a:buNone/>
            </a:pPr>
            <a:r>
              <a:rPr lang="uk-UA" altLang="ru-RU" sz="2600"/>
              <a:t>Елі Хекшер (1879–1952) та Бертіл Олін (1899–1979) доповнили теорію трудової вартості, на якій ґрунтувались теорії абсолютних і порівняльних переваг, положенням про те, що у створенні вартості беруть участь праця, земля, капітал.</a:t>
            </a:r>
          </a:p>
        </p:txBody>
      </p:sp>
      <p:sp>
        <p:nvSpPr>
          <p:cNvPr id="4" name="Номер слайда 3" hidden="1">
            <a:extLst>
              <a:ext uri="{FF2B5EF4-FFF2-40B4-BE49-F238E27FC236}">
                <a16:creationId xmlns:a16="http://schemas.microsoft.com/office/drawing/2014/main" id="{A8670FD9-1574-662A-6C53-32EE8874CE61}"/>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64</a:t>
            </a:fld>
            <a:endParaRPr lang="uk-UA" altLang="ru-RU">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D684C0EC-A87C-D406-D6C3-C98B35628020}"/>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a:t>Передумови:</a:t>
            </a:r>
          </a:p>
        </p:txBody>
      </p:sp>
      <p:sp>
        <p:nvSpPr>
          <p:cNvPr id="69636" name="Rectangle 3">
            <a:extLst>
              <a:ext uri="{FF2B5EF4-FFF2-40B4-BE49-F238E27FC236}">
                <a16:creationId xmlns:a16="http://schemas.microsoft.com/office/drawing/2014/main" id="{8B9CAD68-C345-017A-4C6C-B2B0620E40CB}"/>
              </a:ext>
            </a:extLst>
          </p:cNvPr>
          <p:cNvSpPr>
            <a:spLocks noGrp="1" noChangeArrowheads="1"/>
          </p:cNvSpPr>
          <p:nvPr>
            <p:ph type="subTitle" idx="1"/>
          </p:nvPr>
        </p:nvSpPr>
        <p:spPr>
          <a:xfrm>
            <a:off x="1167493" y="3685939"/>
            <a:ext cx="6220277" cy="2919512"/>
          </a:xfrm>
        </p:spPr>
        <p:txBody>
          <a:bodyPr anchor="t">
            <a:normAutofit/>
          </a:bodyPr>
          <a:lstStyle/>
          <a:p>
            <a:pPr marL="609600" indent="-609600">
              <a:buFontTx/>
              <a:buAutoNum type="arabicPeriod"/>
            </a:pPr>
            <a:r>
              <a:rPr lang="uk-UA" altLang="ru-RU" sz="1800"/>
              <a:t>Існують дві країни, два товари та два фактори виробництва (2х2х2).</a:t>
            </a:r>
          </a:p>
          <a:p>
            <a:pPr marL="609600" indent="-609600">
              <a:buFontTx/>
              <a:buAutoNum type="arabicPeriod"/>
            </a:pPr>
            <a:r>
              <a:rPr lang="uk-UA" altLang="ru-RU" sz="1800"/>
              <a:t>Пропозиція факторів у кожній країні фіксована та їх переміщення можливе між секторами всередині країни, але не між країнами.</a:t>
            </a:r>
          </a:p>
          <a:p>
            <a:pPr marL="609600" indent="-609600">
              <a:buFontTx/>
              <a:buAutoNum type="arabicPeriod"/>
            </a:pPr>
            <a:r>
              <a:rPr lang="uk-UA" altLang="ru-RU" sz="1800"/>
              <a:t>Країни відрізняються лише забезпеченістю факторами виробництва.</a:t>
            </a:r>
          </a:p>
          <a:p>
            <a:pPr marL="609600" indent="-609600">
              <a:buFontTx/>
              <a:buAutoNum type="arabicPeriod"/>
            </a:pPr>
            <a:r>
              <a:rPr lang="uk-UA" altLang="ru-RU" sz="1800"/>
              <a:t>В обох країнах технологія така, що забезпечується незмінний ефект масштабу.</a:t>
            </a:r>
          </a:p>
        </p:txBody>
      </p:sp>
      <p:sp>
        <p:nvSpPr>
          <p:cNvPr id="4" name="Номер слайда 3" hidden="1">
            <a:extLst>
              <a:ext uri="{FF2B5EF4-FFF2-40B4-BE49-F238E27FC236}">
                <a16:creationId xmlns:a16="http://schemas.microsoft.com/office/drawing/2014/main" id="{E08404FA-033E-06F0-513D-DD57E26EF55D}"/>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65</a:t>
            </a:fld>
            <a:endParaRPr lang="uk-UA" altLang="ru-RU">
              <a:latin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83F3CA2-FBA9-2A4E-E5BA-93EB54E06CC1}"/>
              </a:ext>
            </a:extLst>
          </p:cNvPr>
          <p:cNvSpPr>
            <a:spLocks noGrp="1" noChangeArrowheads="1"/>
          </p:cNvSpPr>
          <p:nvPr>
            <p:ph type="title"/>
          </p:nvPr>
        </p:nvSpPr>
        <p:spPr/>
        <p:txBody>
          <a:bodyPr/>
          <a:lstStyle/>
          <a:p>
            <a:r>
              <a:rPr lang="uk-UA" altLang="ru-RU" sz="2800" b="1" dirty="0">
                <a:latin typeface="+mn-lt"/>
              </a:rPr>
              <a:t>Питання </a:t>
            </a:r>
            <a:r>
              <a:rPr lang="uk-UA" altLang="ru-RU" sz="2800" b="1" dirty="0">
                <a:latin typeface="+mn-lt"/>
                <a:cs typeface="Times New Roman" panose="02020603050405020304" pitchFamily="18" charset="0"/>
              </a:rPr>
              <a:t>1. Теорема співвідношення факторів виробництва  </a:t>
            </a:r>
            <a:br>
              <a:rPr lang="uk-UA" altLang="ru-RU" sz="2800" b="1" dirty="0">
                <a:latin typeface="+mn-lt"/>
              </a:rPr>
            </a:br>
            <a:r>
              <a:rPr lang="uk-UA" altLang="ru-RU" sz="2800" b="1" dirty="0">
                <a:latin typeface="+mn-lt"/>
                <a:cs typeface="Times New Roman" panose="02020603050405020304" pitchFamily="18" charset="0"/>
              </a:rPr>
              <a:t>(модель Елі </a:t>
            </a:r>
            <a:r>
              <a:rPr lang="uk-UA" altLang="ru-RU" sz="2800" b="1" dirty="0" err="1">
                <a:latin typeface="+mn-lt"/>
                <a:cs typeface="Times New Roman" panose="02020603050405020304" pitchFamily="18" charset="0"/>
              </a:rPr>
              <a:t>Гекшера</a:t>
            </a:r>
            <a:r>
              <a:rPr lang="uk-UA" altLang="ru-RU" sz="2800" b="1" dirty="0">
                <a:latin typeface="+mn-lt"/>
                <a:cs typeface="Times New Roman" panose="02020603050405020304" pitchFamily="18" charset="0"/>
              </a:rPr>
              <a:t> та </a:t>
            </a:r>
            <a:r>
              <a:rPr lang="uk-UA" altLang="ru-RU" sz="2800" b="1" dirty="0" err="1">
                <a:latin typeface="+mn-lt"/>
                <a:cs typeface="Times New Roman" panose="02020603050405020304" pitchFamily="18" charset="0"/>
              </a:rPr>
              <a:t>Бертіла</a:t>
            </a:r>
            <a:r>
              <a:rPr lang="uk-UA" altLang="ru-RU" sz="2800" b="1" dirty="0">
                <a:latin typeface="+mn-lt"/>
                <a:cs typeface="Times New Roman" panose="02020603050405020304" pitchFamily="18" charset="0"/>
              </a:rPr>
              <a:t> </a:t>
            </a:r>
            <a:r>
              <a:rPr lang="uk-UA" altLang="ru-RU" sz="2800" b="1" dirty="0" err="1">
                <a:latin typeface="+mn-lt"/>
                <a:cs typeface="Times New Roman" panose="02020603050405020304" pitchFamily="18" charset="0"/>
              </a:rPr>
              <a:t>Оліна</a:t>
            </a:r>
            <a:r>
              <a:rPr lang="uk-UA" altLang="ru-RU" sz="2800" b="1" dirty="0">
                <a:latin typeface="+mn-lt"/>
                <a:cs typeface="Times New Roman" panose="02020603050405020304" pitchFamily="18" charset="0"/>
              </a:rPr>
              <a:t>) </a:t>
            </a:r>
            <a:br>
              <a:rPr lang="ru-RU" altLang="ru-RU" sz="2800" b="1" dirty="0">
                <a:latin typeface="+mn-lt"/>
                <a:cs typeface="Times New Roman" panose="02020603050405020304" pitchFamily="18" charset="0"/>
              </a:rPr>
            </a:br>
            <a:endParaRPr lang="ru-RU" altLang="ru-RU" sz="2800" b="1" dirty="0">
              <a:latin typeface="+mn-lt"/>
              <a:cs typeface="Times New Roman" panose="02020603050405020304" pitchFamily="18" charset="0"/>
            </a:endParaRPr>
          </a:p>
        </p:txBody>
      </p:sp>
      <p:sp>
        <p:nvSpPr>
          <p:cNvPr id="261123" name="Rectangle 3">
            <a:extLst>
              <a:ext uri="{FF2B5EF4-FFF2-40B4-BE49-F238E27FC236}">
                <a16:creationId xmlns:a16="http://schemas.microsoft.com/office/drawing/2014/main" id="{D0063C29-68FE-7EFD-F278-649ADB7D36FF}"/>
              </a:ext>
            </a:extLst>
          </p:cNvPr>
          <p:cNvSpPr>
            <a:spLocks noGrp="1" noChangeArrowheads="1"/>
          </p:cNvSpPr>
          <p:nvPr>
            <p:ph type="body" sz="half" idx="2"/>
          </p:nvPr>
        </p:nvSpPr>
        <p:spPr>
          <a:xfrm>
            <a:off x="1828800" y="1752600"/>
            <a:ext cx="8610600" cy="685800"/>
          </a:xfrm>
        </p:spPr>
        <p:txBody>
          <a:bodyPr/>
          <a:lstStyle/>
          <a:p>
            <a:pPr marL="1588" indent="247650" algn="ctr">
              <a:buNone/>
              <a:tabLst>
                <a:tab pos="566738" algn="l"/>
              </a:tabLst>
              <a:defRPr/>
            </a:pPr>
            <a:r>
              <a:rPr lang="uk-UA" sz="2200" dirty="0">
                <a:latin typeface="+mn-lt"/>
                <a:cs typeface="Times New Roman" charset="0"/>
              </a:rPr>
              <a:t>Схема </a:t>
            </a:r>
            <a:r>
              <a:rPr lang="uk-UA" sz="2200" dirty="0">
                <a:latin typeface="+mn-lt"/>
              </a:rPr>
              <a:t>1. </a:t>
            </a:r>
            <a:r>
              <a:rPr lang="uk-UA" sz="2200" dirty="0">
                <a:latin typeface="+mn-lt"/>
                <a:cs typeface="Times New Roman" charset="0"/>
              </a:rPr>
              <a:t>Характеристика </a:t>
            </a:r>
            <a:r>
              <a:rPr lang="uk-UA" sz="2200" dirty="0" err="1">
                <a:latin typeface="+mn-lt"/>
                <a:cs typeface="Times New Roman" charset="0"/>
              </a:rPr>
              <a:t>факторомісткості</a:t>
            </a:r>
            <a:r>
              <a:rPr lang="uk-UA" sz="2200" dirty="0">
                <a:latin typeface="+mn-lt"/>
                <a:cs typeface="Times New Roman" charset="0"/>
              </a:rPr>
              <a:t> товарів за допомогою </a:t>
            </a:r>
            <a:r>
              <a:rPr lang="uk-UA" sz="2200" dirty="0" err="1">
                <a:latin typeface="+mn-lt"/>
                <a:cs typeface="Times New Roman" charset="0"/>
              </a:rPr>
              <a:t>ізоквант</a:t>
            </a:r>
            <a:r>
              <a:rPr lang="uk-UA" sz="2200" dirty="0">
                <a:latin typeface="+mn-lt"/>
                <a:cs typeface="Times New Roman" charset="0"/>
              </a:rPr>
              <a:t> та </a:t>
            </a:r>
            <a:r>
              <a:rPr lang="uk-UA" sz="2200" dirty="0" err="1">
                <a:latin typeface="+mn-lt"/>
                <a:cs typeface="Times New Roman" charset="0"/>
              </a:rPr>
              <a:t>ізокост</a:t>
            </a:r>
            <a:r>
              <a:rPr lang="ru-RU" sz="2200" dirty="0">
                <a:latin typeface="+mn-lt"/>
                <a:cs typeface="Times New Roman" charset="0"/>
              </a:rPr>
              <a:t> </a:t>
            </a:r>
          </a:p>
        </p:txBody>
      </p:sp>
      <p:pic>
        <p:nvPicPr>
          <p:cNvPr id="70661" name="Picture 7">
            <a:extLst>
              <a:ext uri="{FF2B5EF4-FFF2-40B4-BE49-F238E27FC236}">
                <a16:creationId xmlns:a16="http://schemas.microsoft.com/office/drawing/2014/main" id="{9976A4F8-E18B-0739-A308-4BBB08A9332F}"/>
              </a:ext>
            </a:extLst>
          </p:cNvPr>
          <p:cNvPicPr>
            <a:picLocks noGrp="1" noChangeAspect="1" noChangeArrowheads="1"/>
          </p:cNvPicPr>
          <p:nvPr>
            <p:ph type="clipArt" sz="half" idx="1"/>
          </p:nvPr>
        </p:nvPicPr>
        <p:blipFill>
          <a:blip r:embed="rId2">
            <a:lum bright="-46000" contrast="72000"/>
            <a:extLst>
              <a:ext uri="{28A0092B-C50C-407E-A947-70E740481C1C}">
                <a14:useLocalDpi xmlns:a14="http://schemas.microsoft.com/office/drawing/2010/main" val="0"/>
              </a:ext>
            </a:extLst>
          </a:blip>
          <a:srcRect/>
          <a:stretch>
            <a:fillRect/>
          </a:stretch>
        </p:blipFill>
        <p:spPr>
          <a:xfrm>
            <a:off x="0" y="2414588"/>
            <a:ext cx="5562600" cy="4010025"/>
          </a:xfrm>
          <a:noFill/>
        </p:spPr>
      </p:pic>
      <p:sp>
        <p:nvSpPr>
          <p:cNvPr id="2" name="Rectangle 3">
            <a:extLst>
              <a:ext uri="{FF2B5EF4-FFF2-40B4-BE49-F238E27FC236}">
                <a16:creationId xmlns:a16="http://schemas.microsoft.com/office/drawing/2014/main" id="{48D32CF7-ABDF-5211-C797-3BC4F3489D68}"/>
              </a:ext>
            </a:extLst>
          </p:cNvPr>
          <p:cNvSpPr txBox="1">
            <a:spLocks noChangeArrowheads="1"/>
          </p:cNvSpPr>
          <p:nvPr/>
        </p:nvSpPr>
        <p:spPr>
          <a:xfrm>
            <a:off x="4844410" y="2468315"/>
            <a:ext cx="7096933" cy="3830130"/>
          </a:xfrm>
          <a:prstGeom prst="rect">
            <a:avLst/>
          </a:prstGeom>
        </p:spPr>
        <p:txBody>
          <a:bodyPr vert="horz" lIns="91440" tIns="45720" rIns="91440" bIns="45720" rtlCol="0" anchor="b">
            <a:normAutofit/>
          </a:bodyPr>
          <a:lstStyle>
            <a:defPPr>
              <a:defRPr lang="ru-RU"/>
            </a:defPPr>
            <a:lvl1pPr algn="l" defTabSz="914400" rtl="0" eaLnBrk="1" latinLnBrk="0" hangingPunct="1">
              <a:lnSpc>
                <a:spcPct val="80000"/>
              </a:lnSpc>
              <a:spcBef>
                <a:spcPct val="0"/>
              </a:spcBef>
              <a:buNone/>
              <a:defRPr lang="ru-RU" sz="4400" kern="1200">
                <a:solidFill>
                  <a:schemeClr val="tx1"/>
                </a:solidFill>
                <a:latin typeface="Arial" panose="020B0604020202020204" pitchFamily="34" charset="0"/>
                <a:ea typeface="+mj-ea"/>
                <a:cs typeface="+mj-cs"/>
              </a:defRPr>
            </a:lvl1pPr>
          </a:lstStyle>
          <a:p>
            <a:pPr marL="1588" indent="247650">
              <a:tabLst>
                <a:tab pos="566738" algn="l"/>
              </a:tabLst>
            </a:pPr>
            <a:r>
              <a:rPr lang="uk-UA" altLang="ru-RU" sz="1500" b="1" dirty="0"/>
              <a:t>Ключовим елементом концепції </a:t>
            </a:r>
            <a:r>
              <a:rPr lang="uk-UA" altLang="ru-RU" sz="1500" b="1" dirty="0" err="1"/>
              <a:t>Гекшера</a:t>
            </a:r>
            <a:r>
              <a:rPr lang="uk-UA" altLang="ru-RU" sz="1500" b="1" dirty="0"/>
              <a:t>—</a:t>
            </a:r>
            <a:r>
              <a:rPr lang="uk-UA" altLang="ru-RU" sz="1500" b="1" dirty="0" err="1"/>
              <a:t>Оліна</a:t>
            </a:r>
            <a:r>
              <a:rPr lang="uk-UA" altLang="ru-RU" sz="1500" b="1" dirty="0"/>
              <a:t> є припущення про різну </a:t>
            </a:r>
            <a:r>
              <a:rPr lang="uk-UA" altLang="ru-RU" sz="1500" b="1" dirty="0" err="1"/>
              <a:t>факторомісткість</a:t>
            </a:r>
            <a:r>
              <a:rPr lang="uk-UA" altLang="ru-RU" sz="1500" b="1" dirty="0"/>
              <a:t> товарів, яка не залежить від відносних цін на виробничі ресурси. Так, товар </a:t>
            </a:r>
            <a:r>
              <a:rPr lang="en-US" altLang="ru-RU" sz="1500" b="1" dirty="0"/>
              <a:t>Y </a:t>
            </a:r>
            <a:r>
              <a:rPr lang="uk-UA" altLang="ru-RU" sz="1500" b="1" dirty="0"/>
              <a:t>є капіталомістким (</a:t>
            </a:r>
            <a:r>
              <a:rPr lang="uk-UA" altLang="ru-RU" sz="1500" b="1" dirty="0" err="1"/>
              <a:t>ізокванта</a:t>
            </a:r>
            <a:r>
              <a:rPr lang="uk-UA" altLang="ru-RU" sz="1500" b="1" dirty="0"/>
              <a:t> </a:t>
            </a:r>
            <a:r>
              <a:rPr lang="en-US" altLang="ru-RU" sz="1500" b="1" dirty="0"/>
              <a:t>Y), </a:t>
            </a:r>
            <a:r>
              <a:rPr lang="uk-UA" altLang="ru-RU" sz="1500" b="1" dirty="0"/>
              <a:t>а товар </a:t>
            </a:r>
            <a:r>
              <a:rPr lang="en-US" altLang="ru-RU" sz="1500" b="1" dirty="0"/>
              <a:t>X (</a:t>
            </a:r>
            <a:r>
              <a:rPr lang="uk-UA" altLang="ru-RU" sz="1500" b="1" dirty="0" err="1"/>
              <a:t>ізокванта</a:t>
            </a:r>
            <a:r>
              <a:rPr lang="uk-UA" altLang="ru-RU" sz="1500" b="1" dirty="0"/>
              <a:t> </a:t>
            </a:r>
            <a:r>
              <a:rPr lang="en-US" altLang="ru-RU" sz="1500" b="1" dirty="0"/>
              <a:t>X) </a:t>
            </a:r>
            <a:r>
              <a:rPr lang="uk-UA" altLang="ru-RU" sz="1500" b="1" dirty="0"/>
              <a:t>трудомістким. Алгебраїчне ці твердження можна записати у вигляді нерівності (К : </a:t>
            </a:r>
            <a:r>
              <a:rPr lang="en-US" altLang="ru-RU" sz="1500" b="1" dirty="0"/>
              <a:t>L)</a:t>
            </a:r>
            <a:r>
              <a:rPr lang="en-US" altLang="ru-RU" sz="1500" b="1" baseline="-30000" dirty="0"/>
              <a:t>y</a:t>
            </a:r>
            <a:r>
              <a:rPr lang="en-US" altLang="ru-RU" sz="1500" b="1" dirty="0"/>
              <a:t> &lt; (</a:t>
            </a:r>
            <a:r>
              <a:rPr lang="uk-UA" altLang="ru-RU" sz="1500" b="1" dirty="0"/>
              <a:t>К : </a:t>
            </a:r>
            <a:r>
              <a:rPr lang="en-US" altLang="ru-RU" sz="1500" b="1" dirty="0"/>
              <a:t>L)</a:t>
            </a:r>
            <a:r>
              <a:rPr lang="en-US" altLang="ru-RU" sz="1500" b="1" baseline="-30000" dirty="0"/>
              <a:t>x</a:t>
            </a:r>
            <a:r>
              <a:rPr lang="en-US" altLang="ru-RU" sz="1500" b="1" dirty="0"/>
              <a:t>. </a:t>
            </a:r>
            <a:r>
              <a:rPr lang="uk-UA" altLang="ru-RU" sz="1500" b="1" dirty="0"/>
              <a:t>Цю різницю в </a:t>
            </a:r>
            <a:r>
              <a:rPr lang="uk-UA" altLang="ru-RU" sz="1500" b="1" dirty="0" err="1"/>
              <a:t>факторомісткості</a:t>
            </a:r>
            <a:r>
              <a:rPr lang="uk-UA" altLang="ru-RU" sz="1500" b="1" dirty="0"/>
              <a:t> можна графічно представити за допомогою </a:t>
            </a:r>
            <a:r>
              <a:rPr lang="uk-UA" altLang="ru-RU" sz="1500" b="1" dirty="0" err="1"/>
              <a:t>ізоквант</a:t>
            </a:r>
            <a:r>
              <a:rPr lang="uk-UA" altLang="ru-RU" sz="1500" b="1" dirty="0"/>
              <a:t>. Візьмемо дві точки А та С. Очевидно, що виробництво товару </a:t>
            </a:r>
            <a:r>
              <a:rPr lang="en-US" altLang="ru-RU" sz="1500" b="1" dirty="0"/>
              <a:t>Y </a:t>
            </a:r>
            <a:r>
              <a:rPr lang="uk-UA" altLang="ru-RU" sz="1500" b="1" dirty="0"/>
              <a:t>в точці А буде більш капіталомістким порівняно з виробництвом товару </a:t>
            </a:r>
            <a:r>
              <a:rPr lang="en-US" altLang="ru-RU" sz="1500" b="1" dirty="0"/>
              <a:t>X </a:t>
            </a:r>
            <a:r>
              <a:rPr lang="uk-UA" altLang="ru-RU" sz="1500" b="1" dirty="0"/>
              <a:t>в точці С, оскільки (К : </a:t>
            </a:r>
            <a:r>
              <a:rPr lang="en-US" altLang="ru-RU" sz="1500" b="1" dirty="0"/>
              <a:t>L)</a:t>
            </a:r>
            <a:r>
              <a:rPr lang="en-US" altLang="ru-RU" sz="1500" b="1" baseline="30000" dirty="0"/>
              <a:t>1</a:t>
            </a:r>
            <a:r>
              <a:rPr lang="uk-UA" altLang="ru-RU" sz="1500" b="1" baseline="-30000" dirty="0"/>
              <a:t>У</a:t>
            </a:r>
            <a:r>
              <a:rPr lang="uk-UA" altLang="ru-RU" sz="1500" b="1" dirty="0"/>
              <a:t> &gt; (К : </a:t>
            </a:r>
            <a:r>
              <a:rPr lang="en-US" altLang="ru-RU" sz="1500" b="1" dirty="0"/>
              <a:t>L)</a:t>
            </a:r>
            <a:r>
              <a:rPr lang="en-US" altLang="ru-RU" sz="1500" b="1" baseline="30000" dirty="0"/>
              <a:t>1</a:t>
            </a:r>
            <a:r>
              <a:rPr lang="en-US" altLang="ru-RU" sz="1500" b="1" baseline="-30000" dirty="0"/>
              <a:t>x</a:t>
            </a:r>
            <a:r>
              <a:rPr lang="en-US" altLang="ru-RU" sz="1500" b="1" dirty="0"/>
              <a:t>. </a:t>
            </a:r>
            <a:r>
              <a:rPr lang="uk-UA" altLang="ru-RU" sz="1500" b="1" dirty="0"/>
              <a:t>Співвідношення між капіталом та працею визначає нахил </a:t>
            </a:r>
            <a:r>
              <a:rPr lang="uk-UA" altLang="ru-RU" sz="1500" b="1" dirty="0" err="1"/>
              <a:t>променя</a:t>
            </a:r>
            <a:r>
              <a:rPr lang="uk-UA" altLang="ru-RU" sz="1500" b="1" dirty="0"/>
              <a:t>, що виходить з початку координат і перетинає </a:t>
            </a:r>
            <a:r>
              <a:rPr lang="uk-UA" altLang="ru-RU" sz="1500" b="1" dirty="0" err="1"/>
              <a:t>ізокванту</a:t>
            </a:r>
            <a:r>
              <a:rPr lang="uk-UA" altLang="ru-RU" sz="1500" b="1" dirty="0"/>
              <a:t> в точці, для якої й розраховується дане співвідношення. Візьмемо тепер точки В та </a:t>
            </a:r>
            <a:r>
              <a:rPr lang="en-US" altLang="ru-RU" sz="1500" b="1" dirty="0"/>
              <a:t>D. </a:t>
            </a:r>
            <a:r>
              <a:rPr lang="uk-UA" altLang="ru-RU" sz="1500" b="1" dirty="0"/>
              <a:t>Як бачимо, в цьому випадку праця є дешевшою порівняно з капіталом, ніж у попередньому: </a:t>
            </a:r>
            <a:r>
              <a:rPr lang="uk-UA" altLang="ru-RU" sz="1500" b="1" dirty="0" err="1"/>
              <a:t>ізокоста</a:t>
            </a:r>
            <a:r>
              <a:rPr lang="uk-UA" altLang="ru-RU" sz="1500" b="1" dirty="0"/>
              <a:t> (</a:t>
            </a:r>
            <a:r>
              <a:rPr lang="en-US" altLang="ru-RU" sz="1500" b="1" dirty="0"/>
              <a:t>P</a:t>
            </a:r>
            <a:r>
              <a:rPr lang="en-US" altLang="ru-RU" sz="1500" b="1" baseline="-30000" dirty="0"/>
              <a:t>L</a:t>
            </a:r>
            <a:r>
              <a:rPr lang="en-US" altLang="ru-RU" sz="1500" b="1" dirty="0"/>
              <a:t> : P</a:t>
            </a:r>
            <a:r>
              <a:rPr lang="uk-UA" altLang="ru-RU" sz="1500" b="1" baseline="-30000" dirty="0"/>
              <a:t>К</a:t>
            </a:r>
            <a:r>
              <a:rPr lang="uk-UA" altLang="ru-RU" sz="1500" b="1" dirty="0"/>
              <a:t>)</a:t>
            </a:r>
            <a:r>
              <a:rPr lang="uk-UA" altLang="ru-RU" sz="1500" b="1" baseline="-30000" dirty="0"/>
              <a:t>1</a:t>
            </a:r>
            <a:r>
              <a:rPr lang="uk-UA" altLang="ru-RU" sz="1500" b="1" baseline="30000" dirty="0"/>
              <a:t> </a:t>
            </a:r>
            <a:r>
              <a:rPr lang="uk-UA" altLang="ru-RU" sz="1500" b="1" dirty="0"/>
              <a:t>має менший нахил порівняно з </a:t>
            </a:r>
            <a:r>
              <a:rPr lang="uk-UA" altLang="ru-RU" sz="1500" b="1" dirty="0" err="1"/>
              <a:t>ізокостою</a:t>
            </a:r>
            <a:r>
              <a:rPr lang="uk-UA" altLang="ru-RU" sz="1500" b="1" dirty="0"/>
              <a:t> (</a:t>
            </a:r>
            <a:r>
              <a:rPr lang="en-US" altLang="ru-RU" sz="1500" b="1" dirty="0"/>
              <a:t>P</a:t>
            </a:r>
            <a:r>
              <a:rPr lang="en-US" altLang="ru-RU" sz="1500" b="1" baseline="-30000" dirty="0"/>
              <a:t>L</a:t>
            </a:r>
            <a:r>
              <a:rPr lang="en-US" altLang="ru-RU" sz="1500" b="1" dirty="0"/>
              <a:t> : </a:t>
            </a:r>
            <a:r>
              <a:rPr lang="uk-UA" altLang="ru-RU" sz="1500" b="1" dirty="0"/>
              <a:t>Р</a:t>
            </a:r>
            <a:r>
              <a:rPr lang="uk-UA" altLang="ru-RU" sz="1500" b="1" baseline="-30000" dirty="0"/>
              <a:t>К</a:t>
            </a:r>
            <a:r>
              <a:rPr lang="uk-UA" altLang="ru-RU" sz="1500" b="1" dirty="0"/>
              <a:t>)</a:t>
            </a:r>
            <a:r>
              <a:rPr lang="uk-UA" altLang="ru-RU" sz="1500" b="1" baseline="-30000" dirty="0"/>
              <a:t>2</a:t>
            </a:r>
            <a:r>
              <a:rPr lang="uk-UA" altLang="ru-RU" sz="1500" b="1" dirty="0"/>
              <a:t>. Іншими словами, для даного випадку справедливе співвідношення (</a:t>
            </a:r>
            <a:r>
              <a:rPr lang="en-US" altLang="ru-RU" sz="1500" b="1" dirty="0"/>
              <a:t>P</a:t>
            </a:r>
            <a:r>
              <a:rPr lang="en-US" altLang="ru-RU" sz="1500" b="1" baseline="-30000" dirty="0"/>
              <a:t>L</a:t>
            </a:r>
            <a:r>
              <a:rPr lang="en-US" altLang="ru-RU" sz="1500" b="1" dirty="0"/>
              <a:t> : P</a:t>
            </a:r>
            <a:r>
              <a:rPr lang="uk-UA" altLang="ru-RU" sz="1500" b="1" baseline="-30000" dirty="0"/>
              <a:t>К</a:t>
            </a:r>
            <a:r>
              <a:rPr lang="uk-UA" altLang="ru-RU" sz="1500" b="1" dirty="0"/>
              <a:t>)</a:t>
            </a:r>
            <a:r>
              <a:rPr lang="uk-UA" altLang="ru-RU" sz="1500" b="1" baseline="-30000" dirty="0"/>
              <a:t>1 </a:t>
            </a:r>
            <a:r>
              <a:rPr lang="uk-UA" altLang="ru-RU" sz="1500" b="1" dirty="0"/>
              <a:t>&lt;</a:t>
            </a:r>
            <a:r>
              <a:rPr lang="uk-UA" altLang="ru-RU" sz="1500" b="1" baseline="-30000" dirty="0"/>
              <a:t>  </a:t>
            </a:r>
            <a:r>
              <a:rPr lang="uk-UA" altLang="ru-RU" sz="1500" b="1" dirty="0"/>
              <a:t>(</a:t>
            </a:r>
            <a:r>
              <a:rPr lang="en-US" altLang="ru-RU" sz="1500" b="1" dirty="0"/>
              <a:t>P</a:t>
            </a:r>
            <a:r>
              <a:rPr lang="en-US" altLang="ru-RU" sz="1500" b="1" baseline="-30000" dirty="0"/>
              <a:t>L</a:t>
            </a:r>
            <a:r>
              <a:rPr lang="en-US" altLang="ru-RU" sz="1500" b="1" dirty="0"/>
              <a:t> : </a:t>
            </a:r>
            <a:r>
              <a:rPr lang="uk-UA" altLang="ru-RU" sz="1500" b="1" dirty="0"/>
              <a:t>Р</a:t>
            </a:r>
            <a:r>
              <a:rPr lang="uk-UA" altLang="ru-RU" sz="1500" b="1" baseline="-30000" dirty="0"/>
              <a:t>К</a:t>
            </a:r>
            <a:r>
              <a:rPr lang="uk-UA" altLang="ru-RU" sz="1500" b="1" dirty="0"/>
              <a:t>)</a:t>
            </a:r>
            <a:r>
              <a:rPr lang="uk-UA" altLang="ru-RU" sz="1500" b="1" baseline="-30000" dirty="0"/>
              <a:t>2. </a:t>
            </a:r>
            <a:r>
              <a:rPr lang="uk-UA" altLang="ru-RU" sz="1500" b="1" dirty="0"/>
              <a:t> Але і зараз (К :  </a:t>
            </a:r>
            <a:r>
              <a:rPr lang="en-US" altLang="ru-RU" sz="1500" b="1" dirty="0"/>
              <a:t>L)</a:t>
            </a:r>
            <a:r>
              <a:rPr lang="en-US" altLang="ru-RU" sz="1500" b="1" baseline="30000" dirty="0"/>
              <a:t>2</a:t>
            </a:r>
            <a:r>
              <a:rPr lang="uk-UA" altLang="ru-RU" sz="1500" b="1" baseline="-30000" dirty="0"/>
              <a:t>У</a:t>
            </a:r>
            <a:r>
              <a:rPr lang="uk-UA" altLang="ru-RU" sz="1500" b="1" dirty="0"/>
              <a:t> &gt; (К : </a:t>
            </a:r>
            <a:r>
              <a:rPr lang="en-US" altLang="ru-RU" sz="1500" b="1" dirty="0"/>
              <a:t>L) </a:t>
            </a:r>
            <a:r>
              <a:rPr lang="en-US" altLang="ru-RU" sz="1500" b="1" baseline="30000" dirty="0"/>
              <a:t>2</a:t>
            </a:r>
            <a:r>
              <a:rPr lang="uk-UA" altLang="ru-RU" sz="1500" b="1" baseline="-30000" dirty="0"/>
              <a:t>Х</a:t>
            </a:r>
            <a:r>
              <a:rPr lang="uk-UA" altLang="ru-RU" sz="1500" b="1" dirty="0"/>
              <a:t>, оскільки промінь </a:t>
            </a:r>
            <a:r>
              <a:rPr lang="en-US" altLang="ru-RU" sz="1500" b="1" dirty="0"/>
              <a:t>OD </a:t>
            </a:r>
            <a:r>
              <a:rPr lang="uk-UA" altLang="ru-RU" sz="1500" b="1" dirty="0"/>
              <a:t>має менший нахил порівняно з ОВ.</a:t>
            </a:r>
          </a:p>
          <a:p>
            <a:pPr marL="1588" indent="247650">
              <a:tabLst>
                <a:tab pos="566738" algn="l"/>
              </a:tabLst>
            </a:pPr>
            <a:endParaRPr lang="uk-UA" altLang="ru-RU" sz="15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0A974481-C264-FDD5-FA5B-A10E49C87DF0}"/>
              </a:ext>
            </a:extLst>
          </p:cNvPr>
          <p:cNvSpPr>
            <a:spLocks noGrp="1" noChangeArrowheads="1"/>
          </p:cNvSpPr>
          <p:nvPr>
            <p:ph type="title"/>
          </p:nvPr>
        </p:nvSpPr>
        <p:spPr>
          <a:xfrm>
            <a:off x="1158864" y="102021"/>
            <a:ext cx="9779183" cy="1744415"/>
          </a:xfrm>
        </p:spPr>
        <p:txBody>
          <a:bodyPr anchor="b">
            <a:normAutofit/>
          </a:bodyPr>
          <a:lstStyle/>
          <a:p>
            <a:pPr>
              <a:defRPr/>
            </a:pPr>
            <a:r>
              <a:rPr lang="uk-UA" b="0" dirty="0"/>
              <a:t>Теорема </a:t>
            </a:r>
            <a:r>
              <a:rPr lang="ru-RU" b="0" dirty="0" err="1"/>
              <a:t>Гекшера</a:t>
            </a:r>
            <a:r>
              <a:rPr lang="uk-UA" b="0" dirty="0"/>
              <a:t>-</a:t>
            </a:r>
            <a:r>
              <a:rPr lang="uk-UA" b="0" dirty="0" err="1"/>
              <a:t>Оліна</a:t>
            </a:r>
            <a:r>
              <a:rPr lang="uk-UA" b="0" dirty="0"/>
              <a:t>.</a:t>
            </a:r>
            <a:endParaRPr lang="ru-RU" b="0" dirty="0"/>
          </a:p>
        </p:txBody>
      </p:sp>
      <p:sp>
        <p:nvSpPr>
          <p:cNvPr id="72707" name="Rectangle 3">
            <a:extLst>
              <a:ext uri="{FF2B5EF4-FFF2-40B4-BE49-F238E27FC236}">
                <a16:creationId xmlns:a16="http://schemas.microsoft.com/office/drawing/2014/main" id="{41D0EB1B-C047-1B83-D64A-1990F693BEBD}"/>
              </a:ext>
            </a:extLst>
          </p:cNvPr>
          <p:cNvSpPr>
            <a:spLocks noGrp="1" noChangeArrowheads="1"/>
          </p:cNvSpPr>
          <p:nvPr>
            <p:ph idx="1"/>
          </p:nvPr>
        </p:nvSpPr>
        <p:spPr>
          <a:xfrm>
            <a:off x="1158865" y="2017467"/>
            <a:ext cx="9779182" cy="3366815"/>
          </a:xfrm>
        </p:spPr>
        <p:txBody>
          <a:bodyPr>
            <a:normAutofit/>
          </a:bodyPr>
          <a:lstStyle/>
          <a:p>
            <a:pPr marL="1588" indent="247650">
              <a:tabLst>
                <a:tab pos="566738" algn="l"/>
              </a:tabLst>
            </a:pPr>
            <a:r>
              <a:rPr lang="uk-UA" altLang="ru-RU"/>
              <a:t>Країна експортуватиме ті товари, виробництво яких базується на інтенсивному використанні відносно надлишкових виробничих ресурсів, і, відповідно, імпортуватиме товари, виробництво яких характеризується інтенсивним використанням відносно дефіцитних виробничих ресурсів.</a:t>
            </a:r>
            <a:endParaRPr lang="ru-RU" altLang="ru-RU"/>
          </a:p>
          <a:p>
            <a:pPr marL="1588" indent="247650">
              <a:tabLst>
                <a:tab pos="566738" algn="l"/>
              </a:tabLst>
            </a:pPr>
            <a:endParaRPr lang="ru-RU" alt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81BD68DB-F74A-D7AC-7295-F6D72991C713}"/>
              </a:ext>
            </a:extLst>
          </p:cNvPr>
          <p:cNvSpPr>
            <a:spLocks noGrp="1" noChangeArrowheads="1"/>
          </p:cNvSpPr>
          <p:nvPr>
            <p:ph type="title"/>
          </p:nvPr>
        </p:nvSpPr>
        <p:spPr/>
        <p:txBody>
          <a:bodyPr/>
          <a:lstStyle/>
          <a:p>
            <a:pPr>
              <a:defRPr/>
            </a:pPr>
            <a:r>
              <a:rPr lang="uk-UA" sz="2400" b="1" dirty="0">
                <a:latin typeface="+mj-lt"/>
                <a:cs typeface="Times New Roman" charset="0"/>
              </a:rPr>
              <a:t>Схема </a:t>
            </a:r>
            <a:r>
              <a:rPr lang="uk-UA" sz="2400" b="1" dirty="0">
                <a:latin typeface="+mj-lt"/>
              </a:rPr>
              <a:t>2. </a:t>
            </a:r>
            <a:r>
              <a:rPr lang="uk-UA" sz="2400" b="1" dirty="0">
                <a:latin typeface="+mj-lt"/>
                <a:cs typeface="Times New Roman" charset="0"/>
              </a:rPr>
              <a:t>Торгівля між двома країнами з різними умовами виробництва та ідентичним попитом (різна забезпеченість факторами виробництва)</a:t>
            </a:r>
            <a:r>
              <a:rPr lang="ru-RU" sz="2400" b="1" dirty="0">
                <a:latin typeface="+mj-lt"/>
                <a:cs typeface="Times New Roman" charset="0"/>
              </a:rPr>
              <a:t> </a:t>
            </a:r>
            <a:br>
              <a:rPr lang="ru-RU" sz="2200" dirty="0">
                <a:solidFill>
                  <a:srgbClr val="CC3300"/>
                </a:solidFill>
                <a:effectLst>
                  <a:outerShdw blurRad="38100" dist="38100" dir="2700000" algn="tl">
                    <a:srgbClr val="000000"/>
                  </a:outerShdw>
                </a:effectLst>
                <a:latin typeface="+mj-lt"/>
                <a:cs typeface="Times New Roman" charset="0"/>
              </a:rPr>
            </a:br>
            <a:endParaRPr lang="ru-RU" sz="2200" dirty="0">
              <a:solidFill>
                <a:srgbClr val="CC3300"/>
              </a:solidFill>
              <a:effectLst>
                <a:outerShdw blurRad="38100" dist="38100" dir="2700000" algn="tl">
                  <a:srgbClr val="000000"/>
                </a:outerShdw>
              </a:effectLst>
              <a:latin typeface="+mj-lt"/>
              <a:cs typeface="Times New Roman" charset="0"/>
            </a:endParaRPr>
          </a:p>
        </p:txBody>
      </p:sp>
      <p:sp>
        <p:nvSpPr>
          <p:cNvPr id="73731" name="Rectangle 3">
            <a:extLst>
              <a:ext uri="{FF2B5EF4-FFF2-40B4-BE49-F238E27FC236}">
                <a16:creationId xmlns:a16="http://schemas.microsoft.com/office/drawing/2014/main" id="{9F6DCA3F-AF98-129A-2CA0-A2951626AA03}"/>
              </a:ext>
            </a:extLst>
          </p:cNvPr>
          <p:cNvSpPr>
            <a:spLocks noGrp="1" noChangeArrowheads="1"/>
          </p:cNvSpPr>
          <p:nvPr>
            <p:ph type="body" sz="half" idx="2"/>
          </p:nvPr>
        </p:nvSpPr>
        <p:spPr>
          <a:xfrm>
            <a:off x="6311900" y="1700214"/>
            <a:ext cx="4167188" cy="4852987"/>
          </a:xfrm>
        </p:spPr>
        <p:txBody>
          <a:bodyPr/>
          <a:lstStyle/>
          <a:p>
            <a:pPr marL="1588" indent="-1588" algn="just">
              <a:buNone/>
              <a:tabLst>
                <a:tab pos="566738" algn="l"/>
              </a:tabLst>
            </a:pPr>
            <a:r>
              <a:rPr lang="uk-UA" altLang="ru-RU" sz="2400" dirty="0">
                <a:latin typeface="+mn-lt"/>
                <a:cs typeface="Times New Roman" panose="02020603050405020304" pitchFamily="18" charset="0"/>
              </a:rPr>
              <a:t>Таким чином, обидві країни зацікавлені в розвитку взаємного торговельного обміну, якщо умови міжнародної торгівлі лежатимуть у проміжку між співвідношеннями цін країн </a:t>
            </a:r>
            <a:r>
              <a:rPr lang="uk-UA" altLang="ru-RU" sz="2400" dirty="0">
                <a:latin typeface="+mn-lt"/>
              </a:rPr>
              <a:t>І</a:t>
            </a:r>
            <a:r>
              <a:rPr lang="uk-UA" altLang="ru-RU" sz="2400" dirty="0">
                <a:latin typeface="+mn-lt"/>
                <a:cs typeface="Times New Roman" panose="02020603050405020304" pitchFamily="18" charset="0"/>
              </a:rPr>
              <a:t> та </a:t>
            </a:r>
            <a:r>
              <a:rPr lang="en-US" altLang="ru-RU" sz="2400" dirty="0">
                <a:latin typeface="+mn-lt"/>
                <a:cs typeface="Times New Roman" panose="02020603050405020304" pitchFamily="18" charset="0"/>
              </a:rPr>
              <a:t>II </a:t>
            </a:r>
            <a:r>
              <a:rPr lang="uk-UA" altLang="ru-RU" sz="2400" dirty="0">
                <a:latin typeface="+mn-lt"/>
                <a:cs typeface="Times New Roman" panose="02020603050405020304" pitchFamily="18" charset="0"/>
              </a:rPr>
              <a:t>в умовах автаркії, тобто </a:t>
            </a:r>
            <a:r>
              <a:rPr lang="ru-RU" altLang="ru-RU" sz="2400" dirty="0">
                <a:latin typeface="+mn-lt"/>
                <a:cs typeface="Times New Roman" panose="02020603050405020304" pitchFamily="18" charset="0"/>
              </a:rPr>
              <a:t>(</a:t>
            </a:r>
            <a:r>
              <a:rPr lang="en-US" altLang="ru-RU" sz="2400" dirty="0" err="1">
                <a:latin typeface="+mn-lt"/>
                <a:cs typeface="Times New Roman" panose="02020603050405020304" pitchFamily="18" charset="0"/>
              </a:rPr>
              <a:t>P</a:t>
            </a:r>
            <a:r>
              <a:rPr lang="en-US" altLang="ru-RU" sz="2400" baseline="-30000" dirty="0" err="1">
                <a:latin typeface="+mn-lt"/>
                <a:cs typeface="Times New Roman" panose="02020603050405020304" pitchFamily="18" charset="0"/>
              </a:rPr>
              <a:t>x</a:t>
            </a:r>
            <a:r>
              <a:rPr lang="ru-RU" altLang="ru-RU" sz="2400" dirty="0">
                <a:latin typeface="+mn-lt"/>
                <a:cs typeface="Times New Roman" panose="02020603050405020304" pitchFamily="18" charset="0"/>
              </a:rPr>
              <a:t>:</a:t>
            </a:r>
            <a:r>
              <a:rPr lang="en-US" altLang="ru-RU" sz="2400" dirty="0" err="1">
                <a:latin typeface="+mn-lt"/>
                <a:cs typeface="Times New Roman" panose="02020603050405020304" pitchFamily="18" charset="0"/>
              </a:rPr>
              <a:t>P</a:t>
            </a:r>
            <a:r>
              <a:rPr lang="en-US" altLang="ru-RU" sz="2400" baseline="-30000" dirty="0" err="1">
                <a:latin typeface="+mn-lt"/>
                <a:cs typeface="Times New Roman" panose="02020603050405020304" pitchFamily="18" charset="0"/>
              </a:rPr>
              <a:t>y</a:t>
            </a:r>
            <a:r>
              <a:rPr lang="ru-RU" altLang="ru-RU" sz="2400" dirty="0">
                <a:latin typeface="+mn-lt"/>
                <a:cs typeface="Times New Roman" panose="02020603050405020304" pitchFamily="18" charset="0"/>
              </a:rPr>
              <a:t>)</a:t>
            </a:r>
            <a:r>
              <a:rPr lang="uk-UA" altLang="ru-RU" sz="2400" baseline="-30000" dirty="0">
                <a:latin typeface="+mn-lt"/>
                <a:cs typeface="Times New Roman" panose="02020603050405020304" pitchFamily="18" charset="0"/>
              </a:rPr>
              <a:t>І</a:t>
            </a:r>
            <a:r>
              <a:rPr lang="ru-RU" altLang="ru-RU" sz="2400" dirty="0">
                <a:latin typeface="+mn-lt"/>
                <a:cs typeface="Times New Roman" panose="02020603050405020304" pitchFamily="18" charset="0"/>
              </a:rPr>
              <a:t>&lt;(</a:t>
            </a:r>
            <a:r>
              <a:rPr lang="en-US" altLang="ru-RU" sz="2400" dirty="0" err="1">
                <a:latin typeface="+mn-lt"/>
                <a:cs typeface="Times New Roman" panose="02020603050405020304" pitchFamily="18" charset="0"/>
              </a:rPr>
              <a:t>P</a:t>
            </a:r>
            <a:r>
              <a:rPr lang="en-US" altLang="ru-RU" sz="2400" baseline="-30000" dirty="0" err="1">
                <a:latin typeface="+mn-lt"/>
                <a:cs typeface="Times New Roman" panose="02020603050405020304" pitchFamily="18" charset="0"/>
              </a:rPr>
              <a:t>x</a:t>
            </a:r>
            <a:r>
              <a:rPr lang="ru-RU" altLang="ru-RU" sz="2400" dirty="0">
                <a:latin typeface="+mn-lt"/>
                <a:cs typeface="Times New Roman" panose="02020603050405020304" pitchFamily="18" charset="0"/>
              </a:rPr>
              <a:t>:</a:t>
            </a:r>
            <a:r>
              <a:rPr lang="en-US" altLang="ru-RU" sz="2400" dirty="0" err="1">
                <a:latin typeface="+mn-lt"/>
                <a:cs typeface="Times New Roman" panose="02020603050405020304" pitchFamily="18" charset="0"/>
              </a:rPr>
              <a:t>P</a:t>
            </a:r>
            <a:r>
              <a:rPr lang="en-US" altLang="ru-RU" sz="2400" baseline="-30000" dirty="0" err="1">
                <a:latin typeface="+mn-lt"/>
                <a:cs typeface="Times New Roman" panose="02020603050405020304" pitchFamily="18" charset="0"/>
              </a:rPr>
              <a:t>y</a:t>
            </a:r>
            <a:r>
              <a:rPr lang="ru-RU" altLang="ru-RU" sz="2400" dirty="0">
                <a:latin typeface="+mn-lt"/>
                <a:cs typeface="Times New Roman" panose="02020603050405020304" pitchFamily="18" charset="0"/>
              </a:rPr>
              <a:t>)</a:t>
            </a:r>
            <a:r>
              <a:rPr lang="uk-UA" altLang="ru-RU" sz="2400" baseline="-30000" dirty="0">
                <a:latin typeface="+mn-lt"/>
                <a:cs typeface="Times New Roman" panose="02020603050405020304" pitchFamily="18" charset="0"/>
              </a:rPr>
              <a:t>і</a:t>
            </a:r>
            <a:r>
              <a:rPr lang="en-US" altLang="ru-RU" sz="2400" baseline="-30000" dirty="0" err="1">
                <a:latin typeface="+mn-lt"/>
                <a:cs typeface="Times New Roman" panose="02020603050405020304" pitchFamily="18" charset="0"/>
              </a:rPr>
              <a:t>nt</a:t>
            </a:r>
            <a:r>
              <a:rPr lang="ru-RU" altLang="ru-RU" sz="2400" dirty="0">
                <a:latin typeface="+mn-lt"/>
                <a:cs typeface="Times New Roman" panose="02020603050405020304" pitchFamily="18" charset="0"/>
              </a:rPr>
              <a:t>&lt;</a:t>
            </a:r>
            <a:r>
              <a:rPr lang="uk-UA" altLang="ru-RU" sz="2400" dirty="0">
                <a:latin typeface="+mn-lt"/>
                <a:cs typeface="Times New Roman" panose="02020603050405020304" pitchFamily="18" charset="0"/>
              </a:rPr>
              <a:t>(</a:t>
            </a:r>
            <a:r>
              <a:rPr lang="uk-UA" altLang="ru-RU" sz="2400" dirty="0" err="1">
                <a:latin typeface="+mn-lt"/>
                <a:cs typeface="Times New Roman" panose="02020603050405020304" pitchFamily="18" charset="0"/>
              </a:rPr>
              <a:t>Р</a:t>
            </a:r>
            <a:r>
              <a:rPr lang="uk-UA" altLang="ru-RU" sz="2400" baseline="-30000" dirty="0" err="1">
                <a:latin typeface="+mn-lt"/>
                <a:cs typeface="Times New Roman" panose="02020603050405020304" pitchFamily="18" charset="0"/>
              </a:rPr>
              <a:t>х</a:t>
            </a:r>
            <a:r>
              <a:rPr lang="uk-UA" altLang="ru-RU" sz="2400" dirty="0" err="1">
                <a:latin typeface="+mn-lt"/>
                <a:cs typeface="Times New Roman" panose="02020603050405020304" pitchFamily="18" charset="0"/>
              </a:rPr>
              <a:t>:Р</a:t>
            </a:r>
            <a:r>
              <a:rPr lang="uk-UA" altLang="ru-RU" sz="2400" baseline="-30000" dirty="0" err="1">
                <a:latin typeface="+mn-lt"/>
                <a:cs typeface="Times New Roman" panose="02020603050405020304" pitchFamily="18" charset="0"/>
              </a:rPr>
              <a:t>у</a:t>
            </a:r>
            <a:r>
              <a:rPr lang="uk-UA" altLang="ru-RU" sz="2400" dirty="0">
                <a:latin typeface="+mn-lt"/>
                <a:cs typeface="Times New Roman" panose="02020603050405020304" pitchFamily="18" charset="0"/>
              </a:rPr>
              <a:t>)</a:t>
            </a:r>
            <a:r>
              <a:rPr lang="uk-UA" altLang="ru-RU" sz="2400" baseline="-30000" dirty="0">
                <a:latin typeface="+mn-lt"/>
                <a:cs typeface="Times New Roman" panose="02020603050405020304" pitchFamily="18" charset="0"/>
              </a:rPr>
              <a:t>ІІ</a:t>
            </a:r>
            <a:r>
              <a:rPr lang="uk-UA" altLang="ru-RU" sz="2400" dirty="0">
                <a:latin typeface="+mn-lt"/>
                <a:cs typeface="Times New Roman" panose="02020603050405020304" pitchFamily="18" charset="0"/>
              </a:rPr>
              <a:t>. Економічні наслідки такого торговельного обміну можна проілюструвати за допомогою схеми </a:t>
            </a:r>
            <a:r>
              <a:rPr lang="uk-UA" altLang="ru-RU" sz="2400" dirty="0">
                <a:latin typeface="+mn-lt"/>
              </a:rPr>
              <a:t>2</a:t>
            </a:r>
            <a:r>
              <a:rPr lang="ru-RU" altLang="ru-RU" sz="2400" dirty="0">
                <a:latin typeface="+mn-lt"/>
                <a:cs typeface="Times New Roman" panose="02020603050405020304" pitchFamily="18" charset="0"/>
              </a:rPr>
              <a:t>.</a:t>
            </a:r>
          </a:p>
        </p:txBody>
      </p:sp>
      <p:sp>
        <p:nvSpPr>
          <p:cNvPr id="73732" name="Rectangle 6">
            <a:extLst>
              <a:ext uri="{FF2B5EF4-FFF2-40B4-BE49-F238E27FC236}">
                <a16:creationId xmlns:a16="http://schemas.microsoft.com/office/drawing/2014/main" id="{31042774-4B2F-1932-A677-6B8495E41059}"/>
              </a:ext>
            </a:extLst>
          </p:cNvPr>
          <p:cNvSpPr>
            <a:spLocks noChangeArrowheads="1"/>
          </p:cNvSpPr>
          <p:nvPr/>
        </p:nvSpPr>
        <p:spPr bwMode="auto">
          <a:xfrm>
            <a:off x="5010150" y="23574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73733" name="Picture 7">
            <a:extLst>
              <a:ext uri="{FF2B5EF4-FFF2-40B4-BE49-F238E27FC236}">
                <a16:creationId xmlns:a16="http://schemas.microsoft.com/office/drawing/2014/main" id="{BA4CB1EA-73B2-633C-951E-7DEFA87A44A6}"/>
              </a:ext>
            </a:extLst>
          </p:cNvPr>
          <p:cNvPicPr>
            <a:picLocks noGrp="1" noChangeAspect="1" noChangeArrowheads="1"/>
          </p:cNvPicPr>
          <p:nvPr>
            <p:ph type="clipArt" sz="half" idx="1"/>
          </p:nvPr>
        </p:nvPicPr>
        <p:blipFill>
          <a:blip r:embed="rId2">
            <a:lum bright="-48000" contrast="78000"/>
            <a:extLst>
              <a:ext uri="{28A0092B-C50C-407E-A947-70E740481C1C}">
                <a14:useLocalDpi xmlns:a14="http://schemas.microsoft.com/office/drawing/2010/main" val="0"/>
              </a:ext>
            </a:extLst>
          </a:blip>
          <a:srcRect/>
          <a:stretch>
            <a:fillRect/>
          </a:stretch>
        </p:blipFill>
        <p:spPr>
          <a:xfrm>
            <a:off x="1676400" y="2057400"/>
            <a:ext cx="4572000" cy="4445000"/>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69D4AF0F-9E82-DAF2-B3FE-D223B68559BC}"/>
              </a:ext>
            </a:extLst>
          </p:cNvPr>
          <p:cNvSpPr>
            <a:spLocks noGrp="1" noChangeArrowheads="1"/>
          </p:cNvSpPr>
          <p:nvPr>
            <p:ph type="ctrTitle"/>
          </p:nvPr>
        </p:nvSpPr>
        <p:spPr>
          <a:xfrm>
            <a:off x="1167493" y="232913"/>
            <a:ext cx="7096933" cy="3830130"/>
          </a:xfrm>
        </p:spPr>
        <p:txBody>
          <a:bodyPr anchor="b">
            <a:normAutofit/>
          </a:bodyPr>
          <a:lstStyle/>
          <a:p>
            <a:pPr marL="1588" indent="247650">
              <a:tabLst>
                <a:tab pos="566738" algn="l"/>
              </a:tabLst>
            </a:pPr>
            <a:r>
              <a:rPr lang="uk-UA" altLang="ru-RU" sz="1500" b="1" dirty="0"/>
              <a:t>  Країни І та </a:t>
            </a:r>
            <a:r>
              <a:rPr lang="en-US" altLang="ru-RU" sz="1500" b="1" dirty="0"/>
              <a:t>II</a:t>
            </a:r>
            <a:r>
              <a:rPr lang="uk-UA" altLang="ru-RU" sz="1500" b="1" dirty="0"/>
              <a:t> виробляють капіталомісткий товар </a:t>
            </a:r>
            <a:r>
              <a:rPr lang="en-US" altLang="ru-RU" sz="1500" b="1" dirty="0"/>
              <a:t>Y</a:t>
            </a:r>
            <a:r>
              <a:rPr lang="uk-UA" altLang="ru-RU" sz="1500" b="1" dirty="0"/>
              <a:t> та трудомісткий товар </a:t>
            </a:r>
            <a:r>
              <a:rPr lang="en-US" altLang="ru-RU" sz="1500" b="1" dirty="0"/>
              <a:t>X</a:t>
            </a:r>
            <a:r>
              <a:rPr lang="uk-UA" altLang="ru-RU" sz="1500" b="1" dirty="0"/>
              <a:t> , причому країна </a:t>
            </a:r>
            <a:r>
              <a:rPr lang="en-US" altLang="ru-RU" sz="1500" b="1" dirty="0"/>
              <a:t>II</a:t>
            </a:r>
            <a:r>
              <a:rPr lang="uk-UA" altLang="ru-RU" sz="1500" b="1" dirty="0"/>
              <a:t> характеризується надлишком капіталу, а країна І — праці. Різні умови виробництва характеризуються різними кривими трансформації виробничих </a:t>
            </a:r>
            <a:r>
              <a:rPr lang="uk-UA" altLang="ru-RU" sz="1500" b="1" dirty="0" err="1"/>
              <a:t>потужностей</a:t>
            </a:r>
            <a:r>
              <a:rPr lang="uk-UA" altLang="ru-RU" sz="1500" b="1" dirty="0"/>
              <a:t> (</a:t>
            </a:r>
            <a:r>
              <a:rPr lang="en-US" altLang="ru-RU" sz="1500" b="1" dirty="0"/>
              <a:t>PPF</a:t>
            </a:r>
            <a:r>
              <a:rPr lang="uk-UA" altLang="ru-RU" sz="1500" b="1" baseline="-30000" dirty="0"/>
              <a:t>І</a:t>
            </a:r>
            <a:r>
              <a:rPr lang="uk-UA" altLang="ru-RU" sz="1500" b="1" dirty="0"/>
              <a:t> для країни І та </a:t>
            </a:r>
            <a:r>
              <a:rPr lang="en-US" altLang="ru-RU" sz="1500" b="1" dirty="0"/>
              <a:t>PPF</a:t>
            </a:r>
            <a:r>
              <a:rPr lang="uk-UA" altLang="ru-RU" sz="1500" b="1" baseline="-30000" dirty="0"/>
              <a:t>ІІ</a:t>
            </a:r>
            <a:r>
              <a:rPr lang="uk-UA" altLang="ru-RU" sz="1500" b="1" dirty="0"/>
              <a:t> країни </a:t>
            </a:r>
            <a:r>
              <a:rPr lang="en-US" altLang="ru-RU" sz="1500" b="1" dirty="0"/>
              <a:t>II</a:t>
            </a:r>
            <a:r>
              <a:rPr lang="uk-UA" altLang="ru-RU" sz="1500" b="1" dirty="0"/>
              <a:t>), причому крива </a:t>
            </a:r>
            <a:r>
              <a:rPr lang="en-US" altLang="ru-RU" sz="1500" b="1" dirty="0"/>
              <a:t>PPF</a:t>
            </a:r>
            <a:r>
              <a:rPr lang="uk-UA" altLang="ru-RU" sz="1500" b="1" baseline="-30000" dirty="0"/>
              <a:t>І</a:t>
            </a:r>
            <a:r>
              <a:rPr lang="uk-UA" altLang="ru-RU" sz="1500" b="1" dirty="0"/>
              <a:t> більшою мірою видовжена відносно осі ОХ порівняно з віссю </a:t>
            </a:r>
            <a:r>
              <a:rPr lang="en-US" altLang="ru-RU" sz="1500" b="1" dirty="0"/>
              <a:t>OY</a:t>
            </a:r>
            <a:r>
              <a:rPr lang="uk-UA" altLang="ru-RU" sz="1500" b="1" dirty="0"/>
              <a:t>. Крива </a:t>
            </a:r>
            <a:r>
              <a:rPr lang="en-US" altLang="ru-RU" sz="1500" b="1" dirty="0"/>
              <a:t>PPF</a:t>
            </a:r>
            <a:r>
              <a:rPr lang="uk-UA" altLang="ru-RU" sz="1500" b="1" baseline="-25000" dirty="0"/>
              <a:t>ІІ </a:t>
            </a:r>
            <a:r>
              <a:rPr lang="uk-UA" altLang="ru-RU" sz="1500" b="1" dirty="0"/>
              <a:t>більшою мірою видовжена відносно осі </a:t>
            </a:r>
            <a:r>
              <a:rPr lang="en-US" altLang="ru-RU" sz="1500" b="1" dirty="0"/>
              <a:t>OY</a:t>
            </a:r>
            <a:r>
              <a:rPr lang="uk-UA" altLang="ru-RU" sz="1500" b="1" dirty="0"/>
              <a:t> , ніж осі ОХ. Ідентичні умови попиту зображені єдиною для двох країн кривою байдужості ІС</a:t>
            </a:r>
            <a:r>
              <a:rPr lang="uk-UA" altLang="ru-RU" sz="1500" b="1" baseline="-30000" dirty="0"/>
              <a:t>0</a:t>
            </a:r>
            <a:r>
              <a:rPr lang="uk-UA" altLang="ru-RU" sz="1500" b="1" dirty="0"/>
              <a:t>. Як бачимо, товар </a:t>
            </a:r>
            <a:r>
              <a:rPr lang="en-US" altLang="ru-RU" sz="1500" b="1" dirty="0"/>
              <a:t>X </a:t>
            </a:r>
            <a:r>
              <a:rPr lang="uk-UA" altLang="ru-RU" sz="1500" b="1" dirty="0"/>
              <a:t>в країні І є дешевшим порівняно з країною </a:t>
            </a:r>
            <a:r>
              <a:rPr lang="en-US" altLang="ru-RU" sz="1500" b="1" dirty="0"/>
              <a:t>II</a:t>
            </a:r>
            <a:r>
              <a:rPr lang="ru-RU" altLang="ru-RU" sz="1500" b="1" dirty="0"/>
              <a:t>, </a:t>
            </a:r>
            <a:r>
              <a:rPr lang="uk-UA" altLang="ru-RU" sz="1500" b="1" dirty="0"/>
              <a:t>а товар </a:t>
            </a:r>
            <a:r>
              <a:rPr lang="en-US" altLang="ru-RU" sz="1500" b="1" dirty="0"/>
              <a:t>Y</a:t>
            </a:r>
            <a:r>
              <a:rPr lang="ru-RU" altLang="ru-RU" sz="1500" b="1" dirty="0"/>
              <a:t> — </a:t>
            </a:r>
            <a:r>
              <a:rPr lang="uk-UA" altLang="ru-RU" sz="1500" b="1" dirty="0"/>
              <a:t>у країні </a:t>
            </a:r>
            <a:r>
              <a:rPr lang="en-US" altLang="ru-RU" sz="1500" b="1" dirty="0"/>
              <a:t>II </a:t>
            </a:r>
            <a:r>
              <a:rPr lang="uk-UA" altLang="ru-RU" sz="1500" b="1" dirty="0"/>
              <a:t>порівняно з країною І. Для того, щоб обидві країни виграли від взаємної торгівлі, необхідно, щоб вони обмінювалися товарами на основі співвідношення цін, яке лежить в інтервалі між внутрішніми умовами торгівлі обох країн до встановлення торговельних відносин, тобто (</a:t>
            </a:r>
            <a:r>
              <a:rPr lang="uk-UA" altLang="ru-RU" sz="1500" b="1" dirty="0" err="1"/>
              <a:t>Р</a:t>
            </a:r>
            <a:r>
              <a:rPr lang="uk-UA" altLang="ru-RU" sz="1500" b="1" baseline="-30000" dirty="0" err="1"/>
              <a:t>х</a:t>
            </a:r>
            <a:r>
              <a:rPr lang="uk-UA" altLang="ru-RU" sz="1500" b="1" dirty="0" err="1"/>
              <a:t>:Р</a:t>
            </a:r>
            <a:r>
              <a:rPr lang="uk-UA" altLang="ru-RU" sz="1500" b="1" baseline="-30000" dirty="0" err="1"/>
              <a:t>у</a:t>
            </a:r>
            <a:r>
              <a:rPr lang="uk-UA" altLang="ru-RU" sz="1500" b="1" dirty="0"/>
              <a:t>)</a:t>
            </a:r>
            <a:r>
              <a:rPr lang="uk-UA" altLang="ru-RU" sz="1500" b="1" baseline="-30000" dirty="0"/>
              <a:t>І</a:t>
            </a:r>
            <a:r>
              <a:rPr lang="uk-UA" altLang="ru-RU" sz="1500" b="1" dirty="0"/>
              <a:t>&lt; (</a:t>
            </a:r>
            <a:r>
              <a:rPr lang="uk-UA" altLang="ru-RU" sz="1500" b="1" dirty="0" err="1"/>
              <a:t>Р</a:t>
            </a:r>
            <a:r>
              <a:rPr lang="uk-UA" altLang="ru-RU" sz="1500" b="1" baseline="-30000" dirty="0" err="1"/>
              <a:t>х</a:t>
            </a:r>
            <a:r>
              <a:rPr lang="uk-UA" altLang="ru-RU" sz="1500" b="1" dirty="0"/>
              <a:t> : </a:t>
            </a:r>
            <a:r>
              <a:rPr lang="uk-UA" altLang="ru-RU" sz="1500" b="1" dirty="0" err="1"/>
              <a:t>Р</a:t>
            </a:r>
            <a:r>
              <a:rPr lang="uk-UA" altLang="ru-RU" sz="1500" b="1" baseline="-30000" dirty="0" err="1"/>
              <a:t>у</a:t>
            </a:r>
            <a:r>
              <a:rPr lang="uk-UA" altLang="ru-RU" sz="1500" b="1" dirty="0"/>
              <a:t>)</a:t>
            </a:r>
            <a:r>
              <a:rPr lang="uk-UA" altLang="ru-RU" sz="1500" b="1" baseline="-30000" dirty="0"/>
              <a:t> і</a:t>
            </a:r>
            <a:r>
              <a:rPr lang="en-US" altLang="ru-RU" sz="1500" b="1" baseline="-30000" dirty="0" err="1"/>
              <a:t>nt</a:t>
            </a:r>
            <a:r>
              <a:rPr lang="uk-UA" altLang="ru-RU" sz="1500" b="1" dirty="0"/>
              <a:t>&lt;(Р</a:t>
            </a:r>
            <a:r>
              <a:rPr lang="uk-UA" altLang="ru-RU" sz="1500" b="1" baseline="-30000" dirty="0"/>
              <a:t>Х</a:t>
            </a:r>
            <a:r>
              <a:rPr lang="uk-UA" altLang="ru-RU" sz="1500" b="1" dirty="0"/>
              <a:t>: </a:t>
            </a:r>
            <a:r>
              <a:rPr lang="en-US" altLang="ru-RU" sz="1500" b="1" dirty="0"/>
              <a:t>P</a:t>
            </a:r>
            <a:r>
              <a:rPr lang="en-US" altLang="ru-RU" sz="1500" b="1" baseline="-30000" dirty="0"/>
              <a:t>Y</a:t>
            </a:r>
            <a:r>
              <a:rPr lang="uk-UA" altLang="ru-RU" sz="1500" b="1" dirty="0"/>
              <a:t>)</a:t>
            </a:r>
            <a:r>
              <a:rPr lang="uk-UA" altLang="ru-RU" sz="1500" b="1" baseline="-25000" dirty="0"/>
              <a:t>ІІ</a:t>
            </a:r>
            <a:r>
              <a:rPr lang="uk-UA" altLang="ru-RU" sz="1500" b="1" dirty="0"/>
              <a:t>. Взаємна торгівля дасть їм можливість вийти на нові рівні споживання </a:t>
            </a:r>
            <a:r>
              <a:rPr lang="en-US" altLang="ru-RU" sz="1500" b="1" dirty="0"/>
              <a:t>C</a:t>
            </a:r>
            <a:r>
              <a:rPr lang="uk-UA" altLang="ru-RU" sz="1500" b="1" baseline="-30000" dirty="0"/>
              <a:t>І</a:t>
            </a:r>
            <a:r>
              <a:rPr lang="uk-UA" altLang="ru-RU" sz="1500" b="1" i="1" dirty="0"/>
              <a:t> </a:t>
            </a:r>
            <a:r>
              <a:rPr lang="uk-UA" altLang="ru-RU" sz="1500" b="1" dirty="0"/>
              <a:t>та С</a:t>
            </a:r>
            <a:r>
              <a:rPr lang="uk-UA" altLang="ru-RU" sz="1500" b="1" baseline="-30000" dirty="0"/>
              <a:t>ІІ</a:t>
            </a:r>
            <a:r>
              <a:rPr lang="uk-UA" altLang="ru-RU" sz="1500" b="1" dirty="0"/>
              <a:t> які характеризуватимуться однією точкою С. Виробництво в країні І характеризуватиметься точкою Р</a:t>
            </a:r>
            <a:r>
              <a:rPr lang="uk-UA" altLang="ru-RU" sz="1500" b="1" baseline="-25000" dirty="0"/>
              <a:t>І</a:t>
            </a:r>
            <a:r>
              <a:rPr lang="uk-UA" altLang="ru-RU" sz="1500" b="1" dirty="0"/>
              <a:t> а в країні </a:t>
            </a:r>
            <a:r>
              <a:rPr lang="en-US" altLang="ru-RU" sz="1500" b="1" dirty="0"/>
              <a:t>II</a:t>
            </a:r>
            <a:r>
              <a:rPr lang="ru-RU" altLang="ru-RU" sz="1500" b="1" dirty="0"/>
              <a:t> — </a:t>
            </a:r>
            <a:r>
              <a:rPr lang="uk-UA" altLang="ru-RU" sz="1500" b="1" dirty="0"/>
              <a:t>точкою Р</a:t>
            </a:r>
            <a:r>
              <a:rPr lang="uk-UA" altLang="ru-RU" sz="1500" b="1" baseline="-25000" dirty="0"/>
              <a:t>ІІ</a:t>
            </a:r>
            <a:r>
              <a:rPr lang="uk-UA" altLang="ru-RU" sz="1500" b="1" dirty="0"/>
              <a:t> </a:t>
            </a:r>
            <a:r>
              <a:rPr lang="ru-RU" altLang="ru-RU" sz="1500" b="1" dirty="0"/>
              <a:t>. </a:t>
            </a:r>
            <a:r>
              <a:rPr lang="uk-UA" altLang="ru-RU" sz="1500" b="1" dirty="0"/>
              <a:t>Країна І експортуватиме Х</a:t>
            </a:r>
            <a:r>
              <a:rPr lang="uk-UA" altLang="ru-RU" sz="1500" b="1" baseline="-30000" dirty="0"/>
              <a:t>2</a:t>
            </a:r>
            <a:r>
              <a:rPr lang="uk-UA" altLang="ru-RU" sz="1500" b="1" dirty="0"/>
              <a:t>Х</a:t>
            </a:r>
            <a:r>
              <a:rPr lang="uk-UA" altLang="ru-RU" sz="1500" b="1" baseline="-30000" dirty="0"/>
              <a:t>3</a:t>
            </a:r>
            <a:r>
              <a:rPr lang="uk-UA" altLang="ru-RU" sz="1500" b="1" dirty="0"/>
              <a:t> одиниць товару </a:t>
            </a:r>
            <a:r>
              <a:rPr lang="en-US" altLang="ru-RU" sz="1500" b="1" dirty="0"/>
              <a:t>X </a:t>
            </a:r>
            <a:r>
              <a:rPr lang="uk-UA" altLang="ru-RU" sz="1500" b="1" dirty="0"/>
              <a:t>та імпортуватиме </a:t>
            </a:r>
            <a:r>
              <a:rPr lang="en-US" altLang="ru-RU" sz="1500" b="1" dirty="0"/>
              <a:t>Y</a:t>
            </a:r>
            <a:r>
              <a:rPr lang="uk-UA" altLang="ru-RU" sz="1500" b="1" baseline="-25000" dirty="0"/>
              <a:t>1</a:t>
            </a:r>
            <a:r>
              <a:rPr lang="en-US" altLang="ru-RU" sz="1500" b="1" dirty="0"/>
              <a:t> Y</a:t>
            </a:r>
            <a:r>
              <a:rPr lang="ru-RU" altLang="ru-RU" sz="1500" b="1" baseline="-30000" dirty="0"/>
              <a:t>2</a:t>
            </a:r>
            <a:r>
              <a:rPr lang="ru-RU" altLang="ru-RU" sz="1500" b="1" dirty="0"/>
              <a:t> </a:t>
            </a:r>
            <a:r>
              <a:rPr lang="uk-UA" altLang="ru-RU" sz="1500" b="1" dirty="0"/>
              <a:t>одиниць товару </a:t>
            </a:r>
            <a:r>
              <a:rPr lang="en-US" altLang="ru-RU" sz="1500" b="1" dirty="0"/>
              <a:t>Y</a:t>
            </a:r>
            <a:r>
              <a:rPr lang="ru-RU" altLang="ru-RU" sz="1500" b="1" dirty="0"/>
              <a:t>. </a:t>
            </a:r>
            <a:r>
              <a:rPr lang="uk-UA" altLang="ru-RU" sz="1500" b="1" dirty="0"/>
              <a:t>Експорт та Імпорт країни </a:t>
            </a:r>
            <a:r>
              <a:rPr lang="en-US" altLang="ru-RU" sz="1500" b="1" dirty="0"/>
              <a:t>II </a:t>
            </a:r>
            <a:r>
              <a:rPr lang="uk-UA" altLang="ru-RU" sz="1500" b="1" dirty="0"/>
              <a:t>характеризуватиметься відповідно обсягами </a:t>
            </a:r>
            <a:r>
              <a:rPr lang="en-US" altLang="ru-RU" sz="1500" b="1" dirty="0"/>
              <a:t>Y</a:t>
            </a:r>
            <a:r>
              <a:rPr lang="ru-RU" altLang="ru-RU" sz="1500" b="1" baseline="-30000" dirty="0"/>
              <a:t>2</a:t>
            </a:r>
            <a:r>
              <a:rPr lang="en-US" altLang="ru-RU" sz="1500" b="1" dirty="0"/>
              <a:t>Y</a:t>
            </a:r>
            <a:r>
              <a:rPr lang="ru-RU" altLang="ru-RU" sz="1500" b="1" baseline="-30000" dirty="0"/>
              <a:t>3</a:t>
            </a:r>
            <a:r>
              <a:rPr lang="ru-RU" altLang="ru-RU" sz="1500" b="1" dirty="0"/>
              <a:t> </a:t>
            </a:r>
            <a:r>
              <a:rPr lang="uk-UA" altLang="ru-RU" sz="1500" b="1" dirty="0"/>
              <a:t>та </a:t>
            </a:r>
            <a:r>
              <a:rPr lang="en-US" altLang="ru-RU" sz="1500" b="1" dirty="0"/>
              <a:t>X </a:t>
            </a:r>
            <a:r>
              <a:rPr lang="uk-UA" altLang="ru-RU" sz="1500" b="1" baseline="-30000" dirty="0"/>
              <a:t>1</a:t>
            </a:r>
            <a:r>
              <a:rPr lang="uk-UA" altLang="ru-RU" sz="1500" b="1" dirty="0"/>
              <a:t>Х</a:t>
            </a:r>
            <a:r>
              <a:rPr lang="uk-UA" altLang="ru-RU" sz="1500" b="1" baseline="-30000" dirty="0"/>
              <a:t>2</a:t>
            </a:r>
            <a:r>
              <a:rPr lang="uk-UA" altLang="ru-RU" sz="1500" b="1" dirty="0"/>
              <a:t>.</a:t>
            </a:r>
            <a:endParaRPr lang="ru-RU" altLang="ru-RU" sz="1500" b="1" dirty="0"/>
          </a:p>
          <a:p>
            <a:pPr marL="1588" indent="247650">
              <a:tabLst>
                <a:tab pos="566738" algn="l"/>
              </a:tabLst>
            </a:pPr>
            <a:endParaRPr lang="ru-RU" altLang="ru-RU" sz="15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F34E1B4-BA83-7AF9-26C9-15DB91346F56}"/>
              </a:ext>
            </a:extLst>
          </p:cNvPr>
          <p:cNvSpPr>
            <a:spLocks noGrp="1" noChangeArrowheads="1"/>
          </p:cNvSpPr>
          <p:nvPr>
            <p:ph type="title"/>
          </p:nvPr>
        </p:nvSpPr>
        <p:spPr/>
        <p:txBody>
          <a:bodyPr/>
          <a:lstStyle/>
          <a:p>
            <a:r>
              <a:rPr lang="ru-RU" altLang="ru-RU" dirty="0" err="1"/>
              <a:t>Колоніальний</a:t>
            </a:r>
            <a:r>
              <a:rPr lang="ru-RU" altLang="ru-RU" dirty="0"/>
              <a:t> </a:t>
            </a:r>
            <a:r>
              <a:rPr lang="ru-RU" altLang="ru-RU" dirty="0" err="1"/>
              <a:t>період</a:t>
            </a:r>
            <a:r>
              <a:rPr lang="ru-RU" altLang="ru-RU" dirty="0"/>
              <a:t> </a:t>
            </a:r>
            <a:r>
              <a:rPr lang="ru-RU" altLang="ru-RU" dirty="0" err="1"/>
              <a:t>розвитку</a:t>
            </a:r>
            <a:br>
              <a:rPr lang="ru-RU" altLang="ru-RU" dirty="0"/>
            </a:br>
            <a:r>
              <a:rPr lang="ru-RU" altLang="ru-RU" dirty="0"/>
              <a:t>МЕВ (</a:t>
            </a:r>
            <a:r>
              <a:rPr lang="ru-RU" altLang="ru-RU" dirty="0" err="1"/>
              <a:t>від</a:t>
            </a:r>
            <a:r>
              <a:rPr lang="ru-RU" altLang="ru-RU" dirty="0"/>
              <a:t> Х</a:t>
            </a:r>
            <a:r>
              <a:rPr lang="en-US" altLang="ru-RU" dirty="0"/>
              <a:t>V</a:t>
            </a:r>
            <a:r>
              <a:rPr lang="ru-RU" altLang="ru-RU" dirty="0"/>
              <a:t>ст. – до 50 </a:t>
            </a:r>
            <a:r>
              <a:rPr lang="ru-RU" altLang="ru-RU" dirty="0" err="1"/>
              <a:t>рр</a:t>
            </a:r>
            <a:r>
              <a:rPr lang="ru-RU" altLang="ru-RU" dirty="0"/>
              <a:t>. ХХ ст.)</a:t>
            </a:r>
            <a:br>
              <a:rPr lang="ru-RU" altLang="ru-RU" dirty="0"/>
            </a:br>
            <a:endParaRPr lang="ru-RU" altLang="ru-RU" dirty="0"/>
          </a:p>
        </p:txBody>
      </p:sp>
      <p:graphicFrame>
        <p:nvGraphicFramePr>
          <p:cNvPr id="4" name="Rectangle 3">
            <a:extLst>
              <a:ext uri="{FF2B5EF4-FFF2-40B4-BE49-F238E27FC236}">
                <a16:creationId xmlns:a16="http://schemas.microsoft.com/office/drawing/2014/main" id="{3F348D1F-E9C2-6EF8-4E8C-FF566C092B0C}"/>
              </a:ext>
            </a:extLst>
          </p:cNvPr>
          <p:cNvGraphicFramePr/>
          <p:nvPr>
            <p:extLst>
              <p:ext uri="{D42A27DB-BD31-4B8C-83A1-F6EECF244321}">
                <p14:modId xmlns:p14="http://schemas.microsoft.com/office/powerpoint/2010/main" val="3656311419"/>
              </p:ext>
            </p:extLst>
          </p:nvPr>
        </p:nvGraphicFramePr>
        <p:xfrm>
          <a:off x="1158864" y="2218506"/>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B326C6A2-5577-49B0-B354-CC4AACBCD801}"/>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a:t>Висновки</a:t>
            </a:r>
          </a:p>
        </p:txBody>
      </p:sp>
      <p:sp>
        <p:nvSpPr>
          <p:cNvPr id="75780" name="Rectangle 3">
            <a:extLst>
              <a:ext uri="{FF2B5EF4-FFF2-40B4-BE49-F238E27FC236}">
                <a16:creationId xmlns:a16="http://schemas.microsoft.com/office/drawing/2014/main" id="{9AFF32A1-5087-5D14-FDB6-B1679A90877F}"/>
              </a:ext>
            </a:extLst>
          </p:cNvPr>
          <p:cNvSpPr>
            <a:spLocks noGrp="1" noChangeArrowheads="1"/>
          </p:cNvSpPr>
          <p:nvPr>
            <p:ph type="subTitle" idx="1"/>
          </p:nvPr>
        </p:nvSpPr>
        <p:spPr>
          <a:xfrm>
            <a:off x="1167493" y="3685939"/>
            <a:ext cx="6220277" cy="2919512"/>
          </a:xfrm>
        </p:spPr>
        <p:txBody>
          <a:bodyPr anchor="t">
            <a:normAutofit/>
          </a:bodyPr>
          <a:lstStyle/>
          <a:p>
            <a:pPr marL="609600" indent="-609600">
              <a:buFontTx/>
              <a:buAutoNum type="arabicPeriod"/>
            </a:pPr>
            <a:r>
              <a:rPr lang="uk-UA" altLang="ru-RU" sz="1500"/>
              <a:t>Фактороінтенсивність - відносні затрати факторів виробництва на створення певного товару.</a:t>
            </a:r>
          </a:p>
          <a:p>
            <a:pPr marL="609600" indent="-609600">
              <a:buFontTx/>
              <a:buAutoNum type="arabicPeriod"/>
            </a:pPr>
            <a:r>
              <a:rPr lang="uk-UA" altLang="ru-RU" sz="1500"/>
              <a:t>Факторонасиченість - відносна забезпеченість країни факторами виробництва.</a:t>
            </a:r>
          </a:p>
          <a:p>
            <a:pPr marL="609600" indent="-609600">
              <a:buFontTx/>
              <a:buAutoNum type="arabicPeriod"/>
            </a:pPr>
            <a:r>
              <a:rPr lang="uk-UA" altLang="ru-RU" sz="1500"/>
              <a:t>Торгівля між країнами пояснюється різною відносною наділеністю країн факторами виробництва.</a:t>
            </a:r>
          </a:p>
          <a:p>
            <a:pPr marL="609600" indent="-609600">
              <a:buFontTx/>
              <a:buAutoNum type="arabicPeriod"/>
            </a:pPr>
            <a:r>
              <a:rPr lang="uk-UA" altLang="ru-RU" sz="1500"/>
              <a:t>Кожна країна експортує ті товари, для виробництва яких вона має </a:t>
            </a:r>
            <a:r>
              <a:rPr lang="uk-UA" altLang="ru-RU" sz="1500" u="sng"/>
              <a:t>надлишкові</a:t>
            </a:r>
            <a:r>
              <a:rPr lang="uk-UA" altLang="ru-RU" sz="1500"/>
              <a:t> фактори виробництва, та імпортує ті товари, щодо яких у неї відносна нестача факторів виробництва.</a:t>
            </a:r>
          </a:p>
        </p:txBody>
      </p:sp>
      <p:sp>
        <p:nvSpPr>
          <p:cNvPr id="4" name="Номер слайда 3" hidden="1">
            <a:extLst>
              <a:ext uri="{FF2B5EF4-FFF2-40B4-BE49-F238E27FC236}">
                <a16:creationId xmlns:a16="http://schemas.microsoft.com/office/drawing/2014/main" id="{2BC91EFB-E3DF-412E-FDE0-BEB2B6B1A748}"/>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70</a:t>
            </a:fld>
            <a:endParaRPr lang="uk-UA" altLang="ru-RU">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7F11772B-54D6-456B-0FB4-D44AB87B4602}"/>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sz="4200"/>
              <a:t>Теорія вирівнювання цін на фактори виробництва. Теорема Хекшера–Оліна–Самуельсона</a:t>
            </a:r>
          </a:p>
        </p:txBody>
      </p:sp>
      <p:sp>
        <p:nvSpPr>
          <p:cNvPr id="76804" name="Rectangle 3">
            <a:extLst>
              <a:ext uri="{FF2B5EF4-FFF2-40B4-BE49-F238E27FC236}">
                <a16:creationId xmlns:a16="http://schemas.microsoft.com/office/drawing/2014/main" id="{72ED0F90-6B1D-7EC9-8E23-78A035382805}"/>
              </a:ext>
            </a:extLst>
          </p:cNvPr>
          <p:cNvSpPr>
            <a:spLocks noGrp="1" noChangeArrowheads="1"/>
          </p:cNvSpPr>
          <p:nvPr>
            <p:ph type="subTitle" idx="1"/>
          </p:nvPr>
        </p:nvSpPr>
        <p:spPr>
          <a:xfrm>
            <a:off x="1167493" y="3685939"/>
            <a:ext cx="6220277" cy="2919512"/>
          </a:xfrm>
        </p:spPr>
        <p:txBody>
          <a:bodyPr anchor="t">
            <a:normAutofit/>
          </a:bodyPr>
          <a:lstStyle/>
          <a:p>
            <a:pPr eaLnBrk="1" hangingPunct="1"/>
            <a:r>
              <a:rPr lang="uk-UA" altLang="ru-RU" sz="1600" dirty="0"/>
              <a:t>У 1948 р. американський економіст Пол </a:t>
            </a:r>
            <a:r>
              <a:rPr lang="uk-UA" altLang="ru-RU" sz="1600" dirty="0" err="1"/>
              <a:t>Самуельсон</a:t>
            </a:r>
            <a:r>
              <a:rPr lang="uk-UA" altLang="ru-RU" sz="1600" dirty="0"/>
              <a:t> довів теорему вирівнювання цін на фактори виробництва (</a:t>
            </a:r>
            <a:r>
              <a:rPr lang="en-US" altLang="ru-RU" sz="1600" dirty="0"/>
              <a:t>Factor Price Equalization Theorem</a:t>
            </a:r>
            <a:r>
              <a:rPr lang="uk-UA" altLang="ru-RU" sz="1600" dirty="0"/>
              <a:t>), яка отримала назву теореми </a:t>
            </a:r>
            <a:r>
              <a:rPr lang="uk-UA" altLang="ru-RU" sz="1600" dirty="0" err="1"/>
              <a:t>Хекшера</a:t>
            </a:r>
            <a:r>
              <a:rPr lang="uk-UA" altLang="ru-RU" sz="1600" dirty="0"/>
              <a:t>–</a:t>
            </a:r>
            <a:r>
              <a:rPr lang="uk-UA" altLang="ru-RU" sz="1600" dirty="0" err="1"/>
              <a:t>Оліна</a:t>
            </a:r>
            <a:r>
              <a:rPr lang="uk-UA" altLang="ru-RU" sz="1600" dirty="0"/>
              <a:t>–</a:t>
            </a:r>
            <a:r>
              <a:rPr lang="uk-UA" altLang="ru-RU" sz="1600" dirty="0" err="1"/>
              <a:t>Самуельсона</a:t>
            </a:r>
            <a:r>
              <a:rPr lang="uk-UA" altLang="ru-RU" sz="1600" dirty="0"/>
              <a:t> — міжнародна торгівля приводить до вирівнювання абсолютних та відносних цін на гомогенні фактори виробництва у країнах, що торгують.</a:t>
            </a:r>
            <a:endParaRPr lang="ru-RU" altLang="ru-RU" sz="1600" dirty="0"/>
          </a:p>
          <a:p>
            <a:pPr eaLnBrk="1" hangingPunct="1">
              <a:buFontTx/>
              <a:buNone/>
            </a:pPr>
            <a:r>
              <a:rPr lang="uk-UA" altLang="ru-RU" sz="1600" b="1" i="1" dirty="0"/>
              <a:t>Гомогенний капітал </a:t>
            </a:r>
            <a:r>
              <a:rPr lang="uk-UA" altLang="ru-RU" sz="1600" dirty="0"/>
              <a:t> – капітал, який має однакову продуктивність та ризикованість; </a:t>
            </a:r>
            <a:r>
              <a:rPr lang="uk-UA" altLang="ru-RU" sz="1600" b="1" i="1" dirty="0"/>
              <a:t>гомогенна праця </a:t>
            </a:r>
            <a:r>
              <a:rPr lang="uk-UA" altLang="ru-RU" sz="1600" dirty="0"/>
              <a:t>– праця з однаковим рівнем підготовки, освіти та продуктивності; </a:t>
            </a:r>
            <a:r>
              <a:rPr lang="uk-UA" altLang="ru-RU" sz="1600" b="1" i="1" dirty="0"/>
              <a:t>гомогенні землі</a:t>
            </a:r>
            <a:r>
              <a:rPr lang="uk-UA" altLang="ru-RU" sz="1600" dirty="0"/>
              <a:t> – землі з однаковою родючістю, станом ґрунтів тощо.</a:t>
            </a:r>
            <a:endParaRPr lang="uk-UA" altLang="ru-RU" sz="1600" b="1" i="1" dirty="0"/>
          </a:p>
        </p:txBody>
      </p:sp>
      <p:sp>
        <p:nvSpPr>
          <p:cNvPr id="4" name="Номер слайда 3" hidden="1">
            <a:extLst>
              <a:ext uri="{FF2B5EF4-FFF2-40B4-BE49-F238E27FC236}">
                <a16:creationId xmlns:a16="http://schemas.microsoft.com/office/drawing/2014/main" id="{622E340E-974A-58A2-C2B2-9B4182BEAFF5}"/>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71</a:t>
            </a:fld>
            <a:endParaRPr lang="uk-UA" altLang="ru-RU">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6DBE9-E40D-A03C-7B08-C995EAAF7A5E}"/>
              </a:ext>
            </a:extLst>
          </p:cNvPr>
          <p:cNvSpPr>
            <a:spLocks noGrp="1"/>
          </p:cNvSpPr>
          <p:nvPr>
            <p:ph type="ctrTitle"/>
          </p:nvPr>
        </p:nvSpPr>
        <p:spPr>
          <a:xfrm>
            <a:off x="1167494" y="252549"/>
            <a:ext cx="6220278" cy="3262811"/>
          </a:xfrm>
        </p:spPr>
        <p:txBody>
          <a:bodyPr anchor="b">
            <a:normAutofit/>
          </a:bodyPr>
          <a:lstStyle/>
          <a:p>
            <a:pPr eaLnBrk="1" hangingPunct="1">
              <a:defRPr/>
            </a:pPr>
            <a:r>
              <a:rPr lang="uk-UA" sz="5600"/>
              <a:t>Припущення теореми Хекшера–Оліна–Самуельсона</a:t>
            </a:r>
            <a:endParaRPr lang="ru-RU" sz="5600"/>
          </a:p>
        </p:txBody>
      </p:sp>
      <p:sp>
        <p:nvSpPr>
          <p:cNvPr id="77827" name="Содержимое 2">
            <a:extLst>
              <a:ext uri="{FF2B5EF4-FFF2-40B4-BE49-F238E27FC236}">
                <a16:creationId xmlns:a16="http://schemas.microsoft.com/office/drawing/2014/main" id="{1F99E9FA-6CFD-999A-38C3-2E91B1CFF90A}"/>
              </a:ext>
            </a:extLst>
          </p:cNvPr>
          <p:cNvSpPr>
            <a:spLocks noGrp="1"/>
          </p:cNvSpPr>
          <p:nvPr>
            <p:ph type="subTitle" idx="1"/>
          </p:nvPr>
        </p:nvSpPr>
        <p:spPr>
          <a:xfrm>
            <a:off x="1167493" y="3685939"/>
            <a:ext cx="6220277" cy="2919512"/>
          </a:xfrm>
        </p:spPr>
        <p:txBody>
          <a:bodyPr anchor="t">
            <a:normAutofit/>
          </a:bodyPr>
          <a:lstStyle/>
          <a:p>
            <a:pPr eaLnBrk="1" hangingPunct="1">
              <a:buFontTx/>
              <a:buNone/>
            </a:pPr>
            <a:r>
              <a:rPr lang="uk-UA" altLang="ru-RU" sz="2000"/>
              <a:t>1. Два товари продукуються в обох країнах</a:t>
            </a:r>
          </a:p>
          <a:p>
            <a:pPr eaLnBrk="1" hangingPunct="1">
              <a:buFontTx/>
              <a:buNone/>
            </a:pPr>
            <a:r>
              <a:rPr lang="uk-UA" altLang="ru-RU" sz="2000"/>
              <a:t>2. Технологія у країнах, що торгують, однакова.</a:t>
            </a:r>
          </a:p>
          <a:p>
            <a:pPr eaLnBrk="1" hangingPunct="1">
              <a:buFontTx/>
              <a:buNone/>
            </a:pPr>
            <a:r>
              <a:rPr lang="uk-UA" altLang="ru-RU" sz="2000"/>
              <a:t>3. Існує абсолютна внутрішня мобільність факторів виробництва та товарів.</a:t>
            </a:r>
          </a:p>
          <a:p>
            <a:pPr eaLnBrk="1" hangingPunct="1">
              <a:buFontTx/>
              <a:buNone/>
            </a:pPr>
            <a:r>
              <a:rPr lang="uk-UA" altLang="ru-RU" sz="2000"/>
              <a:t>4.</a:t>
            </a:r>
            <a:r>
              <a:rPr lang="uk-UA" altLang="ru-RU" sz="2000" i="1"/>
              <a:t> </a:t>
            </a:r>
            <a:r>
              <a:rPr lang="uk-UA" altLang="ru-RU" sz="2000"/>
              <a:t>Міжнародний рух факторів виробництва відсутній.</a:t>
            </a:r>
          </a:p>
          <a:p>
            <a:pPr eaLnBrk="1" hangingPunct="1">
              <a:buFontTx/>
              <a:buNone/>
            </a:pPr>
            <a:r>
              <a:rPr lang="uk-UA" altLang="ru-RU" sz="2000"/>
              <a:t>5. Описує повністю статичний світ</a:t>
            </a:r>
            <a:endParaRPr lang="ru-RU" altLang="ru-RU" sz="2000"/>
          </a:p>
        </p:txBody>
      </p:sp>
      <p:sp>
        <p:nvSpPr>
          <p:cNvPr id="4" name="Номер слайда 3" hidden="1">
            <a:extLst>
              <a:ext uri="{FF2B5EF4-FFF2-40B4-BE49-F238E27FC236}">
                <a16:creationId xmlns:a16="http://schemas.microsoft.com/office/drawing/2014/main" id="{AE2502B9-E7A8-B022-8761-92CA13398D05}"/>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72</a:t>
            </a:fld>
            <a:endParaRPr lang="uk-UA" altLang="ru-RU">
              <a:latin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AF2D6A3-B0B2-6F63-470D-E7CC70E38036}"/>
              </a:ext>
            </a:extLst>
          </p:cNvPr>
          <p:cNvSpPr>
            <a:spLocks noGrp="1" noChangeArrowheads="1"/>
          </p:cNvSpPr>
          <p:nvPr>
            <p:ph type="title"/>
          </p:nvPr>
        </p:nvSpPr>
        <p:spPr>
          <a:xfrm>
            <a:off x="900642" y="252912"/>
            <a:ext cx="10390716" cy="1462087"/>
          </a:xfrm>
        </p:spPr>
        <p:txBody>
          <a:bodyPr/>
          <a:lstStyle/>
          <a:p>
            <a:pPr algn="just"/>
            <a:r>
              <a:rPr lang="uk-UA" altLang="ru-RU" sz="2000" b="1" dirty="0">
                <a:latin typeface="+mj-lt"/>
                <a:cs typeface="Times New Roman" panose="02020603050405020304" pitchFamily="18" charset="0"/>
              </a:rPr>
              <a:t>В умовах досконалої конкуренції така зміна пріоритетів виробництва в країні І характеризується відповідним переміщенням точки, що показує рівень випуску обох товарів, вздовж кривої трансформації виробничих </a:t>
            </a:r>
            <a:r>
              <a:rPr lang="uk-UA" altLang="ru-RU" sz="2000" b="1" dirty="0" err="1">
                <a:latin typeface="+mj-lt"/>
                <a:cs typeface="Times New Roman" panose="02020603050405020304" pitchFamily="18" charset="0"/>
              </a:rPr>
              <a:t>потужностей</a:t>
            </a:r>
            <a:r>
              <a:rPr lang="uk-UA" altLang="ru-RU" sz="2000" b="1" dirty="0">
                <a:latin typeface="+mj-lt"/>
                <a:cs typeface="Times New Roman" panose="02020603050405020304" pitchFamily="18" charset="0"/>
              </a:rPr>
              <a:t> у напрямку осі ОХ. Такі зміни, безумовно, ведуть до перерозподілу ресурсів з галузі в галузь </a:t>
            </a:r>
            <a:br>
              <a:rPr lang="ru-RU" altLang="ru-RU" sz="2000" b="1" dirty="0">
                <a:latin typeface="+mj-lt"/>
                <a:cs typeface="Times New Roman" panose="02020603050405020304" pitchFamily="18" charset="0"/>
              </a:rPr>
            </a:br>
            <a:endParaRPr lang="ru-RU" altLang="ru-RU" sz="2000" b="1" dirty="0">
              <a:latin typeface="+mj-lt"/>
              <a:cs typeface="Times New Roman" panose="02020603050405020304" pitchFamily="18" charset="0"/>
            </a:endParaRPr>
          </a:p>
        </p:txBody>
      </p:sp>
      <p:sp>
        <p:nvSpPr>
          <p:cNvPr id="268291" name="Rectangle 3">
            <a:extLst>
              <a:ext uri="{FF2B5EF4-FFF2-40B4-BE49-F238E27FC236}">
                <a16:creationId xmlns:a16="http://schemas.microsoft.com/office/drawing/2014/main" id="{4C2DEBF8-4ECB-CC28-679C-AC3E2996D683}"/>
              </a:ext>
            </a:extLst>
          </p:cNvPr>
          <p:cNvSpPr>
            <a:spLocks noGrp="1" noChangeArrowheads="1"/>
          </p:cNvSpPr>
          <p:nvPr>
            <p:ph type="body" sz="half" idx="1"/>
          </p:nvPr>
        </p:nvSpPr>
        <p:spPr>
          <a:xfrm>
            <a:off x="1752600" y="1814122"/>
            <a:ext cx="8610600" cy="609600"/>
          </a:xfrm>
        </p:spPr>
        <p:txBody>
          <a:bodyPr/>
          <a:lstStyle/>
          <a:p>
            <a:pPr marL="1588" indent="247650" algn="ctr">
              <a:buNone/>
              <a:tabLst>
                <a:tab pos="566738" algn="l"/>
              </a:tabLst>
              <a:defRPr/>
            </a:pPr>
            <a:r>
              <a:rPr lang="uk-UA" sz="2200" dirty="0">
                <a:latin typeface="+mn-lt"/>
                <a:cs typeface="Times New Roman" charset="0"/>
              </a:rPr>
              <a:t>Зовнішня торгівля та зміна цін виробничих ресурсів</a:t>
            </a:r>
            <a:endParaRPr lang="ru-RU" sz="2200" dirty="0">
              <a:latin typeface="+mn-lt"/>
              <a:cs typeface="Times New Roman" charset="0"/>
            </a:endParaRPr>
          </a:p>
        </p:txBody>
      </p:sp>
      <p:sp>
        <p:nvSpPr>
          <p:cNvPr id="78852" name="Rectangle 6">
            <a:extLst>
              <a:ext uri="{FF2B5EF4-FFF2-40B4-BE49-F238E27FC236}">
                <a16:creationId xmlns:a16="http://schemas.microsoft.com/office/drawing/2014/main" id="{56933862-83C4-DFB4-CA65-97BFD06F6825}"/>
              </a:ext>
            </a:extLst>
          </p:cNvPr>
          <p:cNvSpPr>
            <a:spLocks noChangeArrowheads="1"/>
          </p:cNvSpPr>
          <p:nvPr/>
        </p:nvSpPr>
        <p:spPr bwMode="auto">
          <a:xfrm>
            <a:off x="4324350" y="23764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78853" name="Picture 7">
            <a:extLst>
              <a:ext uri="{FF2B5EF4-FFF2-40B4-BE49-F238E27FC236}">
                <a16:creationId xmlns:a16="http://schemas.microsoft.com/office/drawing/2014/main" id="{27F5E515-F521-7C2E-7EC3-8CEACBE1D783}"/>
              </a:ext>
            </a:extLst>
          </p:cNvPr>
          <p:cNvPicPr>
            <a:picLocks noGrp="1" noChangeAspect="1" noChangeArrowheads="1"/>
          </p:cNvPicPr>
          <p:nvPr>
            <p:ph type="clipArt" sz="half" idx="2"/>
          </p:nvPr>
        </p:nvPicPr>
        <p:blipFill>
          <a:blip r:embed="rId2">
            <a:lum bright="-38000" contrast="76000"/>
            <a:extLst>
              <a:ext uri="{28A0092B-C50C-407E-A947-70E740481C1C}">
                <a14:useLocalDpi xmlns:a14="http://schemas.microsoft.com/office/drawing/2010/main" val="0"/>
              </a:ext>
            </a:extLst>
          </a:blip>
          <a:srcRect/>
          <a:stretch>
            <a:fillRect/>
          </a:stretch>
        </p:blipFill>
        <p:spPr>
          <a:xfrm>
            <a:off x="2590800" y="2439488"/>
            <a:ext cx="7010400" cy="4165600"/>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Содержимое 6">
            <a:extLst>
              <a:ext uri="{FF2B5EF4-FFF2-40B4-BE49-F238E27FC236}">
                <a16:creationId xmlns:a16="http://schemas.microsoft.com/office/drawing/2014/main" id="{CC606497-ECE7-AC90-771A-1F9C6A3D03FC}"/>
              </a:ext>
            </a:extLst>
          </p:cNvPr>
          <p:cNvSpPr>
            <a:spLocks noGrp="1"/>
          </p:cNvSpPr>
          <p:nvPr>
            <p:ph type="ctrTitle"/>
          </p:nvPr>
        </p:nvSpPr>
        <p:spPr>
          <a:xfrm>
            <a:off x="1167494" y="1235948"/>
            <a:ext cx="6245912" cy="5205046"/>
          </a:xfrm>
        </p:spPr>
        <p:txBody>
          <a:bodyPr anchor="b">
            <a:normAutofit fontScale="90000"/>
          </a:bodyPr>
          <a:lstStyle/>
          <a:p>
            <a:r>
              <a:rPr lang="uk-UA" altLang="ru-RU" sz="3200" b="1" dirty="0"/>
              <a:t>Отже, </a:t>
            </a:r>
            <a:r>
              <a:rPr lang="uk-UA" altLang="ru-RU" sz="3200" b="1" i="1" dirty="0"/>
              <a:t>в умовах економічної рівноваги за однакових для обох країн відносних (та абсолютних) цін на кінцеві продукти, технологій виробництва та постійного ефекту його масштабів відносні (та абсолютні) ціни факторів виробництва вирівнюються. </a:t>
            </a:r>
            <a:r>
              <a:rPr lang="uk-UA" altLang="ru-RU" sz="3200" b="1" dirty="0"/>
              <a:t>Ця формула в економічній літературі і називається теоремою про вирівнювання цін факторів виробництва, або теоремою </a:t>
            </a:r>
            <a:r>
              <a:rPr lang="uk-UA" altLang="ru-RU" sz="3200" b="1" dirty="0" err="1"/>
              <a:t>Гекшера</a:t>
            </a:r>
            <a:r>
              <a:rPr lang="en-US" altLang="ru-RU" sz="3200" b="1" dirty="0"/>
              <a:t>-</a:t>
            </a:r>
            <a:r>
              <a:rPr lang="uk-UA" altLang="ru-RU" sz="3200" b="1" dirty="0" err="1"/>
              <a:t>Оліна</a:t>
            </a:r>
            <a:r>
              <a:rPr lang="en-US" altLang="ru-RU" sz="3200" b="1" dirty="0"/>
              <a:t>-</a:t>
            </a:r>
            <a:r>
              <a:rPr lang="ru-RU" altLang="ru-RU" sz="3200" b="1" dirty="0"/>
              <a:t> </a:t>
            </a:r>
            <a:r>
              <a:rPr lang="uk-UA" altLang="ru-RU" sz="3200" b="1" dirty="0" err="1"/>
              <a:t>Самуелсона</a:t>
            </a:r>
            <a:r>
              <a:rPr lang="uk-UA" altLang="ru-RU" sz="3200" b="1" dirty="0"/>
              <a:t>.</a:t>
            </a:r>
            <a:endParaRPr lang="ru-RU" altLang="ru-RU" sz="3200" b="1" dirty="0"/>
          </a:p>
          <a:p>
            <a:endParaRPr lang="ru-RU" altLang="ru-RU" sz="3200" dirty="0"/>
          </a:p>
        </p:txBody>
      </p:sp>
      <p:sp>
        <p:nvSpPr>
          <p:cNvPr id="5" name="Номер слайда 4" hidden="1">
            <a:extLst>
              <a:ext uri="{FF2B5EF4-FFF2-40B4-BE49-F238E27FC236}">
                <a16:creationId xmlns:a16="http://schemas.microsoft.com/office/drawing/2014/main" id="{43527EEC-9627-91D5-7D2F-EB6DF40A361E}"/>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74</a:t>
            </a:fld>
            <a:endParaRPr lang="ru-RU" altLang="ru-RU">
              <a:latin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791F61A8-CCA2-86A8-987D-F31D41CF1088}"/>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a:t>Висновки </a:t>
            </a:r>
          </a:p>
        </p:txBody>
      </p:sp>
      <p:sp>
        <p:nvSpPr>
          <p:cNvPr id="80900" name="Rectangle 3">
            <a:extLst>
              <a:ext uri="{FF2B5EF4-FFF2-40B4-BE49-F238E27FC236}">
                <a16:creationId xmlns:a16="http://schemas.microsoft.com/office/drawing/2014/main" id="{16B7E350-350B-928B-0B6F-BD37696E79BA}"/>
              </a:ext>
            </a:extLst>
          </p:cNvPr>
          <p:cNvSpPr>
            <a:spLocks noGrp="1" noChangeArrowheads="1"/>
          </p:cNvSpPr>
          <p:nvPr>
            <p:ph type="subTitle" idx="1"/>
          </p:nvPr>
        </p:nvSpPr>
        <p:spPr>
          <a:xfrm>
            <a:off x="1167493" y="3685939"/>
            <a:ext cx="6220277" cy="2919512"/>
          </a:xfrm>
        </p:spPr>
        <p:txBody>
          <a:bodyPr anchor="t">
            <a:normAutofit/>
          </a:bodyPr>
          <a:lstStyle/>
          <a:p>
            <a:pPr marL="609600" indent="-609600">
              <a:buFontTx/>
              <a:buAutoNum type="arabicPeriod"/>
            </a:pPr>
            <a:r>
              <a:rPr lang="uk-UA" altLang="ru-RU" sz="1500"/>
              <a:t>У міжнародній торгівлі за відповідних умов простежується тенденція до вирівнювання “факторних цін” (винагорода, яку отримує власник фактора за його використання: для праці це – заробітна плата, для капіталу – відсоткова ставка, для землі – рента).</a:t>
            </a:r>
          </a:p>
          <a:p>
            <a:pPr marL="609600" indent="-609600">
              <a:buFontTx/>
              <a:buAutoNum type="arabicPeriod"/>
            </a:pPr>
            <a:r>
              <a:rPr lang="uk-UA" altLang="ru-RU" sz="1500"/>
              <a:t>Виробництво товарів – це результат використання первісних елементів – факторів виробництва (праця, земля, капітал).</a:t>
            </a:r>
          </a:p>
          <a:p>
            <a:pPr marL="609600" indent="-609600">
              <a:buFontTx/>
              <a:buAutoNum type="arabicPeriod"/>
            </a:pPr>
            <a:r>
              <a:rPr lang="uk-UA" altLang="ru-RU" sz="1500"/>
              <a:t>Експорт товарів може бути замінений переміщенням факторів виробництва.</a:t>
            </a:r>
          </a:p>
          <a:p>
            <a:pPr marL="609600" indent="-609600">
              <a:buFontTx/>
              <a:buAutoNum type="arabicPeriod"/>
            </a:pPr>
            <a:endParaRPr lang="uk-UA" altLang="ru-RU" sz="1500"/>
          </a:p>
        </p:txBody>
      </p:sp>
      <p:sp>
        <p:nvSpPr>
          <p:cNvPr id="4" name="Номер слайда 3" hidden="1">
            <a:extLst>
              <a:ext uri="{FF2B5EF4-FFF2-40B4-BE49-F238E27FC236}">
                <a16:creationId xmlns:a16="http://schemas.microsoft.com/office/drawing/2014/main" id="{77101DDE-1F02-D645-56BD-5C5D6D0CCB5A}"/>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75</a:t>
            </a:fld>
            <a:endParaRPr lang="uk-UA" altLang="ru-RU">
              <a:latin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BA97A-EEC5-80B9-9CC5-A6274191A7EA}"/>
              </a:ext>
            </a:extLst>
          </p:cNvPr>
          <p:cNvSpPr>
            <a:spLocks noGrp="1"/>
          </p:cNvSpPr>
          <p:nvPr>
            <p:ph type="title"/>
          </p:nvPr>
        </p:nvSpPr>
        <p:spPr/>
        <p:txBody>
          <a:bodyPr/>
          <a:lstStyle/>
          <a:p>
            <a:r>
              <a:rPr lang="uk-UA" dirty="0"/>
              <a:t>Теорія специфічних факторів виробництва</a:t>
            </a:r>
          </a:p>
        </p:txBody>
      </p:sp>
      <p:sp>
        <p:nvSpPr>
          <p:cNvPr id="3" name="Місце для вмісту 2">
            <a:extLst>
              <a:ext uri="{FF2B5EF4-FFF2-40B4-BE49-F238E27FC236}">
                <a16:creationId xmlns:a16="http://schemas.microsoft.com/office/drawing/2014/main" id="{94EC4923-07D2-6150-410E-FEA34FF10FA2}"/>
              </a:ext>
            </a:extLst>
          </p:cNvPr>
          <p:cNvSpPr>
            <a:spLocks noGrp="1"/>
          </p:cNvSpPr>
          <p:nvPr>
            <p:ph idx="1"/>
          </p:nvPr>
        </p:nvSpPr>
        <p:spPr>
          <a:xfrm>
            <a:off x="1158865" y="2017467"/>
            <a:ext cx="9557261" cy="4190827"/>
          </a:xfrm>
        </p:spPr>
        <p:txBody>
          <a:bodyPr>
            <a:normAutofit fontScale="85000" lnSpcReduction="20000"/>
          </a:bodyPr>
          <a:lstStyle/>
          <a:p>
            <a:pPr eaLnBrk="1" hangingPunct="1">
              <a:buFontTx/>
              <a:buNone/>
            </a:pPr>
            <a:r>
              <a:rPr lang="uk-UA" altLang="uk-UA" sz="2800" b="1" dirty="0"/>
              <a:t>Припущення ТСФВ:</a:t>
            </a:r>
          </a:p>
          <a:p>
            <a:pPr eaLnBrk="1" hangingPunct="1">
              <a:buFontTx/>
              <a:buNone/>
            </a:pPr>
            <a:r>
              <a:rPr lang="uk-UA" altLang="uk-UA" sz="2800" dirty="0"/>
              <a:t>1)	3 фактори виробництва;</a:t>
            </a:r>
          </a:p>
          <a:p>
            <a:pPr eaLnBrk="1" hangingPunct="1">
              <a:buFontTx/>
              <a:buNone/>
            </a:pPr>
            <a:r>
              <a:rPr lang="uk-UA" altLang="uk-UA" sz="2800" dirty="0"/>
              <a:t>2)	країна виробляє 2 товари;</a:t>
            </a:r>
          </a:p>
          <a:p>
            <a:pPr marL="514350" indent="-514350" eaLnBrk="1" hangingPunct="1">
              <a:buFontTx/>
              <a:buAutoNum type="arabicParenR" startAt="3"/>
            </a:pPr>
            <a:r>
              <a:rPr lang="uk-UA" altLang="uk-UA" sz="2800" dirty="0"/>
              <a:t>при виробництві першого товару використовується капітал і праця, а при виробництві другого – земля і праця. </a:t>
            </a:r>
          </a:p>
          <a:p>
            <a:pPr marL="514350" indent="-514350" eaLnBrk="1" hangingPunct="1">
              <a:buFontTx/>
              <a:buAutoNum type="arabicParenR" startAt="3"/>
            </a:pPr>
            <a:endParaRPr lang="uk-UA" altLang="uk-UA" sz="2800" b="1" dirty="0"/>
          </a:p>
          <a:p>
            <a:pPr eaLnBrk="1" hangingPunct="1"/>
            <a:r>
              <a:rPr lang="uk-UA" altLang="uk-UA" sz="2800" b="1" dirty="0"/>
              <a:t>Теорія специфічних факторів виробництва -  </a:t>
            </a:r>
            <a:r>
              <a:rPr lang="uk-UA" altLang="uk-UA" sz="2800" dirty="0"/>
              <a:t>основою МТ є різниця у відносних цінах на товари, яка виникає в разі різної забезпеченості країн специфічними факторами виробництва, при чому фактори, специфічні для експортного сектору розвиваються, а фактори, специфічні для сектору, що конкурує з імпортом, зменшуються.</a:t>
            </a:r>
          </a:p>
          <a:p>
            <a:pPr marL="514350" indent="-514350" eaLnBrk="1" hangingPunct="1">
              <a:buFontTx/>
              <a:buAutoNum type="arabicParenR" startAt="3"/>
            </a:pPr>
            <a:endParaRPr lang="uk-UA" altLang="uk-UA" sz="2800" b="1" dirty="0"/>
          </a:p>
        </p:txBody>
      </p:sp>
    </p:spTree>
    <p:extLst>
      <p:ext uri="{BB962C8B-B14F-4D97-AF65-F5344CB8AC3E}">
        <p14:creationId xmlns:p14="http://schemas.microsoft.com/office/powerpoint/2010/main" val="1802488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19827F-7C26-4EDF-0E7E-772279C4EE54}"/>
              </a:ext>
            </a:extLst>
          </p:cNvPr>
          <p:cNvSpPr>
            <a:spLocks noGrp="1"/>
          </p:cNvSpPr>
          <p:nvPr>
            <p:ph type="title"/>
          </p:nvPr>
        </p:nvSpPr>
        <p:spPr>
          <a:xfrm>
            <a:off x="288758" y="102021"/>
            <a:ext cx="11630526" cy="2865768"/>
          </a:xfrm>
        </p:spPr>
        <p:txBody>
          <a:bodyPr/>
          <a:lstStyle/>
          <a:p>
            <a:r>
              <a:rPr lang="uk-UA" b="0" dirty="0"/>
              <a:t>Гранична продуктивність праці </a:t>
            </a:r>
            <a:br>
              <a:rPr lang="uk-UA" b="0" dirty="0"/>
            </a:br>
            <a:r>
              <a:rPr lang="uk-UA" b="0" dirty="0"/>
              <a:t>(</a:t>
            </a:r>
            <a:r>
              <a:rPr lang="en-US" b="0" dirty="0"/>
              <a:t>MPL - marginal productivity of labor) –  </a:t>
            </a:r>
            <a:r>
              <a:rPr lang="uk-UA" b="0" dirty="0"/>
              <a:t>додатковий випуск продукції, який забезпечується використанням додаткової одиниці праці. </a:t>
            </a:r>
          </a:p>
        </p:txBody>
      </p:sp>
      <p:graphicFrame>
        <p:nvGraphicFramePr>
          <p:cNvPr id="4" name="Object 4">
            <a:extLst>
              <a:ext uri="{FF2B5EF4-FFF2-40B4-BE49-F238E27FC236}">
                <a16:creationId xmlns:a16="http://schemas.microsoft.com/office/drawing/2014/main" id="{A82F6A91-7003-3D72-26FE-AB80C16C1DCC}"/>
              </a:ext>
            </a:extLst>
          </p:cNvPr>
          <p:cNvGraphicFramePr>
            <a:graphicFrameLocks noChangeAspect="1"/>
          </p:cNvGraphicFramePr>
          <p:nvPr>
            <p:extLst>
              <p:ext uri="{D42A27DB-BD31-4B8C-83A1-F6EECF244321}">
                <p14:modId xmlns:p14="http://schemas.microsoft.com/office/powerpoint/2010/main" val="3560859664"/>
              </p:ext>
            </p:extLst>
          </p:nvPr>
        </p:nvGraphicFramePr>
        <p:xfrm>
          <a:off x="3261645" y="2967789"/>
          <a:ext cx="6832600" cy="3135313"/>
        </p:xfrm>
        <a:graphic>
          <a:graphicData uri="http://schemas.openxmlformats.org/presentationml/2006/ole">
            <mc:AlternateContent xmlns:mc="http://schemas.openxmlformats.org/markup-compatibility/2006">
              <mc:Choice xmlns:v="urn:schemas-microsoft-com:vml" Requires="v">
                <p:oleObj name="Equation" r:id="rId2" imgW="2578100" imgH="1117600" progId="Equation.3">
                  <p:embed/>
                </p:oleObj>
              </mc:Choice>
              <mc:Fallback>
                <p:oleObj name="Equation" r:id="rId2" imgW="2578100" imgH="1117600" progId="Equation.3">
                  <p:embed/>
                  <p:pic>
                    <p:nvPicPr>
                      <p:cNvPr id="4100" name="Object 4">
                        <a:extLst>
                          <a:ext uri="{FF2B5EF4-FFF2-40B4-BE49-F238E27FC236}">
                            <a16:creationId xmlns:a16="http://schemas.microsoft.com/office/drawing/2014/main" id="{9EEECBE9-74EC-5DC3-BB50-A012CF4A7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645" y="2967789"/>
                        <a:ext cx="68326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0491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845B7E3-3C62-789B-7F60-1861A8E328E5}"/>
              </a:ext>
            </a:extLst>
          </p:cNvPr>
          <p:cNvSpPr>
            <a:spLocks noGrp="1"/>
          </p:cNvSpPr>
          <p:nvPr>
            <p:ph idx="1"/>
          </p:nvPr>
        </p:nvSpPr>
        <p:spPr>
          <a:xfrm>
            <a:off x="166882" y="1600372"/>
            <a:ext cx="5370272" cy="3366815"/>
          </a:xfrm>
        </p:spPr>
        <p:txBody>
          <a:bodyPr/>
          <a:lstStyle/>
          <a:p>
            <a:r>
              <a:rPr lang="uk-UA" altLang="uk-UA" sz="2800" b="1" dirty="0"/>
              <a:t>Закон спадної віддачі праці</a:t>
            </a:r>
            <a:r>
              <a:rPr lang="uk-UA" altLang="uk-UA" sz="2800" dirty="0"/>
              <a:t> – при збільшенні обсягу використання праці і незмінних обсягах інших факторів</a:t>
            </a:r>
            <a:r>
              <a:rPr lang="en-US" altLang="uk-UA" sz="2800" dirty="0"/>
              <a:t> </a:t>
            </a:r>
            <a:r>
              <a:rPr lang="uk-UA" altLang="uk-UA" sz="2800" dirty="0"/>
              <a:t>виробництва, починаючи з певного моменту гранична продуктивність праці спадає.</a:t>
            </a:r>
          </a:p>
          <a:p>
            <a:endParaRPr lang="uk-UA" dirty="0"/>
          </a:p>
        </p:txBody>
      </p:sp>
      <p:graphicFrame>
        <p:nvGraphicFramePr>
          <p:cNvPr id="4" name="Object 4">
            <a:extLst>
              <a:ext uri="{FF2B5EF4-FFF2-40B4-BE49-F238E27FC236}">
                <a16:creationId xmlns:a16="http://schemas.microsoft.com/office/drawing/2014/main" id="{6CE47376-4987-98E4-8B27-D933B0185F9D}"/>
              </a:ext>
            </a:extLst>
          </p:cNvPr>
          <p:cNvGraphicFramePr>
            <a:graphicFrameLocks noChangeAspect="1"/>
          </p:cNvGraphicFramePr>
          <p:nvPr>
            <p:extLst>
              <p:ext uri="{D42A27DB-BD31-4B8C-83A1-F6EECF244321}">
                <p14:modId xmlns:p14="http://schemas.microsoft.com/office/powerpoint/2010/main" val="4235040943"/>
              </p:ext>
            </p:extLst>
          </p:nvPr>
        </p:nvGraphicFramePr>
        <p:xfrm>
          <a:off x="5852741" y="1456835"/>
          <a:ext cx="5405725" cy="3366815"/>
        </p:xfrm>
        <a:graphic>
          <a:graphicData uri="http://schemas.openxmlformats.org/presentationml/2006/ole">
            <mc:AlternateContent xmlns:mc="http://schemas.openxmlformats.org/markup-compatibility/2006">
              <mc:Choice xmlns:v="urn:schemas-microsoft-com:vml" Requires="v">
                <p:oleObj name="Picture" r:id="rId2" imgW="4684776" imgH="3535680" progId="Word.Picture.8">
                  <p:embed/>
                </p:oleObj>
              </mc:Choice>
              <mc:Fallback>
                <p:oleObj name="Picture" r:id="rId2" imgW="4684776" imgH="3535680" progId="Word.Picture.8">
                  <p:embed/>
                  <p:pic>
                    <p:nvPicPr>
                      <p:cNvPr id="6148" name="Object 4">
                        <a:extLst>
                          <a:ext uri="{FF2B5EF4-FFF2-40B4-BE49-F238E27FC236}">
                            <a16:creationId xmlns:a16="http://schemas.microsoft.com/office/drawing/2014/main" id="{71F8F1EF-8F39-BF9E-2C29-B8BBCA71B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741" y="1456835"/>
                        <a:ext cx="5405725" cy="3366815"/>
                      </a:xfrm>
                      <a:prstGeom prst="rect">
                        <a:avLst/>
                      </a:prstGeom>
                      <a:solidFill>
                        <a:schemeClr val="accent1">
                          <a:lumMod val="20000"/>
                          <a:lumOff val="80000"/>
                        </a:schemeClr>
                      </a:solidFill>
                      <a:ln>
                        <a:noFill/>
                      </a:ln>
                    </p:spPr>
                  </p:pic>
                </p:oleObj>
              </mc:Fallback>
            </mc:AlternateContent>
          </a:graphicData>
        </a:graphic>
      </p:graphicFrame>
    </p:spTree>
    <p:extLst>
      <p:ext uri="{BB962C8B-B14F-4D97-AF65-F5344CB8AC3E}">
        <p14:creationId xmlns:p14="http://schemas.microsoft.com/office/powerpoint/2010/main" val="4039446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953D9-43F7-62A5-1092-416E320B5FB2}"/>
              </a:ext>
            </a:extLst>
          </p:cNvPr>
          <p:cNvSpPr>
            <a:spLocks noGrp="1"/>
          </p:cNvSpPr>
          <p:nvPr>
            <p:ph type="title"/>
          </p:nvPr>
        </p:nvSpPr>
        <p:spPr>
          <a:xfrm>
            <a:off x="1158864" y="102021"/>
            <a:ext cx="9779183" cy="1181347"/>
          </a:xfrm>
        </p:spPr>
        <p:txBody>
          <a:bodyPr/>
          <a:lstStyle/>
          <a:p>
            <a:r>
              <a:rPr lang="uk-UA" altLang="uk-UA" sz="4400" dirty="0">
                <a:solidFill>
                  <a:schemeClr val="accent1"/>
                </a:solidFill>
              </a:rPr>
              <a:t>Гранична продуктивність праці</a:t>
            </a:r>
            <a:endParaRPr lang="uk-UA" dirty="0">
              <a:solidFill>
                <a:schemeClr val="accent1"/>
              </a:solidFill>
            </a:endParaRPr>
          </a:p>
        </p:txBody>
      </p:sp>
      <p:graphicFrame>
        <p:nvGraphicFramePr>
          <p:cNvPr id="4" name="Object 4">
            <a:extLst>
              <a:ext uri="{FF2B5EF4-FFF2-40B4-BE49-F238E27FC236}">
                <a16:creationId xmlns:a16="http://schemas.microsoft.com/office/drawing/2014/main" id="{5A6EABBD-0B09-B26B-BDB4-B86AE37ACEC8}"/>
              </a:ext>
            </a:extLst>
          </p:cNvPr>
          <p:cNvGraphicFramePr>
            <a:graphicFrameLocks noChangeAspect="1"/>
          </p:cNvGraphicFramePr>
          <p:nvPr>
            <p:extLst>
              <p:ext uri="{D42A27DB-BD31-4B8C-83A1-F6EECF244321}">
                <p14:modId xmlns:p14="http://schemas.microsoft.com/office/powerpoint/2010/main" val="2347111124"/>
              </p:ext>
            </p:extLst>
          </p:nvPr>
        </p:nvGraphicFramePr>
        <p:xfrm>
          <a:off x="695325" y="1465263"/>
          <a:ext cx="8013700" cy="4953000"/>
        </p:xfrm>
        <a:graphic>
          <a:graphicData uri="http://schemas.openxmlformats.org/presentationml/2006/ole">
            <mc:AlternateContent xmlns:mc="http://schemas.openxmlformats.org/markup-compatibility/2006">
              <mc:Choice xmlns:v="urn:schemas-microsoft-com:vml" Requires="v">
                <p:oleObj name="Picture" r:id="rId2" imgW="3540033" imgH="2645198" progId="Word.Picture.8">
                  <p:embed/>
                </p:oleObj>
              </mc:Choice>
              <mc:Fallback>
                <p:oleObj name="Picture" r:id="rId2" imgW="3540033" imgH="2645198" progId="Word.Picture.8">
                  <p:embed/>
                  <p:pic>
                    <p:nvPicPr>
                      <p:cNvPr id="7173" name="Object 4">
                        <a:extLst>
                          <a:ext uri="{FF2B5EF4-FFF2-40B4-BE49-F238E27FC236}">
                            <a16:creationId xmlns:a16="http://schemas.microsoft.com/office/drawing/2014/main" id="{69CAD60B-B224-CBEB-5CD0-A8E7D4F1134D}"/>
                          </a:ext>
                        </a:extLst>
                      </p:cNvPr>
                      <p:cNvPicPr>
                        <a:picLocks noChangeAspect="1" noChangeArrowheads="1"/>
                      </p:cNvPicPr>
                      <p:nvPr/>
                    </p:nvPicPr>
                    <p:blipFill>
                      <a:blip r:embed="rId3"/>
                      <a:srcRect/>
                      <a:stretch>
                        <a:fillRect/>
                      </a:stretch>
                    </p:blipFill>
                    <p:spPr bwMode="auto">
                      <a:xfrm>
                        <a:off x="695325" y="1465263"/>
                        <a:ext cx="8013700" cy="495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0203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2096B0-368E-BEF8-3F58-820E960B27E1}"/>
              </a:ext>
            </a:extLst>
          </p:cNvPr>
          <p:cNvSpPr txBox="1"/>
          <p:nvPr/>
        </p:nvSpPr>
        <p:spPr>
          <a:xfrm>
            <a:off x="1158864" y="102021"/>
            <a:ext cx="9779183" cy="1744415"/>
          </a:xfrm>
          <a:prstGeom prst="rect">
            <a:avLst/>
          </a:prstGeom>
        </p:spPr>
        <p:txBody>
          <a:bodyPr vert="horz" lIns="91440" tIns="45720" rIns="91440" bIns="45720" rtlCol="0" anchor="b">
            <a:normAutofit/>
          </a:bodyPr>
          <a:lstStyle/>
          <a:p>
            <a:pPr>
              <a:lnSpc>
                <a:spcPct val="80000"/>
              </a:lnSpc>
              <a:spcBef>
                <a:spcPct val="0"/>
              </a:spcBef>
              <a:spcAft>
                <a:spcPts val="600"/>
              </a:spcAft>
            </a:pPr>
            <a:r>
              <a:rPr lang="ru-RU" sz="4200" b="1" kern="1200">
                <a:latin typeface="Arial" panose="020B0604020202020204" pitchFamily="34" charset="0"/>
                <a:ea typeface="+mj-ea"/>
                <a:cs typeface="+mj-cs"/>
              </a:rPr>
              <a:t>Неокласичні</a:t>
            </a:r>
          </a:p>
        </p:txBody>
      </p:sp>
      <p:graphicFrame>
        <p:nvGraphicFramePr>
          <p:cNvPr id="7" name="Объект 2">
            <a:extLst>
              <a:ext uri="{FF2B5EF4-FFF2-40B4-BE49-F238E27FC236}">
                <a16:creationId xmlns:a16="http://schemas.microsoft.com/office/drawing/2014/main" id="{C87BC408-6863-5BCD-BD84-8B012D2BA8DB}"/>
              </a:ext>
            </a:extLst>
          </p:cNvPr>
          <p:cNvGraphicFramePr>
            <a:graphicFrameLocks noGrp="1"/>
          </p:cNvGraphicFramePr>
          <p:nvPr>
            <p:ph idx="1"/>
            <p:extLst>
              <p:ext uri="{D42A27DB-BD31-4B8C-83A1-F6EECF244321}">
                <p14:modId xmlns:p14="http://schemas.microsoft.com/office/powerpoint/2010/main" val="1805743247"/>
              </p:ext>
            </p:extLst>
          </p:nvPr>
        </p:nvGraphicFramePr>
        <p:xfrm>
          <a:off x="1158865" y="2017467"/>
          <a:ext cx="9779182" cy="4048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B6BDE7D-13B4-A92B-5510-EAB6D30C4ECE}"/>
              </a:ext>
            </a:extLst>
          </p:cNvPr>
          <p:cNvSpPr txBox="1">
            <a:spLocks noChangeArrowheads="1"/>
          </p:cNvSpPr>
          <p:nvPr/>
        </p:nvSpPr>
        <p:spPr>
          <a:xfrm>
            <a:off x="821072" y="356519"/>
            <a:ext cx="8785225" cy="936625"/>
          </a:xfrm>
          <a:prstGeom prst="rect">
            <a:avLst/>
          </a:prstGeom>
          <a:solidFill>
            <a:srgbClr val="0000CC"/>
          </a:solidFill>
        </p:spPr>
        <p:txBody>
          <a:bodyPr vert="horz" lIns="91440" tIns="45720" rIns="91440" bIns="45720" rtlCol="0" anchor="b">
            <a:noAutofit/>
          </a:bodyPr>
          <a:lstStyle>
            <a:defPPr>
              <a:defRPr lang="ru-RU"/>
            </a:defPPr>
            <a:lvl1pPr algn="l" defTabSz="914400" rtl="0" eaLnBrk="1" latinLnBrk="0" hangingPunct="1">
              <a:lnSpc>
                <a:spcPct val="80000"/>
              </a:lnSpc>
              <a:spcBef>
                <a:spcPct val="0"/>
              </a:spcBef>
              <a:buNone/>
              <a:defRPr lang="ru-RU" sz="4200" b="1" kern="1200">
                <a:solidFill>
                  <a:schemeClr val="tx1"/>
                </a:solidFill>
                <a:latin typeface="Arial" panose="020B0604020202020204" pitchFamily="34" charset="0"/>
                <a:ea typeface="+mj-ea"/>
                <a:cs typeface="+mj-cs"/>
              </a:defRPr>
            </a:lvl1pPr>
          </a:lstStyle>
          <a:p>
            <a:r>
              <a:rPr lang="ru-RU" altLang="uk-UA" sz="3200">
                <a:solidFill>
                  <a:schemeClr val="bg1"/>
                </a:solidFill>
                <a:latin typeface="Times New Roman" panose="02020603050405020304" pitchFamily="18" charset="0"/>
              </a:rPr>
              <a:t>Внутрішня рівновага в теорії специфічних факторів виробництва</a:t>
            </a:r>
            <a:r>
              <a:rPr lang="ru-RU" altLang="uk-UA" sz="3200">
                <a:solidFill>
                  <a:schemeClr val="bg1"/>
                </a:solidFill>
              </a:rPr>
              <a:t> </a:t>
            </a:r>
            <a:endParaRPr lang="ru-RU" altLang="uk-UA" sz="3200" dirty="0">
              <a:solidFill>
                <a:schemeClr val="bg1"/>
              </a:solidFill>
            </a:endParaRPr>
          </a:p>
        </p:txBody>
      </p:sp>
      <p:graphicFrame>
        <p:nvGraphicFramePr>
          <p:cNvPr id="5" name="Object 4">
            <a:extLst>
              <a:ext uri="{FF2B5EF4-FFF2-40B4-BE49-F238E27FC236}">
                <a16:creationId xmlns:a16="http://schemas.microsoft.com/office/drawing/2014/main" id="{09DF64E9-E2F3-EAF4-B99B-E1DB22A85B24}"/>
              </a:ext>
            </a:extLst>
          </p:cNvPr>
          <p:cNvGraphicFramePr>
            <a:graphicFrameLocks noChangeAspect="1"/>
          </p:cNvGraphicFramePr>
          <p:nvPr>
            <p:extLst>
              <p:ext uri="{D42A27DB-BD31-4B8C-83A1-F6EECF244321}">
                <p14:modId xmlns:p14="http://schemas.microsoft.com/office/powerpoint/2010/main" val="4255681062"/>
              </p:ext>
            </p:extLst>
          </p:nvPr>
        </p:nvGraphicFramePr>
        <p:xfrm>
          <a:off x="1331495" y="1829553"/>
          <a:ext cx="7184189" cy="4448591"/>
        </p:xfrm>
        <a:graphic>
          <a:graphicData uri="http://schemas.openxmlformats.org/presentationml/2006/ole">
            <mc:AlternateContent xmlns:mc="http://schemas.openxmlformats.org/markup-compatibility/2006">
              <mc:Choice xmlns:v="urn:schemas-microsoft-com:vml" Requires="v">
                <p:oleObj name="Picture" r:id="rId2" imgW="4155948" imgH="3320796" progId="Word.Picture.8">
                  <p:embed/>
                </p:oleObj>
              </mc:Choice>
              <mc:Fallback>
                <p:oleObj name="Picture" r:id="rId2" imgW="4155948" imgH="3320796" progId="Word.Picture.8">
                  <p:embed/>
                  <p:pic>
                    <p:nvPicPr>
                      <p:cNvPr id="8197" name="Object 4">
                        <a:extLst>
                          <a:ext uri="{FF2B5EF4-FFF2-40B4-BE49-F238E27FC236}">
                            <a16:creationId xmlns:a16="http://schemas.microsoft.com/office/drawing/2014/main" id="{6FA367EF-E299-20B2-E580-A245A6FB1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495" y="1829553"/>
                        <a:ext cx="7184189" cy="44485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964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EDB6AF-0B92-9389-CAE7-B025DF1BF72A}"/>
              </a:ext>
            </a:extLst>
          </p:cNvPr>
          <p:cNvSpPr>
            <a:spLocks noGrp="1"/>
          </p:cNvSpPr>
          <p:nvPr>
            <p:ph type="title"/>
          </p:nvPr>
        </p:nvSpPr>
        <p:spPr/>
        <p:txBody>
          <a:bodyPr/>
          <a:lstStyle/>
          <a:p>
            <a:r>
              <a:rPr lang="uk-UA" altLang="uk-UA" sz="4400" b="1" dirty="0">
                <a:solidFill>
                  <a:schemeClr val="accent1"/>
                </a:solidFill>
                <a:latin typeface="Times New Roman" panose="02020603050405020304" pitchFamily="18" charset="0"/>
              </a:rPr>
              <a:t>Попит і пропозиція робочої сили.</a:t>
            </a:r>
            <a:endParaRPr lang="uk-UA" dirty="0">
              <a:solidFill>
                <a:schemeClr val="accent1"/>
              </a:solidFill>
            </a:endParaRPr>
          </a:p>
        </p:txBody>
      </p:sp>
      <p:graphicFrame>
        <p:nvGraphicFramePr>
          <p:cNvPr id="4" name="Object 4">
            <a:extLst>
              <a:ext uri="{FF2B5EF4-FFF2-40B4-BE49-F238E27FC236}">
                <a16:creationId xmlns:a16="http://schemas.microsoft.com/office/drawing/2014/main" id="{391AA59D-9951-DB73-0C37-CD7ED7F05BCB}"/>
              </a:ext>
            </a:extLst>
          </p:cNvPr>
          <p:cNvGraphicFramePr>
            <a:graphicFrameLocks noChangeAspect="1"/>
          </p:cNvGraphicFramePr>
          <p:nvPr>
            <p:extLst>
              <p:ext uri="{D42A27DB-BD31-4B8C-83A1-F6EECF244321}">
                <p14:modId xmlns:p14="http://schemas.microsoft.com/office/powerpoint/2010/main" val="454386097"/>
              </p:ext>
            </p:extLst>
          </p:nvPr>
        </p:nvGraphicFramePr>
        <p:xfrm>
          <a:off x="1931486" y="2807119"/>
          <a:ext cx="5905500" cy="2690812"/>
        </p:xfrm>
        <a:graphic>
          <a:graphicData uri="http://schemas.openxmlformats.org/presentationml/2006/ole">
            <mc:AlternateContent xmlns:mc="http://schemas.openxmlformats.org/markup-compatibility/2006">
              <mc:Choice xmlns:v="urn:schemas-microsoft-com:vml" Requires="v">
                <p:oleObj name="Формула" r:id="rId2" imgW="965200" imgH="457200" progId="Equation.3">
                  <p:embed/>
                </p:oleObj>
              </mc:Choice>
              <mc:Fallback>
                <p:oleObj name="Формула" r:id="rId2" imgW="965200" imgH="457200" progId="Equation.3">
                  <p:embed/>
                  <p:pic>
                    <p:nvPicPr>
                      <p:cNvPr id="9221" name="Object 4">
                        <a:extLst>
                          <a:ext uri="{FF2B5EF4-FFF2-40B4-BE49-F238E27FC236}">
                            <a16:creationId xmlns:a16="http://schemas.microsoft.com/office/drawing/2014/main" id="{05100943-539E-2B4B-DFA2-6D1FE41D7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486" y="2807119"/>
                        <a:ext cx="590550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45959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1F2364-7334-46E5-318A-F37F7BE12109}"/>
              </a:ext>
            </a:extLst>
          </p:cNvPr>
          <p:cNvSpPr>
            <a:spLocks noGrp="1"/>
          </p:cNvSpPr>
          <p:nvPr>
            <p:ph type="title"/>
          </p:nvPr>
        </p:nvSpPr>
        <p:spPr>
          <a:xfrm>
            <a:off x="261258" y="102022"/>
            <a:ext cx="10676790" cy="779721"/>
          </a:xfrm>
        </p:spPr>
        <p:txBody>
          <a:bodyPr/>
          <a:lstStyle/>
          <a:p>
            <a:r>
              <a:rPr lang="ru-RU" altLang="uk-UA" sz="4400" b="1" dirty="0" err="1">
                <a:solidFill>
                  <a:schemeClr val="accent1"/>
                </a:solidFill>
              </a:rPr>
              <a:t>Внутрішня</a:t>
            </a:r>
            <a:r>
              <a:rPr lang="ru-RU" altLang="uk-UA" sz="4400" b="1" dirty="0">
                <a:solidFill>
                  <a:schemeClr val="accent1"/>
                </a:solidFill>
              </a:rPr>
              <a:t> </a:t>
            </a:r>
            <a:r>
              <a:rPr lang="ru-RU" altLang="uk-UA" sz="4400" b="1" dirty="0" err="1">
                <a:solidFill>
                  <a:schemeClr val="accent1"/>
                </a:solidFill>
              </a:rPr>
              <a:t>рівновага</a:t>
            </a:r>
            <a:r>
              <a:rPr lang="ru-RU" altLang="uk-UA" sz="4400" b="1" dirty="0">
                <a:solidFill>
                  <a:schemeClr val="accent1"/>
                </a:solidFill>
              </a:rPr>
              <a:t> на ринку </a:t>
            </a:r>
            <a:r>
              <a:rPr lang="ru-RU" altLang="uk-UA" sz="4400" b="1" dirty="0" err="1">
                <a:solidFill>
                  <a:schemeClr val="accent1"/>
                </a:solidFill>
              </a:rPr>
              <a:t>праці</a:t>
            </a:r>
            <a:endParaRPr lang="uk-UA" dirty="0">
              <a:solidFill>
                <a:schemeClr val="accent1"/>
              </a:solidFill>
            </a:endParaRPr>
          </a:p>
        </p:txBody>
      </p:sp>
      <p:pic>
        <p:nvPicPr>
          <p:cNvPr id="4" name="Picture 2">
            <a:extLst>
              <a:ext uri="{FF2B5EF4-FFF2-40B4-BE49-F238E27FC236}">
                <a16:creationId xmlns:a16="http://schemas.microsoft.com/office/drawing/2014/main" id="{762B4BA3-85E4-680D-9E74-052711CC6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4830" y="1642642"/>
            <a:ext cx="8135938" cy="5113337"/>
          </a:xfrm>
          <a:prstGeom prst="rect">
            <a:avLst/>
          </a:prstGeom>
          <a:noFill/>
        </p:spPr>
      </p:pic>
    </p:spTree>
    <p:extLst>
      <p:ext uri="{BB962C8B-B14F-4D97-AF65-F5344CB8AC3E}">
        <p14:creationId xmlns:p14="http://schemas.microsoft.com/office/powerpoint/2010/main" val="1363350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70E71E-2CDF-916E-A6F8-E7A8793B2150}"/>
              </a:ext>
            </a:extLst>
          </p:cNvPr>
          <p:cNvSpPr>
            <a:spLocks noGrp="1"/>
          </p:cNvSpPr>
          <p:nvPr>
            <p:ph type="title"/>
          </p:nvPr>
        </p:nvSpPr>
        <p:spPr/>
        <p:txBody>
          <a:bodyPr/>
          <a:lstStyle/>
          <a:p>
            <a:r>
              <a:rPr lang="ru-RU" altLang="uk-UA" sz="4400" b="1" dirty="0"/>
              <a:t>Попит і </a:t>
            </a:r>
            <a:r>
              <a:rPr lang="ru-RU" altLang="uk-UA" sz="4400" b="1" dirty="0" err="1"/>
              <a:t>пропозиція</a:t>
            </a:r>
            <a:r>
              <a:rPr lang="ru-RU" altLang="uk-UA" sz="4400" b="1" dirty="0"/>
              <a:t> </a:t>
            </a:r>
            <a:r>
              <a:rPr lang="ru-RU" altLang="uk-UA" sz="4400" b="1" dirty="0" err="1"/>
              <a:t>робочої</a:t>
            </a:r>
            <a:r>
              <a:rPr lang="ru-RU" altLang="uk-UA" sz="4400" b="1" dirty="0"/>
              <a:t> сили при </a:t>
            </a:r>
            <a:r>
              <a:rPr lang="ru-RU" altLang="uk-UA" sz="4400" b="1" dirty="0" err="1"/>
              <a:t>зміні</a:t>
            </a:r>
            <a:r>
              <a:rPr lang="ru-RU" altLang="uk-UA" sz="4400" b="1" dirty="0"/>
              <a:t> </a:t>
            </a:r>
            <a:r>
              <a:rPr lang="ru-RU" altLang="uk-UA" sz="4400" b="1" dirty="0" err="1"/>
              <a:t>цін</a:t>
            </a:r>
            <a:r>
              <a:rPr lang="ru-RU" altLang="uk-UA" sz="4400" b="1" dirty="0"/>
              <a:t> на </a:t>
            </a:r>
            <a:r>
              <a:rPr lang="ru-RU" altLang="uk-UA" sz="4400" b="1" dirty="0" err="1"/>
              <a:t>товари</a:t>
            </a:r>
            <a:endParaRPr lang="uk-UA" dirty="0"/>
          </a:p>
        </p:txBody>
      </p:sp>
      <p:pic>
        <p:nvPicPr>
          <p:cNvPr id="4" name="Picture 2">
            <a:extLst>
              <a:ext uri="{FF2B5EF4-FFF2-40B4-BE49-F238E27FC236}">
                <a16:creationId xmlns:a16="http://schemas.microsoft.com/office/drawing/2014/main" id="{19A54B0A-5FF5-C9E5-B74C-F67FD3224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8635" y="1437691"/>
            <a:ext cx="8640762" cy="5183187"/>
          </a:xfrm>
          <a:prstGeom prst="rect">
            <a:avLst/>
          </a:prstGeom>
          <a:noFill/>
        </p:spPr>
      </p:pic>
    </p:spTree>
    <p:extLst>
      <p:ext uri="{BB962C8B-B14F-4D97-AF65-F5344CB8AC3E}">
        <p14:creationId xmlns:p14="http://schemas.microsoft.com/office/powerpoint/2010/main" val="122327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224B748D-6484-1913-63D3-F29034AC2B54}"/>
              </a:ext>
            </a:extLst>
          </p:cNvPr>
          <p:cNvSpPr>
            <a:spLocks noGrp="1" noChangeArrowheads="1"/>
          </p:cNvSpPr>
          <p:nvPr>
            <p:ph type="ctrTitle"/>
          </p:nvPr>
        </p:nvSpPr>
        <p:spPr>
          <a:xfrm>
            <a:off x="1167494" y="252549"/>
            <a:ext cx="6220278" cy="3262811"/>
          </a:xfrm>
        </p:spPr>
        <p:txBody>
          <a:bodyPr anchor="b">
            <a:normAutofit/>
          </a:bodyPr>
          <a:lstStyle/>
          <a:p>
            <a:pPr eaLnBrk="1" hangingPunct="1"/>
            <a:r>
              <a:rPr lang="uk-UA" altLang="ru-RU"/>
              <a:t>Парадокс Леонтьєва</a:t>
            </a:r>
          </a:p>
        </p:txBody>
      </p:sp>
      <p:sp>
        <p:nvSpPr>
          <p:cNvPr id="81924" name="Rectangle 3">
            <a:extLst>
              <a:ext uri="{FF2B5EF4-FFF2-40B4-BE49-F238E27FC236}">
                <a16:creationId xmlns:a16="http://schemas.microsoft.com/office/drawing/2014/main" id="{147208E6-4CE6-0F25-B2EE-934257F07786}"/>
              </a:ext>
            </a:extLst>
          </p:cNvPr>
          <p:cNvSpPr>
            <a:spLocks noGrp="1" noChangeArrowheads="1"/>
          </p:cNvSpPr>
          <p:nvPr>
            <p:ph type="subTitle" idx="1"/>
          </p:nvPr>
        </p:nvSpPr>
        <p:spPr>
          <a:xfrm>
            <a:off x="1167493" y="3685939"/>
            <a:ext cx="6220277" cy="2919512"/>
          </a:xfrm>
        </p:spPr>
        <p:txBody>
          <a:bodyPr anchor="t">
            <a:normAutofit/>
          </a:bodyPr>
          <a:lstStyle/>
          <a:p>
            <a:pPr eaLnBrk="1" hangingPunct="1"/>
            <a:r>
              <a:rPr lang="uk-UA" altLang="ru-RU" sz="1800" dirty="0"/>
              <a:t>Праця "</a:t>
            </a:r>
            <a:r>
              <a:rPr lang="en-US" altLang="ru-RU" sz="1800" dirty="0"/>
              <a:t>Domestic Production and Foreign Trade</a:t>
            </a:r>
            <a:r>
              <a:rPr lang="uk-UA" altLang="ru-RU" sz="1800" dirty="0"/>
              <a:t>: </a:t>
            </a:r>
            <a:r>
              <a:rPr lang="en-US" altLang="ru-RU" sz="1800" dirty="0"/>
              <a:t>the American Capital Position Re</a:t>
            </a:r>
            <a:r>
              <a:rPr lang="uk-UA" altLang="ru-RU" sz="1800" dirty="0"/>
              <a:t>-</a:t>
            </a:r>
            <a:r>
              <a:rPr lang="en-US" altLang="ru-RU" sz="1800" dirty="0"/>
              <a:t>examined</a:t>
            </a:r>
            <a:r>
              <a:rPr lang="uk-UA" altLang="ru-RU" sz="1800" dirty="0"/>
              <a:t>" (1953)</a:t>
            </a:r>
          </a:p>
          <a:p>
            <a:pPr eaLnBrk="1" hangingPunct="1"/>
            <a:r>
              <a:rPr lang="uk-UA" altLang="ru-RU" sz="1800" dirty="0"/>
              <a:t>Теорія співвідношення факторів виробництва </a:t>
            </a:r>
            <a:r>
              <a:rPr lang="uk-UA" altLang="ru-RU" sz="1800" dirty="0" err="1"/>
              <a:t>Хекшера</a:t>
            </a:r>
            <a:r>
              <a:rPr lang="uk-UA" altLang="ru-RU" sz="1800" dirty="0"/>
              <a:t>–</a:t>
            </a:r>
            <a:r>
              <a:rPr lang="uk-UA" altLang="ru-RU" sz="1800" dirty="0" err="1"/>
              <a:t>Оліна</a:t>
            </a:r>
            <a:r>
              <a:rPr lang="uk-UA" altLang="ru-RU" sz="1800" dirty="0"/>
              <a:t> не підтверджується на практиці: </a:t>
            </a:r>
            <a:endParaRPr lang="en-US" altLang="ru-RU" sz="1800" dirty="0"/>
          </a:p>
          <a:p>
            <a:pPr eaLnBrk="1" hangingPunct="1">
              <a:buFontTx/>
              <a:buNone/>
            </a:pPr>
            <a:r>
              <a:rPr lang="uk-UA" altLang="ru-RU" sz="1800" dirty="0" err="1"/>
              <a:t>праценасичені</a:t>
            </a:r>
            <a:r>
              <a:rPr lang="uk-UA" altLang="ru-RU" sz="1800" dirty="0"/>
              <a:t> країни експортують капіталомістку продукцію, тоді як </a:t>
            </a:r>
            <a:r>
              <a:rPr lang="uk-UA" altLang="ru-RU" sz="1800" dirty="0" err="1"/>
              <a:t>капіталонасичені</a:t>
            </a:r>
            <a:r>
              <a:rPr lang="uk-UA" altLang="ru-RU" sz="1800" dirty="0"/>
              <a:t> – </a:t>
            </a:r>
            <a:r>
              <a:rPr lang="uk-UA" altLang="ru-RU" sz="1800" dirty="0" err="1"/>
              <a:t>працемістку</a:t>
            </a:r>
            <a:r>
              <a:rPr lang="uk-UA" altLang="ru-RU" sz="1800" dirty="0"/>
              <a:t>.</a:t>
            </a:r>
          </a:p>
          <a:p>
            <a:pPr eaLnBrk="1" hangingPunct="1"/>
            <a:r>
              <a:rPr lang="uk-UA" altLang="ru-RU" sz="1800" dirty="0"/>
              <a:t>Парадокс Леонтьєва застерігає від прямолінійного використання теорії </a:t>
            </a:r>
            <a:r>
              <a:rPr lang="uk-UA" altLang="ru-RU" sz="1800" dirty="0" err="1"/>
              <a:t>Хекшера</a:t>
            </a:r>
            <a:r>
              <a:rPr lang="uk-UA" altLang="ru-RU" sz="1800" dirty="0"/>
              <a:t> — </a:t>
            </a:r>
            <a:r>
              <a:rPr lang="uk-UA" altLang="ru-RU" sz="1800" dirty="0" err="1"/>
              <a:t>Оліна</a:t>
            </a:r>
            <a:r>
              <a:rPr lang="uk-UA" altLang="ru-RU" sz="1800" dirty="0"/>
              <a:t> у практиці міжнародної торгівлі</a:t>
            </a:r>
          </a:p>
        </p:txBody>
      </p:sp>
      <p:sp>
        <p:nvSpPr>
          <p:cNvPr id="4" name="Номер слайда 3" hidden="1">
            <a:extLst>
              <a:ext uri="{FF2B5EF4-FFF2-40B4-BE49-F238E27FC236}">
                <a16:creationId xmlns:a16="http://schemas.microsoft.com/office/drawing/2014/main" id="{B51B5ABD-C960-9AB9-7D6C-CB7BBC2C6162}"/>
              </a:ext>
            </a:extLst>
          </p:cNvPr>
          <p:cNvSpPr>
            <a:spLocks noGrp="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uk-UA"/>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Aft>
                <a:spcPts val="600"/>
              </a:spcAft>
            </a:pPr>
            <a:fld id="{4B5DAF75-1ABD-4105-A86D-0EDDA58067F2}" type="slidenum">
              <a:rPr lang="uk-UA" altLang="ru-RU" smtClean="0"/>
              <a:pPr eaLnBrk="1" hangingPunct="1">
                <a:spcAft>
                  <a:spcPts val="600"/>
                </a:spcAft>
              </a:pPr>
              <a:t>84</a:t>
            </a:fld>
            <a:endParaRPr lang="uk-UA" altLang="ru-RU">
              <a:latin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93D2605-CE84-C8F2-71B4-407D31ED31B4}"/>
              </a:ext>
            </a:extLst>
          </p:cNvPr>
          <p:cNvSpPr>
            <a:spLocks noGrp="1" noChangeArrowheads="1"/>
          </p:cNvSpPr>
          <p:nvPr>
            <p:ph type="title"/>
          </p:nvPr>
        </p:nvSpPr>
        <p:spPr>
          <a:xfrm>
            <a:off x="1992313" y="214314"/>
            <a:ext cx="8475662" cy="693737"/>
          </a:xfrm>
        </p:spPr>
        <p:txBody>
          <a:bodyPr/>
          <a:lstStyle/>
          <a:p>
            <a:pPr marL="838200" indent="-838200"/>
            <a:r>
              <a:rPr lang="uk-UA" altLang="ru-RU" sz="3200" b="1" dirty="0">
                <a:latin typeface="+mj-lt"/>
              </a:rPr>
              <a:t>Парадокс Леонтьєва та його пояснення</a:t>
            </a:r>
            <a:endParaRPr lang="ru-RU" altLang="ru-RU" sz="3200" b="1" dirty="0">
              <a:latin typeface="+mj-lt"/>
            </a:endParaRPr>
          </a:p>
        </p:txBody>
      </p:sp>
      <p:sp>
        <p:nvSpPr>
          <p:cNvPr id="1028" name="Rectangle 3">
            <a:extLst>
              <a:ext uri="{FF2B5EF4-FFF2-40B4-BE49-F238E27FC236}">
                <a16:creationId xmlns:a16="http://schemas.microsoft.com/office/drawing/2014/main" id="{D292B756-D881-50FB-C5F6-84F45FAF6B3C}"/>
              </a:ext>
            </a:extLst>
          </p:cNvPr>
          <p:cNvSpPr>
            <a:spLocks noGrp="1" noChangeArrowheads="1"/>
          </p:cNvSpPr>
          <p:nvPr>
            <p:ph type="body" sz="half" idx="1"/>
          </p:nvPr>
        </p:nvSpPr>
        <p:spPr>
          <a:xfrm>
            <a:off x="1847850" y="981075"/>
            <a:ext cx="8820150" cy="4103688"/>
          </a:xfrm>
        </p:spPr>
        <p:txBody>
          <a:bodyPr/>
          <a:lstStyle/>
          <a:p>
            <a:pPr marL="1588" indent="247650" algn="just">
              <a:buNone/>
              <a:tabLst>
                <a:tab pos="566738" algn="l"/>
              </a:tabLst>
            </a:pPr>
            <a:r>
              <a:rPr lang="uk-UA" altLang="ru-RU" sz="2400" dirty="0">
                <a:latin typeface="+mn-lt"/>
                <a:cs typeface="Times New Roman" panose="02020603050405020304" pitchFamily="18" charset="0"/>
              </a:rPr>
              <a:t>В період після другої світової війни </a:t>
            </a:r>
            <a:r>
              <a:rPr lang="ru-RU" altLang="ru-RU" sz="2400" dirty="0">
                <a:latin typeface="+mn-lt"/>
                <a:cs typeface="Times New Roman" panose="02020603050405020304" pitchFamily="18" charset="0"/>
              </a:rPr>
              <a:t>США </a:t>
            </a:r>
            <a:r>
              <a:rPr lang="uk-UA" altLang="ru-RU" sz="2400" dirty="0">
                <a:latin typeface="+mn-lt"/>
                <a:cs typeface="Times New Roman" panose="02020603050405020304" pitchFamily="18" charset="0"/>
              </a:rPr>
              <a:t>незаперечне вважалися країною з надлишком капіталу порівняно з іншими членами світового співтовариства. </a:t>
            </a:r>
            <a:r>
              <a:rPr lang="ru-RU" altLang="ru-RU" sz="2400" dirty="0">
                <a:latin typeface="+mn-lt"/>
                <a:cs typeface="Times New Roman" panose="02020603050405020304" pitchFamily="18" charset="0"/>
              </a:rPr>
              <a:t>США </a:t>
            </a:r>
            <a:r>
              <a:rPr lang="uk-UA" altLang="ru-RU" sz="2400" dirty="0">
                <a:latin typeface="+mn-lt"/>
                <a:cs typeface="Times New Roman" panose="02020603050405020304" pitchFamily="18" charset="0"/>
              </a:rPr>
              <a:t>ще до війни мали високорозвинену капіталомістку промисловість, яка в роки війни отримала новий імпульс до розвитку в зв'язку з різким розширенням військового виробництва. В повоєнний період, коли інші країни (в Європі насамперед) відновлювали зруйновані виробничі потужності, економічна могутність США (і в тому числі перевага в забезпеченості капіталом) виглядала ще більш вагомо. Саме тому В. </a:t>
            </a:r>
            <a:r>
              <a:rPr lang="ru-RU" altLang="ru-RU" sz="2400" dirty="0" err="1">
                <a:latin typeface="+mn-lt"/>
                <a:cs typeface="Times New Roman" panose="02020603050405020304" pitchFamily="18" charset="0"/>
              </a:rPr>
              <a:t>Леонть</a:t>
            </a:r>
            <a:r>
              <a:rPr lang="uk-UA" altLang="ru-RU" sz="2400" dirty="0">
                <a:latin typeface="+mn-lt"/>
              </a:rPr>
              <a:t>є</a:t>
            </a:r>
            <a:r>
              <a:rPr lang="ru-RU" altLang="ru-RU" sz="2400" dirty="0">
                <a:latin typeface="+mn-lt"/>
                <a:cs typeface="Times New Roman" panose="02020603050405020304" pitchFamily="18" charset="0"/>
              </a:rPr>
              <a:t>в </a:t>
            </a:r>
            <a:r>
              <a:rPr lang="uk-UA" altLang="ru-RU" sz="2400" dirty="0">
                <a:latin typeface="+mn-lt"/>
                <a:cs typeface="Times New Roman" panose="02020603050405020304" pitchFamily="18" charset="0"/>
              </a:rPr>
              <a:t>очікував отримати емпіричне підтвердження висновку </a:t>
            </a:r>
            <a:r>
              <a:rPr lang="uk-UA" altLang="ru-RU" sz="2400" dirty="0" err="1">
                <a:latin typeface="+mn-lt"/>
                <a:cs typeface="Times New Roman" panose="02020603050405020304" pitchFamily="18" charset="0"/>
              </a:rPr>
              <a:t>Гекшера</a:t>
            </a:r>
            <a:r>
              <a:rPr lang="ru-RU" altLang="ru-RU" sz="2400" dirty="0">
                <a:latin typeface="+mn-lt"/>
                <a:cs typeface="Times New Roman" panose="02020603050405020304" pitchFamily="18" charset="0"/>
              </a:rPr>
              <a:t>— </a:t>
            </a:r>
            <a:r>
              <a:rPr lang="uk-UA" altLang="ru-RU" sz="2400" dirty="0" err="1">
                <a:latin typeface="+mn-lt"/>
                <a:cs typeface="Times New Roman" panose="02020603050405020304" pitchFamily="18" charset="0"/>
              </a:rPr>
              <a:t>Оліна</a:t>
            </a:r>
            <a:r>
              <a:rPr lang="uk-UA" altLang="ru-RU" sz="2400" dirty="0">
                <a:latin typeface="+mn-lt"/>
                <a:cs typeface="Times New Roman" panose="02020603050405020304" pitchFamily="18" charset="0"/>
              </a:rPr>
              <a:t>, який можна зобразити в формі співвідношення</a:t>
            </a:r>
            <a:endParaRPr lang="ru-RU" altLang="ru-RU" sz="2400" dirty="0">
              <a:latin typeface="+mn-lt"/>
              <a:cs typeface="Times New Roman" panose="02020603050405020304" pitchFamily="18" charset="0"/>
            </a:endParaRPr>
          </a:p>
        </p:txBody>
      </p:sp>
      <p:sp>
        <p:nvSpPr>
          <p:cNvPr id="1029" name="Rectangle 8">
            <a:extLst>
              <a:ext uri="{FF2B5EF4-FFF2-40B4-BE49-F238E27FC236}">
                <a16:creationId xmlns:a16="http://schemas.microsoft.com/office/drawing/2014/main" id="{C5A454C6-0A80-CC70-A3C3-6BEAFA6C0295}"/>
              </a:ext>
            </a:extLst>
          </p:cNvPr>
          <p:cNvSpPr>
            <a:spLocks noChangeArrowheads="1"/>
          </p:cNvSpPr>
          <p:nvPr/>
        </p:nvSpPr>
        <p:spPr bwMode="auto">
          <a:xfrm>
            <a:off x="5657850" y="32099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1026" name="Object 2">
            <a:extLst>
              <a:ext uri="{FF2B5EF4-FFF2-40B4-BE49-F238E27FC236}">
                <a16:creationId xmlns:a16="http://schemas.microsoft.com/office/drawing/2014/main" id="{E49D872D-471D-1ADC-3D79-BD82616F8C46}"/>
              </a:ext>
            </a:extLst>
          </p:cNvPr>
          <p:cNvGraphicFramePr>
            <a:graphicFrameLocks noGrp="1" noChangeAspect="1"/>
          </p:cNvGraphicFramePr>
          <p:nvPr>
            <p:ph type="clipArt" sz="half" idx="2"/>
          </p:nvPr>
        </p:nvGraphicFramePr>
        <p:xfrm>
          <a:off x="4953000" y="5053013"/>
          <a:ext cx="2438400" cy="1338262"/>
        </p:xfrm>
        <a:graphic>
          <a:graphicData uri="http://schemas.openxmlformats.org/presentationml/2006/ole">
            <mc:AlternateContent xmlns:mc="http://schemas.openxmlformats.org/markup-compatibility/2006">
              <mc:Choice xmlns:v="urn:schemas-microsoft-com:vml" Requires="v">
                <p:oleObj name="Формула" r:id="rId2" imgW="787320" imgH="431640" progId="Equation.3">
                  <p:embed/>
                </p:oleObj>
              </mc:Choice>
              <mc:Fallback>
                <p:oleObj name="Формула" r:id="rId2" imgW="787320" imgH="431640" progId="Equation.3">
                  <p:embed/>
                  <p:pic>
                    <p:nvPicPr>
                      <p:cNvPr id="1026" name="Object 2">
                        <a:extLst>
                          <a:ext uri="{FF2B5EF4-FFF2-40B4-BE49-F238E27FC236}">
                            <a16:creationId xmlns:a16="http://schemas.microsoft.com/office/drawing/2014/main" id="{E49D872D-471D-1ADC-3D79-BD82616F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53013"/>
                        <a:ext cx="2438400" cy="1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B6D4D124-8F92-CF32-C848-9F20DF15F362}"/>
              </a:ext>
            </a:extLst>
          </p:cNvPr>
          <p:cNvSpPr>
            <a:spLocks noGrp="1" noChangeArrowheads="1"/>
          </p:cNvSpPr>
          <p:nvPr>
            <p:ph type="ctrTitle"/>
          </p:nvPr>
        </p:nvSpPr>
        <p:spPr>
          <a:xfrm>
            <a:off x="1167493" y="232913"/>
            <a:ext cx="7096933" cy="3830130"/>
          </a:xfrm>
        </p:spPr>
        <p:txBody>
          <a:bodyPr anchor="b">
            <a:normAutofit/>
          </a:bodyPr>
          <a:lstStyle/>
          <a:p>
            <a:pPr marL="1588" indent="247650">
              <a:tabLst>
                <a:tab pos="566738" algn="l"/>
              </a:tabLst>
            </a:pPr>
            <a:r>
              <a:rPr lang="uk-UA" altLang="ru-RU" sz="1600" b="1" dirty="0"/>
              <a:t>В цьому виразі (К </a:t>
            </a:r>
            <a:r>
              <a:rPr lang="ru-RU" altLang="ru-RU" sz="1600" b="1" dirty="0"/>
              <a:t>: </a:t>
            </a:r>
            <a:r>
              <a:rPr lang="en-US" altLang="ru-RU" sz="1600" b="1" dirty="0"/>
              <a:t>L</a:t>
            </a:r>
            <a:r>
              <a:rPr lang="ru-RU" altLang="ru-RU" sz="1600" b="1" dirty="0"/>
              <a:t>)</a:t>
            </a:r>
            <a:r>
              <a:rPr lang="en-US" altLang="ru-RU" sz="1600" b="1" baseline="-30000" dirty="0"/>
              <a:t>m</a:t>
            </a:r>
            <a:r>
              <a:rPr lang="ru-RU" altLang="ru-RU" sz="1600" b="1" dirty="0"/>
              <a:t> - </a:t>
            </a:r>
            <a:r>
              <a:rPr lang="uk-UA" altLang="ru-RU" sz="1600" b="1" dirty="0"/>
              <a:t>це співвідношення капіталу та праці в галузях, які виробляють товари, аналогічні імпортним.</a:t>
            </a:r>
          </a:p>
          <a:p>
            <a:pPr marL="1588" indent="247650">
              <a:tabLst>
                <a:tab pos="566738" algn="l"/>
              </a:tabLst>
            </a:pPr>
            <a:r>
              <a:rPr lang="uk-UA" altLang="ru-RU" sz="1600" b="1" dirty="0"/>
              <a:t> (К </a:t>
            </a:r>
            <a:r>
              <a:rPr lang="ru-RU" altLang="ru-RU" sz="1600" b="1" dirty="0"/>
              <a:t>: </a:t>
            </a:r>
            <a:r>
              <a:rPr lang="en-US" altLang="ru-RU" sz="1600" b="1" dirty="0"/>
              <a:t>L</a:t>
            </a:r>
            <a:r>
              <a:rPr lang="ru-RU" altLang="ru-RU" sz="1600" b="1" dirty="0"/>
              <a:t>)</a:t>
            </a:r>
            <a:r>
              <a:rPr lang="ru-RU" altLang="ru-RU" sz="1600" b="1" baseline="-30000" dirty="0"/>
              <a:t>Х</a:t>
            </a:r>
            <a:r>
              <a:rPr lang="ru-RU" altLang="ru-RU" sz="1600" b="1" dirty="0"/>
              <a:t> — </a:t>
            </a:r>
            <a:r>
              <a:rPr lang="uk-UA" altLang="ru-RU" sz="1600" b="1" dirty="0"/>
              <a:t>аналогічне співвідношення для експортних галузей виробництва. Якщо концепція </a:t>
            </a:r>
            <a:r>
              <a:rPr lang="uk-UA" altLang="ru-RU" sz="1600" b="1" dirty="0" err="1"/>
              <a:t>Гекшера</a:t>
            </a:r>
            <a:r>
              <a:rPr lang="uk-UA" altLang="ru-RU" sz="1600" b="1" dirty="0"/>
              <a:t>—</a:t>
            </a:r>
            <a:r>
              <a:rPr lang="uk-UA" altLang="ru-RU" sz="1600" b="1" dirty="0" err="1"/>
              <a:t>Оліна</a:t>
            </a:r>
            <a:r>
              <a:rPr lang="uk-UA" altLang="ru-RU" sz="1600" b="1" dirty="0"/>
              <a:t> правильна, тоді США повинні експортувати капіталомісткі товари й імпортувати трудомісткі, що на момент проведення В. Леонтьєвим аналізу не викликало жодних сумнівів.</a:t>
            </a:r>
            <a:endParaRPr lang="ru-RU" altLang="ru-RU" sz="1600" b="1" dirty="0"/>
          </a:p>
          <a:p>
            <a:pPr marL="1588" indent="247650">
              <a:tabLst>
                <a:tab pos="566738" algn="l"/>
              </a:tabLst>
            </a:pPr>
            <a:r>
              <a:rPr lang="uk-UA" altLang="ru-RU" sz="1600" b="1" dirty="0"/>
              <a:t>Але результати дослідження В. </a:t>
            </a:r>
            <a:r>
              <a:rPr lang="ru-RU" altLang="ru-RU" sz="1600" b="1" dirty="0" err="1"/>
              <a:t>Леонть</a:t>
            </a:r>
            <a:r>
              <a:rPr lang="uk-UA" altLang="ru-RU" sz="1600" b="1" dirty="0"/>
              <a:t>є</a:t>
            </a:r>
            <a:r>
              <a:rPr lang="ru-RU" altLang="ru-RU" sz="1600" b="1" dirty="0" err="1"/>
              <a:t>ва</a:t>
            </a:r>
            <a:r>
              <a:rPr lang="ru-RU" altLang="ru-RU" sz="1600" b="1" dirty="0"/>
              <a:t> </a:t>
            </a:r>
            <a:r>
              <a:rPr lang="uk-UA" altLang="ru-RU" sz="1600" b="1" dirty="0"/>
              <a:t>виявилися досить несподіваними. Розрахунки показали, що виробництво експортних товарів в обсязі 1 млн. </a:t>
            </a:r>
            <a:r>
              <a:rPr lang="uk-UA" altLang="ru-RU" sz="1600" b="1" dirty="0" err="1"/>
              <a:t>дол</a:t>
            </a:r>
            <a:r>
              <a:rPr lang="uk-UA" altLang="ru-RU" sz="1600" b="1" dirty="0"/>
              <a:t>. супроводжувалось видатками капіталу в сумі 2,55 млн. </a:t>
            </a:r>
            <a:r>
              <a:rPr lang="uk-UA" altLang="ru-RU" sz="1600" b="1" dirty="0" err="1"/>
              <a:t>дол</a:t>
            </a:r>
            <a:r>
              <a:rPr lang="uk-UA" altLang="ru-RU" sz="1600" b="1" dirty="0"/>
              <a:t>. та праці в розмірі 182,3 року, тобто співвідношення цих виробничих ресурсів становило 14 000 </a:t>
            </a:r>
            <a:r>
              <a:rPr lang="uk-UA" altLang="ru-RU" sz="1600" b="1" dirty="0" err="1"/>
              <a:t>дол</a:t>
            </a:r>
            <a:r>
              <a:rPr lang="uk-UA" altLang="ru-RU" sz="1600" b="1" dirty="0"/>
              <a:t>. : 1 рік праці. Що стосується імпортних товарів, то національне виробництво </a:t>
            </a:r>
            <a:r>
              <a:rPr lang="uk-UA" altLang="ru-RU" sz="1600" b="1" dirty="0" err="1"/>
              <a:t>імпортозамінників</a:t>
            </a:r>
            <a:r>
              <a:rPr lang="uk-UA" altLang="ru-RU" sz="1600" b="1" dirty="0"/>
              <a:t> характеризувалося співвідношенням 18 200 </a:t>
            </a:r>
            <a:r>
              <a:rPr lang="uk-UA" altLang="ru-RU" sz="1600" b="1" dirty="0" err="1"/>
              <a:t>дол</a:t>
            </a:r>
            <a:r>
              <a:rPr lang="uk-UA" altLang="ru-RU" sz="1600" b="1" dirty="0"/>
              <a:t>. : 1 рік праці. </a:t>
            </a:r>
            <a:endParaRPr lang="ru-RU" altLang="ru-RU" sz="16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7" name="Rectangle 3">
            <a:extLst>
              <a:ext uri="{FF2B5EF4-FFF2-40B4-BE49-F238E27FC236}">
                <a16:creationId xmlns:a16="http://schemas.microsoft.com/office/drawing/2014/main" id="{43B12BAD-83B7-86D1-FFBD-102206A7E5BE}"/>
              </a:ext>
            </a:extLst>
          </p:cNvPr>
          <p:cNvSpPr>
            <a:spLocks noGrp="1" noChangeArrowheads="1"/>
          </p:cNvSpPr>
          <p:nvPr>
            <p:ph type="ctrTitle"/>
          </p:nvPr>
        </p:nvSpPr>
        <p:spPr>
          <a:xfrm>
            <a:off x="1157446" y="935350"/>
            <a:ext cx="6245912" cy="4987300"/>
          </a:xfrm>
        </p:spPr>
        <p:txBody>
          <a:bodyPr anchor="b">
            <a:normAutofit fontScale="90000"/>
          </a:bodyPr>
          <a:lstStyle/>
          <a:p>
            <a:pPr marL="1588" indent="247650">
              <a:tabLst>
                <a:tab pos="566738" algn="l"/>
              </a:tabLst>
              <a:defRPr/>
            </a:pPr>
            <a:r>
              <a:rPr lang="uk-UA" sz="2000" b="1" dirty="0"/>
              <a:t>Таким чином, за розрахунками В. </a:t>
            </a:r>
            <a:r>
              <a:rPr lang="ru-RU" sz="2000" b="1" dirty="0"/>
              <a:t>Леонтьева </a:t>
            </a:r>
            <a:r>
              <a:rPr lang="uk-UA" sz="2000" b="1" dirty="0"/>
              <a:t>виходило, що загальне співвідношення (К </a:t>
            </a:r>
            <a:r>
              <a:rPr lang="ru-RU" sz="2000" b="1" dirty="0"/>
              <a:t>: </a:t>
            </a:r>
            <a:r>
              <a:rPr lang="en-US" sz="2000" b="1" dirty="0"/>
              <a:t>L</a:t>
            </a:r>
            <a:r>
              <a:rPr lang="ru-RU" sz="2000" b="1" dirty="0"/>
              <a:t>)</a:t>
            </a:r>
            <a:r>
              <a:rPr lang="en-US" sz="2000" b="1" baseline="-30000" dirty="0"/>
              <a:t>m</a:t>
            </a:r>
            <a:r>
              <a:rPr lang="ru-RU" sz="2000" b="1" dirty="0"/>
              <a:t>: </a:t>
            </a:r>
            <a:r>
              <a:rPr lang="uk-UA" sz="2000" b="1" dirty="0"/>
              <a:t>(К </a:t>
            </a:r>
            <a:r>
              <a:rPr lang="ru-RU" sz="2000" b="1" dirty="0"/>
              <a:t>: </a:t>
            </a:r>
            <a:r>
              <a:rPr lang="en-US" sz="2000" b="1" dirty="0"/>
              <a:t>L</a:t>
            </a:r>
            <a:r>
              <a:rPr lang="ru-RU" sz="2000" b="1" dirty="0"/>
              <a:t>)</a:t>
            </a:r>
            <a:r>
              <a:rPr lang="ru-RU" sz="2000" b="1" baseline="-30000" dirty="0"/>
              <a:t>Х</a:t>
            </a:r>
            <a:r>
              <a:rPr lang="ru-RU" sz="2000" b="1" dirty="0"/>
              <a:t> </a:t>
            </a:r>
            <a:r>
              <a:rPr lang="uk-UA" sz="2000" b="1" dirty="0"/>
              <a:t>дорівнювало </a:t>
            </a:r>
            <a:r>
              <a:rPr lang="ru-RU" sz="2000" b="1" dirty="0"/>
              <a:t>1,3. </a:t>
            </a:r>
            <a:r>
              <a:rPr lang="uk-UA" sz="2000" b="1" dirty="0"/>
              <a:t>А це означало, що в </a:t>
            </a:r>
            <a:r>
              <a:rPr lang="ru-RU" sz="2000" b="1" dirty="0"/>
              <a:t>1947 </a:t>
            </a:r>
            <a:r>
              <a:rPr lang="uk-UA" sz="2000" b="1" dirty="0"/>
              <a:t>році американський експорт був в </a:t>
            </a:r>
            <a:r>
              <a:rPr lang="ru-RU" sz="2000" b="1" dirty="0"/>
              <a:t>1,3 </a:t>
            </a:r>
            <a:r>
              <a:rPr lang="uk-UA" sz="2000" b="1" dirty="0"/>
              <a:t>більш трудомістким порівняно з імпортом. Подальший аналіз американської економіки з використанням менш агрегованих галузей виробництва також підтвердив отриманий раніше результат. Виявилося, що виробництва з найбільшою експортною орієнтацією також характеризувалися порівняно низьким співвідношенням капіталу та праці і більшими витратами праці в розрахунку на один долар кінцевого продукту порівняно з більшістю </a:t>
            </a:r>
            <a:r>
              <a:rPr lang="uk-UA" sz="2000" b="1" dirty="0" err="1"/>
              <a:t>імпортозаміщуючих</a:t>
            </a:r>
            <a:r>
              <a:rPr lang="uk-UA" sz="2000" b="1" dirty="0"/>
              <a:t> галузей.</a:t>
            </a:r>
            <a:endParaRPr lang="ru-RU" sz="2000" b="1" dirty="0"/>
          </a:p>
          <a:p>
            <a:pPr marL="1588" indent="247650">
              <a:tabLst>
                <a:tab pos="566738" algn="l"/>
              </a:tabLst>
              <a:defRPr/>
            </a:pPr>
            <a:r>
              <a:rPr lang="uk-UA" sz="2000" b="1" dirty="0"/>
              <a:t>Таким чином, емпіричні дослідження на матеріалах американської економіки не підтверджували основного положення концепції </a:t>
            </a:r>
            <a:r>
              <a:rPr lang="uk-UA" sz="2000" b="1" dirty="0" err="1"/>
              <a:t>Гекшера</a:t>
            </a:r>
            <a:r>
              <a:rPr lang="ru-RU" sz="2000" b="1" dirty="0"/>
              <a:t>—</a:t>
            </a:r>
            <a:r>
              <a:rPr lang="uk-UA" sz="2000" b="1" dirty="0" err="1"/>
              <a:t>Оліна</a:t>
            </a:r>
            <a:r>
              <a:rPr lang="uk-UA" sz="2000" b="1" dirty="0"/>
              <a:t>. Ось чому цей </a:t>
            </a:r>
            <a:r>
              <a:rPr lang="ru-RU" sz="2000" b="1" dirty="0"/>
              <a:t>результат </a:t>
            </a:r>
            <a:r>
              <a:rPr lang="uk-UA" sz="2000" b="1" dirty="0"/>
              <a:t>отримав в економічній науці назву «парадокса Леонтьєва</a:t>
            </a:r>
            <a:r>
              <a:rPr lang="ru-RU" sz="2000" b="1" dirty="0"/>
              <a:t>».</a:t>
            </a:r>
          </a:p>
          <a:p>
            <a:pPr marL="1588" indent="247650">
              <a:tabLst>
                <a:tab pos="566738" algn="l"/>
              </a:tabLst>
              <a:defRPr/>
            </a:pPr>
            <a:endParaRPr lang="ru-RU" sz="2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0CFB36F1-F58A-C61F-494A-7DEBC98F7ACE}"/>
              </a:ext>
            </a:extLst>
          </p:cNvPr>
          <p:cNvSpPr>
            <a:spLocks noGrp="1" noChangeArrowheads="1"/>
          </p:cNvSpPr>
          <p:nvPr>
            <p:ph type="ctrTitle"/>
          </p:nvPr>
        </p:nvSpPr>
        <p:spPr>
          <a:xfrm>
            <a:off x="1167493" y="232913"/>
            <a:ext cx="7096933" cy="3830130"/>
          </a:xfrm>
        </p:spPr>
        <p:txBody>
          <a:bodyPr anchor="b">
            <a:normAutofit/>
          </a:bodyPr>
          <a:lstStyle/>
          <a:p>
            <a:r>
              <a:rPr lang="ru-RU" altLang="ru-RU" sz="2400" b="1" dirty="0"/>
              <a:t>Суть "парадоксу </a:t>
            </a:r>
            <a:r>
              <a:rPr lang="ru-RU" altLang="ru-RU" sz="2400" b="1" dirty="0" err="1"/>
              <a:t>Леонтьєва</a:t>
            </a:r>
            <a:r>
              <a:rPr lang="ru-RU" altLang="ru-RU" sz="2400" dirty="0"/>
              <a:t>": </a:t>
            </a:r>
            <a:endParaRPr lang="en-US" altLang="ru-RU" sz="2400" dirty="0"/>
          </a:p>
          <a:p>
            <a:pPr>
              <a:buFontTx/>
              <a:buNone/>
            </a:pPr>
            <a:r>
              <a:rPr lang="ru-RU" altLang="ru-RU" sz="2400" dirty="0" err="1"/>
              <a:t>відносний</a:t>
            </a:r>
            <a:r>
              <a:rPr lang="ru-RU" altLang="ru-RU" sz="2400" dirty="0"/>
              <a:t> </a:t>
            </a:r>
            <a:r>
              <a:rPr lang="ru-RU" altLang="ru-RU" sz="2400" dirty="0" err="1"/>
              <a:t>надлишок</a:t>
            </a:r>
            <a:r>
              <a:rPr lang="ru-RU" altLang="ru-RU" sz="2400" dirty="0"/>
              <a:t> </a:t>
            </a:r>
            <a:r>
              <a:rPr lang="ru-RU" altLang="ru-RU" sz="2400" dirty="0" err="1"/>
              <a:t>капіталу</a:t>
            </a:r>
            <a:r>
              <a:rPr lang="ru-RU" altLang="ru-RU" sz="2400" dirty="0"/>
              <a:t> в США не </a:t>
            </a:r>
            <a:r>
              <a:rPr lang="ru-RU" altLang="ru-RU" sz="2400" dirty="0" err="1"/>
              <a:t>позначався</a:t>
            </a:r>
            <a:r>
              <a:rPr lang="ru-RU" altLang="ru-RU" sz="2400" dirty="0"/>
              <a:t> на </a:t>
            </a:r>
            <a:r>
              <a:rPr lang="ru-RU" altLang="ru-RU" sz="2400" dirty="0" err="1"/>
              <a:t>їхній</a:t>
            </a:r>
            <a:r>
              <a:rPr lang="ru-RU" altLang="ru-RU" sz="2400" dirty="0"/>
              <a:t> </a:t>
            </a:r>
            <a:r>
              <a:rPr lang="ru-RU" altLang="ru-RU" sz="2400" dirty="0" err="1"/>
              <a:t>зовнішній</a:t>
            </a:r>
            <a:r>
              <a:rPr lang="ru-RU" altLang="ru-RU" sz="2400" dirty="0"/>
              <a:t> </a:t>
            </a:r>
            <a:r>
              <a:rPr lang="ru-RU" altLang="ru-RU" sz="2400" dirty="0" err="1"/>
              <a:t>торгівлі</a:t>
            </a:r>
            <a:r>
              <a:rPr lang="ru-RU" altLang="ru-RU" sz="2400" dirty="0"/>
              <a:t>: США </a:t>
            </a:r>
            <a:r>
              <a:rPr lang="ru-RU" altLang="ru-RU" sz="2400" dirty="0" err="1"/>
              <a:t>експортували</a:t>
            </a:r>
            <a:r>
              <a:rPr lang="ru-RU" altLang="ru-RU" sz="2400" dirty="0"/>
              <a:t> </a:t>
            </a:r>
            <a:r>
              <a:rPr lang="ru-RU" altLang="ru-RU" sz="2400" dirty="0" err="1"/>
              <a:t>більш</a:t>
            </a:r>
            <a:r>
              <a:rPr lang="ru-RU" altLang="ru-RU" sz="2400" dirty="0"/>
              <a:t> </a:t>
            </a:r>
            <a:r>
              <a:rPr lang="ru-RU" altLang="ru-RU" sz="2400" dirty="0" err="1"/>
              <a:t>трудомістку</a:t>
            </a:r>
            <a:r>
              <a:rPr lang="ru-RU" altLang="ru-RU" sz="2400" dirty="0"/>
              <a:t> і </a:t>
            </a:r>
            <a:r>
              <a:rPr lang="ru-RU" altLang="ru-RU" sz="2400" dirty="0" err="1"/>
              <a:t>менш</a:t>
            </a:r>
            <a:r>
              <a:rPr lang="ru-RU" altLang="ru-RU" sz="2400" dirty="0"/>
              <a:t> </a:t>
            </a:r>
            <a:r>
              <a:rPr lang="ru-RU" altLang="ru-RU" sz="2400" dirty="0" err="1"/>
              <a:t>капіталомістку</a:t>
            </a:r>
            <a:r>
              <a:rPr lang="ru-RU" altLang="ru-RU" sz="2400" dirty="0"/>
              <a:t> </a:t>
            </a:r>
            <a:r>
              <a:rPr lang="ru-RU" altLang="ru-RU" sz="2400" dirty="0" err="1"/>
              <a:t>порівняно</a:t>
            </a:r>
            <a:r>
              <a:rPr lang="ru-RU" altLang="ru-RU" sz="2400" dirty="0"/>
              <a:t> з </a:t>
            </a:r>
            <a:r>
              <a:rPr lang="ru-RU" altLang="ru-RU" sz="2400" dirty="0" err="1"/>
              <a:t>імпортованою</a:t>
            </a:r>
            <a:r>
              <a:rPr lang="ru-RU" altLang="ru-RU" sz="2400" dirty="0"/>
              <a:t> </a:t>
            </a:r>
            <a:r>
              <a:rPr lang="ru-RU" altLang="ru-RU" sz="2400" dirty="0" err="1"/>
              <a:t>продукцію</a:t>
            </a:r>
            <a:r>
              <a:rPr lang="ru-RU" altLang="ru-RU" sz="2400" dirty="0"/>
              <a:t>. </a:t>
            </a:r>
            <a:endParaRPr lang="en-US" altLang="ru-RU" sz="2400" dirty="0"/>
          </a:p>
          <a:p>
            <a:pPr>
              <a:buFontTx/>
              <a:buNone/>
            </a:pPr>
            <a:r>
              <a:rPr lang="ru-RU" altLang="ru-RU" sz="2400" dirty="0"/>
              <a:t>У </a:t>
            </a:r>
            <a:r>
              <a:rPr lang="ru-RU" altLang="ru-RU" sz="2400" dirty="0" err="1"/>
              <a:t>виробничому</a:t>
            </a:r>
            <a:r>
              <a:rPr lang="ru-RU" altLang="ru-RU" sz="2400" dirty="0"/>
              <a:t> </a:t>
            </a:r>
            <a:r>
              <a:rPr lang="ru-RU" altLang="ru-RU" sz="2400" dirty="0" err="1"/>
              <a:t>процесі</a:t>
            </a:r>
            <a:r>
              <a:rPr lang="ru-RU" altLang="ru-RU" sz="2400" dirty="0"/>
              <a:t> </a:t>
            </a:r>
            <a:r>
              <a:rPr lang="ru-RU" altLang="ru-RU" sz="2400" dirty="0" err="1"/>
              <a:t>беруть</a:t>
            </a:r>
            <a:r>
              <a:rPr lang="ru-RU" altLang="ru-RU" sz="2400" dirty="0"/>
              <a:t> участь </a:t>
            </a:r>
            <a:r>
              <a:rPr lang="ru-RU" altLang="ru-RU" sz="2400" dirty="0" err="1"/>
              <a:t>чотири</a:t>
            </a:r>
            <a:r>
              <a:rPr lang="ru-RU" altLang="ru-RU" sz="2400" dirty="0"/>
              <a:t> </a:t>
            </a:r>
            <a:r>
              <a:rPr lang="ru-RU" altLang="ru-RU" sz="2400" dirty="0" err="1"/>
              <a:t>фактори</a:t>
            </a:r>
            <a:r>
              <a:rPr lang="ru-RU" altLang="ru-RU" sz="2400" dirty="0"/>
              <a:t>: </a:t>
            </a:r>
            <a:r>
              <a:rPr lang="ru-RU" altLang="ru-RU" sz="2400" dirty="0" err="1"/>
              <a:t>кваліфікована</a:t>
            </a:r>
            <a:r>
              <a:rPr lang="ru-RU" altLang="ru-RU" sz="2400" dirty="0"/>
              <a:t> </a:t>
            </a:r>
            <a:r>
              <a:rPr lang="ru-RU" altLang="ru-RU" sz="2400" dirty="0" err="1"/>
              <a:t>праця</a:t>
            </a:r>
            <a:r>
              <a:rPr lang="ru-RU" altLang="ru-RU" sz="2400" dirty="0"/>
              <a:t>, </a:t>
            </a:r>
            <a:r>
              <a:rPr lang="ru-RU" altLang="ru-RU" sz="2400" dirty="0" err="1"/>
              <a:t>некваліфікована</a:t>
            </a:r>
            <a:r>
              <a:rPr lang="ru-RU" altLang="ru-RU" sz="2400" dirty="0"/>
              <a:t> </a:t>
            </a:r>
            <a:r>
              <a:rPr lang="ru-RU" altLang="ru-RU" sz="2400" dirty="0" err="1"/>
              <a:t>праця</a:t>
            </a:r>
            <a:r>
              <a:rPr lang="ru-RU" altLang="ru-RU" sz="2400" dirty="0"/>
              <a:t>, </a:t>
            </a:r>
            <a:r>
              <a:rPr lang="ru-RU" altLang="ru-RU" sz="2400" dirty="0" err="1"/>
              <a:t>капітал</a:t>
            </a:r>
            <a:r>
              <a:rPr lang="ru-RU" altLang="ru-RU" sz="2400" dirty="0"/>
              <a:t> і земля. </a:t>
            </a:r>
            <a:endParaRPr lang="en-US" altLang="ru-RU" sz="2400" dirty="0"/>
          </a:p>
          <a:p>
            <a:pPr>
              <a:buFontTx/>
              <a:buNone/>
            </a:pPr>
            <a:r>
              <a:rPr lang="ru-RU" altLang="ru-RU" sz="2400" dirty="0" err="1"/>
              <a:t>Наявність</a:t>
            </a:r>
            <a:r>
              <a:rPr lang="ru-RU" altLang="ru-RU" sz="2400" dirty="0"/>
              <a:t> </a:t>
            </a:r>
            <a:r>
              <a:rPr lang="ru-RU" altLang="ru-RU" sz="2400" dirty="0" err="1"/>
              <a:t>надлишку</a:t>
            </a:r>
            <a:r>
              <a:rPr lang="ru-RU" altLang="ru-RU" sz="2400" dirty="0"/>
              <a:t> </a:t>
            </a:r>
            <a:r>
              <a:rPr lang="ru-RU" altLang="ru-RU" sz="2400" dirty="0" err="1"/>
              <a:t>висококваліфікованої</a:t>
            </a:r>
            <a:r>
              <a:rPr lang="ru-RU" altLang="ru-RU" sz="2400" dirty="0"/>
              <a:t> </a:t>
            </a:r>
            <a:r>
              <a:rPr lang="ru-RU" altLang="ru-RU" sz="2400" dirty="0" err="1"/>
              <a:t>робочої</a:t>
            </a:r>
            <a:r>
              <a:rPr lang="ru-RU" altLang="ru-RU" sz="2400" dirty="0"/>
              <a:t> сили </a:t>
            </a:r>
            <a:r>
              <a:rPr lang="ru-RU" altLang="ru-RU" sz="2400" dirty="0" err="1"/>
              <a:t>сприяє</a:t>
            </a:r>
            <a:r>
              <a:rPr lang="ru-RU" altLang="ru-RU" sz="2400" dirty="0"/>
              <a:t> </a:t>
            </a:r>
            <a:r>
              <a:rPr lang="ru-RU" altLang="ru-RU" sz="2400" dirty="0" err="1"/>
              <a:t>експорту</a:t>
            </a:r>
            <a:r>
              <a:rPr lang="ru-RU" altLang="ru-RU" sz="2400" dirty="0"/>
              <a:t> </a:t>
            </a:r>
            <a:r>
              <a:rPr lang="ru-RU" altLang="ru-RU" sz="2400" dirty="0" err="1"/>
              <a:t>товарів</a:t>
            </a:r>
            <a:r>
              <a:rPr lang="ru-RU" altLang="ru-RU" sz="2400" dirty="0"/>
              <a:t>, </a:t>
            </a:r>
            <a:r>
              <a:rPr lang="ru-RU" altLang="ru-RU" sz="2400" dirty="0" err="1"/>
              <a:t>виготовлених</a:t>
            </a:r>
            <a:r>
              <a:rPr lang="ru-RU" altLang="ru-RU" sz="2400" dirty="0"/>
              <a:t> нею</a:t>
            </a:r>
            <a:r>
              <a:rPr lang="en-US" altLang="ru-RU" sz="2400" dirty="0"/>
              <a:t>.</a:t>
            </a:r>
            <a:endParaRPr lang="ru-RU" altLang="ru-RU"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1E8FD9-16D7-4559-6630-9948F01EDA16}"/>
              </a:ext>
            </a:extLst>
          </p:cNvPr>
          <p:cNvSpPr>
            <a:spLocks noGrp="1"/>
          </p:cNvSpPr>
          <p:nvPr>
            <p:ph type="ctrTitle"/>
          </p:nvPr>
        </p:nvSpPr>
        <p:spPr/>
        <p:txBody>
          <a:bodyPr/>
          <a:lstStyle/>
          <a:p>
            <a:r>
              <a:rPr lang="uk-UA" dirty="0"/>
              <a:t>Дякую за увагу!</a:t>
            </a:r>
          </a:p>
        </p:txBody>
      </p:sp>
      <p:sp>
        <p:nvSpPr>
          <p:cNvPr id="3" name="Підзаголовок 2">
            <a:extLst>
              <a:ext uri="{FF2B5EF4-FFF2-40B4-BE49-F238E27FC236}">
                <a16:creationId xmlns:a16="http://schemas.microsoft.com/office/drawing/2014/main" id="{6505B279-D789-A7C4-0F04-13EA3B95BBD3}"/>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91838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20CD1B-3629-C2C9-98BE-7A9D8F01C386}"/>
              </a:ext>
            </a:extLst>
          </p:cNvPr>
          <p:cNvSpPr txBox="1"/>
          <p:nvPr/>
        </p:nvSpPr>
        <p:spPr>
          <a:xfrm>
            <a:off x="1167493" y="232913"/>
            <a:ext cx="7096933" cy="3830130"/>
          </a:xfrm>
          <a:prstGeom prst="rect">
            <a:avLst/>
          </a:prstGeom>
        </p:spPr>
        <p:txBody>
          <a:bodyPr vert="horz" lIns="91440" tIns="45720" rIns="91440" bIns="45720" rtlCol="0" anchor="b">
            <a:normAutofit/>
          </a:bodyPr>
          <a:lstStyle/>
          <a:p>
            <a:pPr>
              <a:lnSpc>
                <a:spcPct val="80000"/>
              </a:lnSpc>
              <a:spcBef>
                <a:spcPct val="0"/>
              </a:spcBef>
              <a:spcAft>
                <a:spcPts val="600"/>
              </a:spcAft>
            </a:pPr>
            <a:r>
              <a:rPr lang="ru-RU" sz="2400" b="1" kern="1200">
                <a:latin typeface="Arial" panose="020B0604020202020204" pitchFamily="34" charset="0"/>
                <a:ea typeface="+mj-ea"/>
                <a:cs typeface="+mj-cs"/>
              </a:rPr>
              <a:t>Постколоніальний період розвитку МЕВ (від 50 рр. до 1991 р. ХХ ст.</a:t>
            </a:r>
          </a:p>
          <a:p>
            <a:pPr>
              <a:lnSpc>
                <a:spcPct val="80000"/>
              </a:lnSpc>
              <a:spcBef>
                <a:spcPct val="0"/>
              </a:spcBef>
              <a:spcAft>
                <a:spcPts val="600"/>
              </a:spcAft>
            </a:pPr>
            <a:endParaRPr lang="ru-RU" sz="2400" b="1" kern="1200">
              <a:latin typeface="Arial" panose="020B0604020202020204" pitchFamily="34" charset="0"/>
              <a:ea typeface="+mj-ea"/>
              <a:cs typeface="+mj-cs"/>
            </a:endParaRPr>
          </a:p>
          <a:p>
            <a:pPr>
              <a:lnSpc>
                <a:spcPct val="80000"/>
              </a:lnSpc>
              <a:spcBef>
                <a:spcPct val="0"/>
              </a:spcBef>
              <a:spcAft>
                <a:spcPts val="600"/>
              </a:spcAft>
            </a:pPr>
            <a:r>
              <a:rPr lang="ru-RU" sz="2400" b="1" kern="1200">
                <a:latin typeface="Arial" panose="020B0604020202020204" pitchFamily="34" charset="0"/>
                <a:ea typeface="+mj-ea"/>
                <a:cs typeface="+mj-cs"/>
              </a:rPr>
              <a:t>Альтернативні теорії</a:t>
            </a:r>
          </a:p>
          <a:p>
            <a:pPr>
              <a:lnSpc>
                <a:spcPct val="80000"/>
              </a:lnSpc>
              <a:spcBef>
                <a:spcPct val="0"/>
              </a:spcBef>
              <a:spcAft>
                <a:spcPts val="600"/>
              </a:spcAft>
            </a:pPr>
            <a:endParaRPr lang="ru-RU" sz="2400" b="1" kern="1200">
              <a:latin typeface="Arial" panose="020B0604020202020204" pitchFamily="34" charset="0"/>
              <a:ea typeface="+mj-ea"/>
              <a:cs typeface="+mj-cs"/>
            </a:endParaRPr>
          </a:p>
          <a:p>
            <a:pPr>
              <a:lnSpc>
                <a:spcPct val="80000"/>
              </a:lnSpc>
              <a:spcBef>
                <a:spcPct val="0"/>
              </a:spcBef>
              <a:spcAft>
                <a:spcPts val="600"/>
              </a:spcAft>
            </a:pPr>
            <a:r>
              <a:rPr lang="ru-RU" sz="2400" b="1" kern="1200">
                <a:latin typeface="Arial" panose="020B0604020202020204" pitchFamily="34" charset="0"/>
                <a:ea typeface="+mj-ea"/>
                <a:cs typeface="+mj-cs"/>
              </a:rPr>
              <a:t>1) Теорії, які розвивають, принципи класичної теорії</a:t>
            </a:r>
          </a:p>
          <a:p>
            <a:pPr>
              <a:lnSpc>
                <a:spcPct val="80000"/>
              </a:lnSpc>
              <a:spcBef>
                <a:spcPct val="0"/>
              </a:spcBef>
              <a:spcAft>
                <a:spcPts val="600"/>
              </a:spcAft>
            </a:pPr>
            <a:endParaRPr lang="ru-RU" sz="2400" b="1" kern="1200">
              <a:latin typeface="Arial" panose="020B0604020202020204" pitchFamily="34" charset="0"/>
              <a:ea typeface="+mj-ea"/>
              <a:cs typeface="+mj-cs"/>
            </a:endParaRPr>
          </a:p>
          <a:p>
            <a:pPr>
              <a:lnSpc>
                <a:spcPct val="80000"/>
              </a:lnSpc>
              <a:spcBef>
                <a:spcPct val="0"/>
              </a:spcBef>
              <a:spcAft>
                <a:spcPts val="600"/>
              </a:spcAft>
            </a:pPr>
            <a:r>
              <a:rPr lang="ru-RU" sz="2400" b="1" kern="1200">
                <a:latin typeface="Arial" panose="020B0604020202020204" pitchFamily="34" charset="0"/>
                <a:ea typeface="+mj-ea"/>
                <a:cs typeface="+mj-cs"/>
              </a:rPr>
              <a:t>П.Самуельсон, Р. Джонс – теорія специфічних факторів виробництва (1971) - теорія Самуельсона-Джонса</a:t>
            </a:r>
          </a:p>
        </p:txBody>
      </p:sp>
    </p:spTree>
  </p:cSld>
  <p:clrMapOvr>
    <a:masterClrMapping/>
  </p:clrMapOvr>
</p:sld>
</file>

<file path=ppt/theme/theme1.xml><?xml version="1.0" encoding="utf-8"?>
<a:theme xmlns:a="http://schemas.openxmlformats.org/drawingml/2006/main" name="Пользовательская">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Arial"/>
      </a:majorFont>
      <a:minorFont>
        <a:latin typeface="Tenorite"/>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3135419_TF45331398_Win32" id="{1985D359-9A42-449B-9FEF-EE73ED6449AE}" vid="{2CEC5633-45B8-4D07-A961-F20A3F04FFE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5A8381C-73EB-48EA-B45F-7B7C8C7DF40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Универсальная презентация</Template>
  <TotalTime>138</TotalTime>
  <Words>6560</Words>
  <Application>Microsoft Office PowerPoint</Application>
  <PresentationFormat>Широкий екран</PresentationFormat>
  <Paragraphs>448</Paragraphs>
  <Slides>89</Slides>
  <Notes>0</Notes>
  <HiddenSlides>0</HiddenSlides>
  <MMClips>0</MMClips>
  <ScaleCrop>false</ScaleCrop>
  <HeadingPairs>
    <vt:vector size="8" baseType="variant">
      <vt:variant>
        <vt:lpstr>Використані шрифти</vt:lpstr>
      </vt:variant>
      <vt:variant>
        <vt:i4>6</vt:i4>
      </vt:variant>
      <vt:variant>
        <vt:lpstr>Тема</vt:lpstr>
      </vt:variant>
      <vt:variant>
        <vt:i4>1</vt:i4>
      </vt:variant>
      <vt:variant>
        <vt:lpstr>Вбудовані сервери OLE</vt:lpstr>
      </vt:variant>
      <vt:variant>
        <vt:i4>6</vt:i4>
      </vt:variant>
      <vt:variant>
        <vt:lpstr>Заголовки слайдів</vt:lpstr>
      </vt:variant>
      <vt:variant>
        <vt:i4>89</vt:i4>
      </vt:variant>
    </vt:vector>
  </HeadingPairs>
  <TitlesOfParts>
    <vt:vector size="102" baseType="lpstr">
      <vt:lpstr>Arial</vt:lpstr>
      <vt:lpstr>Bookman Old Style</vt:lpstr>
      <vt:lpstr>Calibri</vt:lpstr>
      <vt:lpstr>Tahoma</vt:lpstr>
      <vt:lpstr>Times New Roman</vt:lpstr>
      <vt:lpstr>Wingdings</vt:lpstr>
      <vt:lpstr>Пользовательская</vt:lpstr>
      <vt:lpstr>Формула</vt:lpstr>
      <vt:lpstr>Рисунок Microsoft Word</vt:lpstr>
      <vt:lpstr>Microsoft Equation 3.0</vt:lpstr>
      <vt:lpstr>Microsoft Word Picture</vt:lpstr>
      <vt:lpstr>Рисунок</vt:lpstr>
      <vt:lpstr>Equation.3</vt:lpstr>
      <vt:lpstr>Тема 4. Класичні та неокласичні теорії міжнародної торгівлі</vt:lpstr>
      <vt:lpstr>Семінар 4</vt:lpstr>
      <vt:lpstr>Міжнародна торгівля</vt:lpstr>
      <vt:lpstr>Зовнішня торгівля країни</vt:lpstr>
      <vt:lpstr>Типи теорій торгівлі</vt:lpstr>
      <vt:lpstr>Презентація PowerPoint</vt:lpstr>
      <vt:lpstr>Колоніальний період розвитку МЕВ (від ХVст. – до 50 рр. ХХ ст.) </vt:lpstr>
      <vt:lpstr>Презентація PowerPoint</vt:lpstr>
      <vt:lpstr>Презентація PowerPoint</vt:lpstr>
      <vt:lpstr>2) Теорії, які поглиблюють положення класичних та неокласичних теорій  П. Самуельсон, В. Столпер - Теорема Столпера-Самуельсона (1941)   Р.Джонс – Ефект відхилення Джонса (до теореми Столпера-Самуельсона)  Т.Рибчинський – теорема Рибчинського (1955)</vt:lpstr>
      <vt:lpstr>3) Теорії, які будуються на принципово нових методологічних засадах  С.Ліндер – теорія перехресного попиту (1961)  М.Познер, Г.Хафбауер – Гіпотеза імітаційного лагу, або т. міжнародного технологічного розриву (1961)  Б.Мінхас - Реверсу факторів виробництва (1962)  М.Кемп – Модель економії на масштабах виробництва (1964)  Р.Вернон, Дж. Кравіс, Л.Уельс – т. життєвого циклу продукту (1966)  Г.Грубель, Б.Беласса (1967) - т. внутрішньогалузевої торгівлі  П.Кругман - т. міжн.торгівлі на основі монополістичної конкуренції (1979)</vt:lpstr>
      <vt:lpstr>Найновіший період розвитку МЕВ (від 1991 дотепер) </vt:lpstr>
      <vt:lpstr>Меркантилізм</vt:lpstr>
      <vt:lpstr>Основні положення меркантилізму:</vt:lpstr>
      <vt:lpstr>Модель “ціни–золото–потоки” Д.Х‘юма</vt:lpstr>
      <vt:lpstr>Презентація PowerPoint</vt:lpstr>
      <vt:lpstr>Теорія абсолютних переваг </vt:lpstr>
      <vt:lpstr>Теорія абсолютних переваг базується на припущеннях:</vt:lpstr>
      <vt:lpstr>Презентація PowerPoint</vt:lpstr>
      <vt:lpstr>Формалізація концепції А.Сміта </vt:lpstr>
      <vt:lpstr>Презентація PowerPoint</vt:lpstr>
      <vt:lpstr>Презентація PowerPoint</vt:lpstr>
      <vt:lpstr>Висновки </vt:lpstr>
      <vt:lpstr> Нація в умовах автаркії</vt:lpstr>
      <vt:lpstr>Позначимо:</vt:lpstr>
      <vt:lpstr>Презентація PowerPoint</vt:lpstr>
      <vt:lpstr>Графічно крива трансформації виробничих потужностей зображена на схемі 1. </vt:lpstr>
      <vt:lpstr>Концепція трансформації виробничих потужностей виходить з припущення про те, що вся праця повністю використовується в процесі виробництва.  Алгебраїчно це положення можна записати в вигляді формули  L = aLX•  X + aLY •Y  Для кожної такої кривої кількість ресурсів вважається сталою величиною, що можна також викласти в алгебраїчній формулі  Δ L = aLX•Δ X + aLY•ΔY,  де знак Δ позначає зміну   З цієї формули виводиться співвідношення  Δ У / Δ Х = - aLX/ aLY, яке характеризує нахил кривої трансформації виробничих потужностей  </vt:lpstr>
      <vt:lpstr>У концепції Д. Рікардо крива трансформації є прямою лінією, нахил якої визначається співвідношенням aLX/aLY, величина якого не залежить від можливих комбінацій обсягів випуску товарів X та Y. Тому теорію Д. Рікардо часто називають моделлю з постійними видатками виробництва (constant-cost model).  Припустимо, що рівень задоволення потреб споживачів, або корисність, визначається кількістю товарів X та У, які можна придбати.  </vt:lpstr>
      <vt:lpstr>Графічно забезпечення одного й того самого рівня корисності різними комбінаціями двох товарів можна зобразити спеціальною кривою, яка називається кривою байдужості  (див.схему)</vt:lpstr>
      <vt:lpstr>Крива байдужості має чотири основні властивості. </vt:lpstr>
      <vt:lpstr>Рівноваги в умовах автаркії</vt:lpstr>
      <vt:lpstr>Точка Е лежить на кривій байдужості ІС1, що характеризує найвищий рівень корисності, який можна досягти при наявних структурі та кількості ресурсів (кількість праці) і технології виробництва (ресурсні коефіцієнти аLX та a LY).   Іншими словами, точка Е є точкою рівноваги в умовах автаркії. Це пояснюється так: оскільки дана країна не має торговельних відносин з іншими державами, то з точки зору виробництва вона (ця точка) характеризує розподіл ресурсів між галузями, що випускають товари X та Y, який забезпечує максимальний рівень корисності з точки зору споживача.</vt:lpstr>
      <vt:lpstr>Рівновага в умовах автаркії характеризується тим, що гранична норма заміщення дорівнює граничній нормі-трансформації.   Один і той самий нахил кривих трансформації виробничих потужностей та байдужості визначає альтернативну вартість товару X, виражену через товар Y.   Оскільки всі ринки характеризуються досконалою конкуренцією, то відносна ціна кожного товару Дорівнює його альтернативній вартості.   Таким чином, величина нахилу кривої трансформації виробничих потужностей ідентична величині відносної ціни товару X, або Рх / Ру ця відносна ціна називається відносною автаркічною ціною товару.</vt:lpstr>
      <vt:lpstr>Теорія порівняльних переваг Давида Рікардо</vt:lpstr>
      <vt:lpstr>Презентація PowerPoint</vt:lpstr>
      <vt:lpstr>Альтернативні витрати – просте порівняння цін одиниць двох товарів на внутрішньому ринку, виражених через кількість робочого часу, витраченого на його виробництво. Альтернативна ціна – це робочий час, потрібний для виробництва одиниці одного товару, виражений через робочий час, необхідний для виробництва одиниці іншого товару. Альтернативні витрати виробництва продукту – це кількість інших продуктів, від якої необхідно відмовитись, щоб отримати певну кількість будь–якого даного продукту. </vt:lpstr>
      <vt:lpstr> Міжнародна торгівля може розвиватися і розвивається на основі принципу абсолютної переваги, але оскільки в міжнародних масштабах мобільність факторів відсутня, то країни можуть виграти від взаємної торгівлі завдяки наявності порівняльної переваги.  Для ілюстрації цього висновку Д. Рікардо навів приклад з виробництвом двох товарів — вина та тканини — в Англії та Португалії. Як і в попередньому випадку, коли мова йшла про принцип абсолютної переваги, витрати праці на виготовлення одиниці товару характеризують технологічний рівень виробництва в кожній країні та визначають відносну вартість кожного продукту.</vt:lpstr>
      <vt:lpstr>Презентація PowerPoint</vt:lpstr>
      <vt:lpstr>У цьому прикладі Португалія має абсолютну перевагу у виробництві двох товарів. У такому випадку згідно з концепцією А. Сміта об'єктивні передумови для взаємної торгівлі відсутні, оскільки в Португалії і вино, і тканина виготовляються з меншими видатками, ніж в Англії. Інакше кажучи, португальське виробництво є більш ефективним. Д. Рікардо відзначає, що разом з тим виробництво вина в Португалії більш ефективне, ніж тканини, а в Англії — тканини порівняно з вином. А ця різниця в величині відносних вартостей, робить він далі висновок, створює передумови для розвитку взаємної торгівлі.  Виходячи з наявних співвідношень цін в Англії та Португалії в умовах автаркії (1В : 8/9Т в Португалії та 1В : 6/5Т в Англії), Португалії вигідно спеціалізуватись на виробництві вина, а Англії — тканини.</vt:lpstr>
      <vt:lpstr>Презентація PowerPoint</vt:lpstr>
      <vt:lpstr>Таким чином, можна зробити висновок, що концепція порівняльної переваги становить собою подальший розвиток концепції альтернативної вартості (табл.) Альтернативні видатки виробництва товарів X та Y в країнах А та В </vt:lpstr>
      <vt:lpstr>Альтернативні  видатки  виробництва  кожного  товару  в  кожній країні представляють собою  кількість  одиниць праці,  необхідну для виготовлення одиниці  даного товару,   поділену  на  кількість  одиниць праці, необхідну  для виготовлення іншого товару.   В даному випадку виробництво одиниці товару X в країні В потребує 10 одиниць праці (bLX=10).   Для того,  щоб їх отримати,  необхідно відмовитись від виробництва 10/12 одиниць товару Y. Отже альтернативна вартість додаткової одиниці товару X становить 10/12 одиниць товару Y.  Припустимо, що країна А має порівняльну перевагу у виробництві товару X, тобто aLX/ aLY &lt; bLX/bLY, а країна В — товару Y (відповідно, b LY/bLX &lt; aLY/aLX). Згідно з принципом порівняльної переваги, країна А має спеціалізуватись на виробництві товару X, а країна В — товару Y. Внаслідок такої спеціалізації кожна країна отримає певний виграш від взаємної торгівлі.</vt:lpstr>
      <vt:lpstr>Презентація PowerPoint</vt:lpstr>
      <vt:lpstr>Презентація PowerPoint</vt:lpstr>
      <vt:lpstr>Спеціалізація виробництва хоч і є способом збільшення випуску товарів та послуг, не може реалізувати свій потенціал в умовах автаркії.  Причина цього полягає в тому, що в закритій економіці споживачі змушені задовольняти свої потреби лише тією кількістю товарів та послуг та в таких пропорціях, у яких вони виробляються в даній країні.  Так, якщо в умовах автаркії країна буде повністю спеціалізуватись на виробництві товару X , то випуск товару Y буде припинено через відсутність вільних ресурсів. Але оскільки споживачам (смаки, уподобання, тощо) необхідна також певна кількість товару Y, то повна спеціалізація, очевидно, неможлива.</vt:lpstr>
      <vt:lpstr>Слід зазначити, що співвідношення цін на світовому ринку повинно задовольняти ще одну умову: рівноважні міжнародні умови торгівлі мають забезпечувати збалансованість зустрічних торговельних потоків. Іншими словами, кількість товару X, яку бажає експортувати дана країна за певних умов торгівлі, мусить точно дорівнювати кількості товару X, яку країна В бажає імпортувати за тих же умов торгівлі.  Аналогічно, кількість товару Y, яку зацікавлена поставити на міжнародний ринок країна В при певному співвідношенні цін на ньому, має дорівнювати обсягу товару Y, який країна А готова імпортувати при цьому самому ціновому співвідношенні.</vt:lpstr>
      <vt:lpstr>Схема. Рівновага в  умовах вільної торгівлі </vt:lpstr>
      <vt:lpstr>На схемі накреслені криві трансформації виробничих потужностей країн А та В. В умовах автаркії виробництво та споживання в кожній країні характеризується відповідно точками DA та DB  Ці рівні споживання лежать на відповідних кривих байдужості, які дотикаються до кривих трансформації виробничих потужностей в точці D (країна А) та точці DB (країна В ).  Якщо обидві країни перейдуть до спеціалізації на виробництві товарів згідно з принципом порівняльної переваги та почнуть торгувати між собою, то тоді вони зможуть збільшити споживання обох товарів до рівня СА(країна А) та рівня Св (країна В).  Ці точки вже знаходяться на нових (більш високих) кривих байдужості, які, відповідно, характеризують більш високі рівні задоволення потреб або корисності (ІСА2 для країни А та ІСВ2 для країни В). </vt:lpstr>
      <vt:lpstr>Трикутники САKSА та SBRCB називаються торговельними трикутниками, або трикутниками торгівлі: вони дають повне уявлення про зовнішню торгівлю країни.  Для країни нахил лінії CАSA характеризує рівноважні умови торгівлі, відрізки  KSA   та  САК  відображають відповідно  обсяги експорту товару X та імпорту товару Y.  Для країни В, аналогічним чином, нахил лінії SBCB характеризує рівноважні умови торгівлі, а відрізки SВR та RCB відповідно експорт товару Y та імпорт товару X. В умовах рівноваги нахил ліній CАSА та SВCВ однаковий, а величини KSА та САК відповідно дорівнюють RCB та RSВ. </vt:lpstr>
      <vt:lpstr>У дійсності жодна країна ніколи не йшла шляхом повної спеціалізації, переваги якого досить переконливо доводить Д. Рікардо. Це можна пояснити цілим рядом причин.  </vt:lpstr>
      <vt:lpstr>Переваги теорії - описано баланс сукупного попиту та сукупної пропозиції; доведено існування вигоди від спеціалізації та торгівлі;. Недоліки теорії - не бере до уваги транспортні витрати; ігнорує вплив зовнішньої торгівлі на розподіл доходів всередині країни, коливання цін та заробітну плату, інфляцію та міжнародний рух капіталу; ігнорує відмінність у забезпеченні країн факторами виробництва; базується на передумові повної зайнятості; не пояснює торгівлю між однаковими за економ. розвитком країнами.</vt:lpstr>
      <vt:lpstr>Презентація PowerPoint</vt:lpstr>
      <vt:lpstr>Умови міжнародної  торгівлі з врахуванням доходу від експорту (income terms of trade)- </vt:lpstr>
      <vt:lpstr>Однофакторні умови торгівлі </vt:lpstr>
      <vt:lpstr>Презентація PowerPoint</vt:lpstr>
      <vt:lpstr>Еластичність імпорту</vt:lpstr>
      <vt:lpstr>Еластичність експорту </vt:lpstr>
      <vt:lpstr>Концептуальні засади неокласичної моделі міжнародної торгівлі</vt:lpstr>
      <vt:lpstr>Схема 2. Загальна економічна рівновага в умовах автаркії </vt:lpstr>
      <vt:lpstr>Класична теорія міжнародної торгівлі виходить з того, що виробництво одноіменних товарів у різних країнах характеризується різними відносними видатками (праці як єдиного виробничого ресурсу), що веде до різниці відносних цін. Якщо ж співвідношення внутрішніх цін в умовах автаркії у двох країнах однакові, то ці країни не мають економічного стимулу розвивати взаємний торговельний обмін. У неокласичній моделі припускається, що країна А має порівняльну перевагу у виробництві товару X, а країна В — товару Y.  Це означає, що співвідношення внутрішніх цін РX : РY у країні А менше порівняно з умовами внутрішньої торгівлі в країні В, тобто (Рх : Ру)А &lt; (Рх : Ру)в.  За таких умов виробники та споживачі реагують на нове співвідношення цін, змінюючи структуру виробництва та споживання.</vt:lpstr>
      <vt:lpstr>Споживчий та виробничий ефекти зовнішньої торгівлі (для окремо взятої країни) </vt:lpstr>
      <vt:lpstr>Загальний виграш від зовнішньої торгівлі окремої країни складається з двох частин:</vt:lpstr>
      <vt:lpstr>Теорія співвідношення факторів виробництва Хекшера–Оліна</vt:lpstr>
      <vt:lpstr>Передумови:</vt:lpstr>
      <vt:lpstr>Питання 1. Теорема співвідношення факторів виробництва   (модель Елі Гекшера та Бертіла Оліна)  </vt:lpstr>
      <vt:lpstr>Теорема Гекшера-Оліна.</vt:lpstr>
      <vt:lpstr>Схема 2. Торгівля між двома країнами з різними умовами виробництва та ідентичним попитом (різна забезпеченість факторами виробництва)  </vt:lpstr>
      <vt:lpstr>  Країни І та II виробляють капіталомісткий товар Y та трудомісткий товар X , причому країна II характеризується надлишком капіталу, а країна І — праці. Різні умови виробництва характеризуються різними кривими трансформації виробничих потужностей (PPFІ для країни І та PPFІІ країни II), причому крива PPFІ більшою мірою видовжена відносно осі ОХ порівняно з віссю OY. Крива PPFІІ більшою мірою видовжена відносно осі OY , ніж осі ОХ. Ідентичні умови попиту зображені єдиною для двох країн кривою байдужості ІС0. Як бачимо, товар X в країні І є дешевшим порівняно з країною II, а товар Y — у країні II порівняно з країною І. Для того, щоб обидві країни виграли від взаємної торгівлі, необхідно, щоб вони обмінювалися товарами на основі співвідношення цін, яке лежить в інтервалі між внутрішніми умовами торгівлі обох країн до встановлення торговельних відносин, тобто (Рх:Ру)І&lt; (Рх : Ру) іnt&lt;(РХ: PY)ІІ. Взаємна торгівля дасть їм можливість вийти на нові рівні споживання CІ та СІІ які характеризуватимуться однією точкою С. Виробництво в країні І характеризуватиметься точкою РІ а в країні II — точкою РІІ . Країна І експортуватиме Х2Х3 одиниць товару X та імпортуватиме Y1 Y2 одиниць товару Y. Експорт та Імпорт країни II характеризуватиметься відповідно обсягами Y2Y3 та X 1Х2. </vt:lpstr>
      <vt:lpstr>Висновки</vt:lpstr>
      <vt:lpstr>Теорія вирівнювання цін на фактори виробництва. Теорема Хекшера–Оліна–Самуельсона</vt:lpstr>
      <vt:lpstr>Припущення теореми Хекшера–Оліна–Самуельсона</vt:lpstr>
      <vt:lpstr>В умовах досконалої конкуренції така зміна пріоритетів виробництва в країні І характеризується відповідним переміщенням точки, що показує рівень випуску обох товарів, вздовж кривої трансформації виробничих потужностей у напрямку осі ОХ. Такі зміни, безумовно, ведуть до перерозподілу ресурсів з галузі в галузь  </vt:lpstr>
      <vt:lpstr>Отже, в умовах економічної рівноваги за однакових для обох країн відносних (та абсолютних) цін на кінцеві продукти, технологій виробництва та постійного ефекту його масштабів відносні (та абсолютні) ціни факторів виробництва вирівнюються. Ця формула в економічній літературі і називається теоремою про вирівнювання цін факторів виробництва, або теоремою Гекшера-Оліна- Самуелсона. </vt:lpstr>
      <vt:lpstr>Висновки </vt:lpstr>
      <vt:lpstr>Теорія специфічних факторів виробництва</vt:lpstr>
      <vt:lpstr>Гранична продуктивність праці  (MPL - marginal productivity of labor) –  додатковий випуск продукції, який забезпечується використанням додаткової одиниці праці. </vt:lpstr>
      <vt:lpstr>Презентація PowerPoint</vt:lpstr>
      <vt:lpstr>Гранична продуктивність праці</vt:lpstr>
      <vt:lpstr>Презентація PowerPoint</vt:lpstr>
      <vt:lpstr>Попит і пропозиція робочої сили.</vt:lpstr>
      <vt:lpstr>Внутрішня рівновага на ринку праці</vt:lpstr>
      <vt:lpstr>Попит і пропозиція робочої сили при зміні цін на товари</vt:lpstr>
      <vt:lpstr>Парадокс Леонтьєва</vt:lpstr>
      <vt:lpstr>Парадокс Леонтьєва та його пояснення</vt:lpstr>
      <vt:lpstr>В цьому виразі (К : L)m - це співвідношення капіталу та праці в галузях, які виробляють товари, аналогічні імпортним.  (К : L)Х — аналогічне співвідношення для експортних галузей виробництва. Якщо концепція Гекшера—Оліна правильна, тоді США повинні експортувати капіталомісткі товари й імпортувати трудомісткі, що на момент проведення В. Леонтьєвим аналізу не викликало жодних сумнівів. Але результати дослідження В. Леонтьєва виявилися досить несподіваними. Розрахунки показали, що виробництво експортних товарів в обсязі 1 млн. дол. супроводжувалось видатками капіталу в сумі 2,55 млн. дол. та праці в розмірі 182,3 року, тобто співвідношення цих виробничих ресурсів становило 14 000 дол. : 1 рік праці. Що стосується імпортних товарів, то національне виробництво імпортозамінників характеризувалося співвідношенням 18 200 дол. : 1 рік праці. </vt:lpstr>
      <vt:lpstr>Таким чином, за розрахунками В. Леонтьева виходило, що загальне співвідношення (К : L)m: (К : L)Х дорівнювало 1,3. А це означало, що в 1947 році американський експорт був в 1,3 більш трудомістким порівняно з імпортом. Подальший аналіз американської економіки з використанням менш агрегованих галузей виробництва також підтвердив отриманий раніше результат. Виявилося, що виробництва з найбільшою експортною орієнтацією також характеризувалися порівняно низьким співвідношенням капіталу та праці і більшими витратами праці в розрахунку на один долар кінцевого продукту порівняно з більшістю імпортозаміщуючих галузей. Таким чином, емпіричні дослідження на матеріалах американської економіки не підтверджували основного положення концепції Гекшера—Оліна. Ось чому цей результат отримав в економічній науці назву «парадокса Леонтьєва». </vt:lpstr>
      <vt:lpstr>Суть "парадоксу Леонтьєва":  відносний надлишок капіталу в США не позначався на їхній зовнішній торгівлі: США експортували більш трудомістку і менш капіталомістку порівняно з імпортованою продукцію.  У виробничому процесі беруть участь чотири фактори: кваліфікована праця, некваліфікована праця, капітал і земля.  Наявність надлишку висококваліфікованої робочої сили сприяє експорту товарів, виготовлених нею.</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Кабачук Юрій Васильович</dc:creator>
  <cp:lastModifiedBy>Alex Shepel</cp:lastModifiedBy>
  <cp:revision>17</cp:revision>
  <dcterms:created xsi:type="dcterms:W3CDTF">2025-01-24T19:21:24Z</dcterms:created>
  <dcterms:modified xsi:type="dcterms:W3CDTF">2025-02-22T10:12:29Z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