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1" r:id="rId2"/>
    <p:sldId id="322" r:id="rId3"/>
    <p:sldId id="323" r:id="rId4"/>
    <p:sldId id="324" r:id="rId5"/>
    <p:sldId id="326" r:id="rId6"/>
    <p:sldId id="327" r:id="rId7"/>
    <p:sldId id="328" r:id="rId8"/>
    <p:sldId id="329" r:id="rId9"/>
    <p:sldId id="330" r:id="rId10"/>
    <p:sldId id="332" r:id="rId11"/>
    <p:sldId id="331" r:id="rId12"/>
    <p:sldId id="256" r:id="rId13"/>
    <p:sldId id="257" r:id="rId14"/>
    <p:sldId id="258" r:id="rId15"/>
    <p:sldId id="259" r:id="rId16"/>
    <p:sldId id="260" r:id="rId17"/>
    <p:sldId id="261" r:id="rId18"/>
    <p:sldId id="262" r:id="rId19"/>
    <p:sldId id="263" r:id="rId20"/>
    <p:sldId id="264" r:id="rId21"/>
    <p:sldId id="265" r:id="rId22"/>
    <p:sldId id="266" r:id="rId23"/>
    <p:sldId id="268" r:id="rId24"/>
    <p:sldId id="269" r:id="rId25"/>
    <p:sldId id="270" r:id="rId26"/>
    <p:sldId id="272" r:id="rId27"/>
    <p:sldId id="273" r:id="rId28"/>
    <p:sldId id="275" r:id="rId29"/>
    <p:sldId id="276" r:id="rId30"/>
    <p:sldId id="278" r:id="rId31"/>
    <p:sldId id="280" r:id="rId32"/>
    <p:sldId id="281"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20"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1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49620AF3-25A7-4D8F-A954-CD0F425AE6C6}" type="datetimeFigureOut">
              <a:rPr lang="uk-UA" smtClean="0"/>
              <a:t>05.10.2017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9B59F9F-7133-4023-A5D1-E5F38F930697}" type="slidenum">
              <a:rPr lang="uk-UA" smtClean="0"/>
              <a:t>‹#›</a:t>
            </a:fld>
            <a:endParaRPr lang="uk-UA"/>
          </a:p>
        </p:txBody>
      </p:sp>
    </p:spTree>
    <p:extLst>
      <p:ext uri="{BB962C8B-B14F-4D97-AF65-F5344CB8AC3E}">
        <p14:creationId xmlns:p14="http://schemas.microsoft.com/office/powerpoint/2010/main" val="636847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49620AF3-25A7-4D8F-A954-CD0F425AE6C6}" type="datetimeFigureOut">
              <a:rPr lang="uk-UA" smtClean="0"/>
              <a:t>05.10.2017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9B59F9F-7133-4023-A5D1-E5F38F930697}" type="slidenum">
              <a:rPr lang="uk-UA" smtClean="0"/>
              <a:t>‹#›</a:t>
            </a:fld>
            <a:endParaRPr lang="uk-UA"/>
          </a:p>
        </p:txBody>
      </p:sp>
    </p:spTree>
    <p:extLst>
      <p:ext uri="{BB962C8B-B14F-4D97-AF65-F5344CB8AC3E}">
        <p14:creationId xmlns:p14="http://schemas.microsoft.com/office/powerpoint/2010/main" val="1877326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49620AF3-25A7-4D8F-A954-CD0F425AE6C6}" type="datetimeFigureOut">
              <a:rPr lang="uk-UA" smtClean="0"/>
              <a:t>05.10.2017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9B59F9F-7133-4023-A5D1-E5F38F930697}" type="slidenum">
              <a:rPr lang="uk-UA" smtClean="0"/>
              <a:t>‹#›</a:t>
            </a:fld>
            <a:endParaRPr lang="uk-UA"/>
          </a:p>
        </p:txBody>
      </p:sp>
    </p:spTree>
    <p:extLst>
      <p:ext uri="{BB962C8B-B14F-4D97-AF65-F5344CB8AC3E}">
        <p14:creationId xmlns:p14="http://schemas.microsoft.com/office/powerpoint/2010/main" val="216039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49620AF3-25A7-4D8F-A954-CD0F425AE6C6}" type="datetimeFigureOut">
              <a:rPr lang="uk-UA" smtClean="0"/>
              <a:t>05.10.2017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9B59F9F-7133-4023-A5D1-E5F38F930697}" type="slidenum">
              <a:rPr lang="uk-UA" smtClean="0"/>
              <a:t>‹#›</a:t>
            </a:fld>
            <a:endParaRPr lang="uk-UA"/>
          </a:p>
        </p:txBody>
      </p:sp>
    </p:spTree>
    <p:extLst>
      <p:ext uri="{BB962C8B-B14F-4D97-AF65-F5344CB8AC3E}">
        <p14:creationId xmlns:p14="http://schemas.microsoft.com/office/powerpoint/2010/main" val="1034518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9620AF3-25A7-4D8F-A954-CD0F425AE6C6}" type="datetimeFigureOut">
              <a:rPr lang="uk-UA" smtClean="0"/>
              <a:t>05.10.2017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9B59F9F-7133-4023-A5D1-E5F38F930697}" type="slidenum">
              <a:rPr lang="uk-UA" smtClean="0"/>
              <a:t>‹#›</a:t>
            </a:fld>
            <a:endParaRPr lang="uk-UA"/>
          </a:p>
        </p:txBody>
      </p:sp>
    </p:spTree>
    <p:extLst>
      <p:ext uri="{BB962C8B-B14F-4D97-AF65-F5344CB8AC3E}">
        <p14:creationId xmlns:p14="http://schemas.microsoft.com/office/powerpoint/2010/main" val="521073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49620AF3-25A7-4D8F-A954-CD0F425AE6C6}" type="datetimeFigureOut">
              <a:rPr lang="uk-UA" smtClean="0"/>
              <a:t>05.10.2017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9B59F9F-7133-4023-A5D1-E5F38F930697}" type="slidenum">
              <a:rPr lang="uk-UA" smtClean="0"/>
              <a:t>‹#›</a:t>
            </a:fld>
            <a:endParaRPr lang="uk-UA"/>
          </a:p>
        </p:txBody>
      </p:sp>
    </p:spTree>
    <p:extLst>
      <p:ext uri="{BB962C8B-B14F-4D97-AF65-F5344CB8AC3E}">
        <p14:creationId xmlns:p14="http://schemas.microsoft.com/office/powerpoint/2010/main" val="2658273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49620AF3-25A7-4D8F-A954-CD0F425AE6C6}" type="datetimeFigureOut">
              <a:rPr lang="uk-UA" smtClean="0"/>
              <a:t>05.10.2017</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A9B59F9F-7133-4023-A5D1-E5F38F930697}" type="slidenum">
              <a:rPr lang="uk-UA" smtClean="0"/>
              <a:t>‹#›</a:t>
            </a:fld>
            <a:endParaRPr lang="uk-UA"/>
          </a:p>
        </p:txBody>
      </p:sp>
    </p:spTree>
    <p:extLst>
      <p:ext uri="{BB962C8B-B14F-4D97-AF65-F5344CB8AC3E}">
        <p14:creationId xmlns:p14="http://schemas.microsoft.com/office/powerpoint/2010/main" val="2681650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49620AF3-25A7-4D8F-A954-CD0F425AE6C6}" type="datetimeFigureOut">
              <a:rPr lang="uk-UA" smtClean="0"/>
              <a:t>05.10.2017</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A9B59F9F-7133-4023-A5D1-E5F38F930697}" type="slidenum">
              <a:rPr lang="uk-UA" smtClean="0"/>
              <a:t>‹#›</a:t>
            </a:fld>
            <a:endParaRPr lang="uk-UA"/>
          </a:p>
        </p:txBody>
      </p:sp>
    </p:spTree>
    <p:extLst>
      <p:ext uri="{BB962C8B-B14F-4D97-AF65-F5344CB8AC3E}">
        <p14:creationId xmlns:p14="http://schemas.microsoft.com/office/powerpoint/2010/main" val="1637515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9620AF3-25A7-4D8F-A954-CD0F425AE6C6}" type="datetimeFigureOut">
              <a:rPr lang="uk-UA" smtClean="0"/>
              <a:t>05.10.2017</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A9B59F9F-7133-4023-A5D1-E5F38F930697}" type="slidenum">
              <a:rPr lang="uk-UA" smtClean="0"/>
              <a:t>‹#›</a:t>
            </a:fld>
            <a:endParaRPr lang="uk-UA"/>
          </a:p>
        </p:txBody>
      </p:sp>
    </p:spTree>
    <p:extLst>
      <p:ext uri="{BB962C8B-B14F-4D97-AF65-F5344CB8AC3E}">
        <p14:creationId xmlns:p14="http://schemas.microsoft.com/office/powerpoint/2010/main" val="1559045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9620AF3-25A7-4D8F-A954-CD0F425AE6C6}" type="datetimeFigureOut">
              <a:rPr lang="uk-UA" smtClean="0"/>
              <a:t>05.10.2017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9B59F9F-7133-4023-A5D1-E5F38F930697}" type="slidenum">
              <a:rPr lang="uk-UA" smtClean="0"/>
              <a:t>‹#›</a:t>
            </a:fld>
            <a:endParaRPr lang="uk-UA"/>
          </a:p>
        </p:txBody>
      </p:sp>
    </p:spTree>
    <p:extLst>
      <p:ext uri="{BB962C8B-B14F-4D97-AF65-F5344CB8AC3E}">
        <p14:creationId xmlns:p14="http://schemas.microsoft.com/office/powerpoint/2010/main" val="3376111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9620AF3-25A7-4D8F-A954-CD0F425AE6C6}" type="datetimeFigureOut">
              <a:rPr lang="uk-UA" smtClean="0"/>
              <a:t>05.10.2017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9B59F9F-7133-4023-A5D1-E5F38F930697}" type="slidenum">
              <a:rPr lang="uk-UA" smtClean="0"/>
              <a:t>‹#›</a:t>
            </a:fld>
            <a:endParaRPr lang="uk-UA"/>
          </a:p>
        </p:txBody>
      </p:sp>
    </p:spTree>
    <p:extLst>
      <p:ext uri="{BB962C8B-B14F-4D97-AF65-F5344CB8AC3E}">
        <p14:creationId xmlns:p14="http://schemas.microsoft.com/office/powerpoint/2010/main" val="1217497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20AF3-25A7-4D8F-A954-CD0F425AE6C6}" type="datetimeFigureOut">
              <a:rPr lang="uk-UA" smtClean="0"/>
              <a:t>05.10.2017</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59F9F-7133-4023-A5D1-E5F38F930697}" type="slidenum">
              <a:rPr lang="uk-UA" smtClean="0"/>
              <a:t>‹#›</a:t>
            </a:fld>
            <a:endParaRPr lang="uk-UA"/>
          </a:p>
        </p:txBody>
      </p:sp>
    </p:spTree>
    <p:extLst>
      <p:ext uri="{BB962C8B-B14F-4D97-AF65-F5344CB8AC3E}">
        <p14:creationId xmlns:p14="http://schemas.microsoft.com/office/powerpoint/2010/main" val="1801286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562074"/>
          </a:xfrm>
        </p:spPr>
        <p:txBody>
          <a:bodyPr>
            <a:noAutofit/>
          </a:bodyPr>
          <a:lstStyle/>
          <a:p>
            <a:r>
              <a:rPr lang="uk-UA" sz="3200" dirty="0"/>
              <a:t>Економічна асоціація з європейськими країнами</a:t>
            </a:r>
            <a:endParaRPr lang="uk-UA" sz="3200" dirty="0"/>
          </a:p>
        </p:txBody>
      </p:sp>
      <p:sp>
        <p:nvSpPr>
          <p:cNvPr id="3" name="Объект 2"/>
          <p:cNvSpPr>
            <a:spLocks noGrp="1"/>
          </p:cNvSpPr>
          <p:nvPr>
            <p:ph idx="1"/>
          </p:nvPr>
        </p:nvSpPr>
        <p:spPr>
          <a:xfrm>
            <a:off x="457200" y="1124744"/>
            <a:ext cx="8229600" cy="5112568"/>
          </a:xfrm>
        </p:spPr>
        <p:txBody>
          <a:bodyPr>
            <a:normAutofit fontScale="55000" lnSpcReduction="20000"/>
          </a:bodyPr>
          <a:lstStyle/>
          <a:p>
            <a:r>
              <a:rPr lang="ru-RU" dirty="0"/>
              <a:t>К</a:t>
            </a:r>
            <a:r>
              <a:rPr lang="uk-UA" dirty="0" smtClean="0"/>
              <a:t>раїни</a:t>
            </a:r>
            <a:r>
              <a:rPr lang="uk-UA" dirty="0"/>
              <a:t>, з якими ЄС укладає таку угоду, зобов’язуються добровільно гармонізувати своє національне законодавство із законодавством ЄС </a:t>
            </a:r>
            <a:r>
              <a:rPr lang="uk-UA" dirty="0" smtClean="0"/>
              <a:t>+ міжнародні конвенції. </a:t>
            </a:r>
            <a:endParaRPr lang="uk-UA" dirty="0"/>
          </a:p>
          <a:p>
            <a:r>
              <a:rPr lang="uk-UA" dirty="0" smtClean="0"/>
              <a:t>Більшість </a:t>
            </a:r>
            <a:r>
              <a:rPr lang="uk-UA" dirty="0"/>
              <a:t>угод </a:t>
            </a:r>
            <a:r>
              <a:rPr lang="uk-UA" dirty="0" smtClean="0"/>
              <a:t>не </a:t>
            </a:r>
            <a:r>
              <a:rPr lang="uk-UA" dirty="0"/>
              <a:t>передбачає подальшого вступу до союзу. </a:t>
            </a:r>
            <a:endParaRPr lang="en-US" dirty="0" smtClean="0"/>
          </a:p>
          <a:p>
            <a:pPr lvl="0"/>
            <a:r>
              <a:rPr lang="uk-UA" dirty="0" smtClean="0"/>
              <a:t>Угоди </a:t>
            </a:r>
            <a:r>
              <a:rPr lang="uk-UA" dirty="0"/>
              <a:t>про становлення асоціації: </a:t>
            </a:r>
            <a:r>
              <a:rPr lang="uk-UA" dirty="0" err="1"/>
              <a:t>Анкарська</a:t>
            </a:r>
            <a:r>
              <a:rPr lang="uk-UA" dirty="0"/>
              <a:t> угода з Туреччиною (1963 р</a:t>
            </a:r>
            <a:r>
              <a:rPr lang="uk-UA" dirty="0" smtClean="0"/>
              <a:t>.), з Кіпром (1972 р., наразі втратила чинність), </a:t>
            </a:r>
            <a:r>
              <a:rPr lang="uk-UA" dirty="0"/>
              <a:t>з Ісландією, Норвегією та Ліхтенштейном (1992 р.);</a:t>
            </a:r>
          </a:p>
          <a:p>
            <a:pPr lvl="0"/>
            <a:r>
              <a:rPr lang="uk-UA" dirty="0"/>
              <a:t>Європейські угоди про становлення асоціації (всі втратили чинність): з Польщею та Угорщиною (1994 р.), з Румунією, Болгарією, Чехією та Словаччиною (1995 р.), з Естонією, Литвою та Латвією (1998 р.), зі Словенією (1999 р.);</a:t>
            </a:r>
          </a:p>
          <a:p>
            <a:pPr lvl="0"/>
            <a:r>
              <a:rPr lang="uk-UA" dirty="0"/>
              <a:t>Угоди про стабілізацію та асоціацію: з Хорватією (2001 р.), з Албанією (2006 р.), з Чорногорією (2007 р.), з Боснією та Герцеговиною (2008 р.), з Македонією (2004 р.) та з Сербією (2013 р.);</a:t>
            </a:r>
          </a:p>
          <a:p>
            <a:pPr lvl="0"/>
            <a:r>
              <a:rPr lang="uk-UA" dirty="0"/>
              <a:t>Угоди про </a:t>
            </a:r>
            <a:r>
              <a:rPr lang="uk-UA" dirty="0" smtClean="0"/>
              <a:t>асоціацію (створення </a:t>
            </a:r>
            <a:r>
              <a:rPr lang="uk-UA" dirty="0"/>
              <a:t>поглибленої та розширеної </a:t>
            </a:r>
            <a:r>
              <a:rPr lang="en-US" dirty="0" smtClean="0"/>
              <a:t> </a:t>
            </a:r>
            <a:r>
              <a:rPr lang="ru-RU" dirty="0" smtClean="0"/>
              <a:t>ЗВТ)</a:t>
            </a:r>
            <a:r>
              <a:rPr lang="uk-UA" dirty="0" smtClean="0"/>
              <a:t>з </a:t>
            </a:r>
            <a:r>
              <a:rPr lang="uk-UA" dirty="0"/>
              <a:t>Грузією (2014 р.), Молдовою (2014 р.) та Україною (2014 р.) [4].</a:t>
            </a:r>
          </a:p>
          <a:p>
            <a:r>
              <a:rPr lang="uk-UA" dirty="0"/>
              <a:t>Угода про створення Європейської економічної зони з Норвегією, Ісландією та Ліхтенштейном </a:t>
            </a:r>
            <a:r>
              <a:rPr lang="uk-UA" dirty="0" smtClean="0"/>
              <a:t>- участь </a:t>
            </a:r>
            <a:r>
              <a:rPr lang="uk-UA" dirty="0"/>
              <a:t>останніх у внутрішньому </a:t>
            </a:r>
            <a:r>
              <a:rPr lang="uk-UA" dirty="0" smtClean="0"/>
              <a:t>ринку, застосування </a:t>
            </a:r>
            <a:r>
              <a:rPr lang="uk-UA" dirty="0"/>
              <a:t>країнами відповідного законодавства ЄС. </a:t>
            </a:r>
            <a:r>
              <a:rPr lang="uk-UA" dirty="0" smtClean="0"/>
              <a:t>4 основні </a:t>
            </a:r>
            <a:r>
              <a:rPr lang="uk-UA" dirty="0"/>
              <a:t>«</a:t>
            </a:r>
            <a:r>
              <a:rPr lang="uk-UA" dirty="0" smtClean="0"/>
              <a:t>свободи» руху </a:t>
            </a:r>
            <a:r>
              <a:rPr lang="uk-UA" dirty="0"/>
              <a:t>товарів, людей, послуг та </a:t>
            </a:r>
            <a:r>
              <a:rPr lang="uk-UA" dirty="0" smtClean="0"/>
              <a:t>капіталу + механізми </a:t>
            </a:r>
            <a:r>
              <a:rPr lang="uk-UA" dirty="0"/>
              <a:t>взаємодії з питань соціальної політики, захисту споживачів та охорони навколишнього середовища</a:t>
            </a:r>
            <a:r>
              <a:rPr lang="uk-UA" dirty="0" smtClean="0"/>
              <a:t>. </a:t>
            </a:r>
            <a:endParaRPr lang="uk-UA" dirty="0"/>
          </a:p>
          <a:p>
            <a:endParaRPr lang="uk-UA" dirty="0"/>
          </a:p>
        </p:txBody>
      </p:sp>
    </p:spTree>
    <p:extLst>
      <p:ext uri="{BB962C8B-B14F-4D97-AF65-F5344CB8AC3E}">
        <p14:creationId xmlns:p14="http://schemas.microsoft.com/office/powerpoint/2010/main" val="737728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Торговельні преференції ЄС</a:t>
            </a:r>
            <a:r>
              <a:rPr lang="uk-UA" dirty="0"/>
              <a:t/>
            </a:r>
            <a:br>
              <a:rPr lang="uk-UA" dirty="0"/>
            </a:br>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435378823"/>
              </p:ext>
            </p:extLst>
          </p:nvPr>
        </p:nvGraphicFramePr>
        <p:xfrm>
          <a:off x="323528" y="1052732"/>
          <a:ext cx="8568951" cy="5664683"/>
        </p:xfrm>
        <a:graphic>
          <a:graphicData uri="http://schemas.openxmlformats.org/drawingml/2006/table">
            <a:tbl>
              <a:tblPr firstRow="1" firstCol="1" bandRow="1" bandCol="1">
                <a:tableStyleId>{5940675A-B579-460E-94D1-54222C63F5DA}</a:tableStyleId>
              </a:tblPr>
              <a:tblGrid>
                <a:gridCol w="1665025"/>
                <a:gridCol w="1193030"/>
                <a:gridCol w="1193030"/>
                <a:gridCol w="1114799"/>
                <a:gridCol w="1232145"/>
                <a:gridCol w="1232145"/>
                <a:gridCol w="938777"/>
              </a:tblGrid>
              <a:tr h="405379">
                <a:tc rowSpan="2">
                  <a:txBody>
                    <a:bodyPr/>
                    <a:lstStyle/>
                    <a:p>
                      <a:pPr algn="just">
                        <a:spcAft>
                          <a:spcPts val="0"/>
                        </a:spcAft>
                      </a:pPr>
                      <a:r>
                        <a:rPr lang="uk-UA" sz="1400" dirty="0">
                          <a:effectLst/>
                        </a:rPr>
                        <a:t>Країна</a:t>
                      </a:r>
                      <a:endParaRPr lang="uk-UA" sz="2000" dirty="0">
                        <a:effectLst/>
                        <a:latin typeface="Times New Roman"/>
                        <a:ea typeface="Times New Roman"/>
                      </a:endParaRPr>
                    </a:p>
                  </a:txBody>
                  <a:tcPr marL="68580" marR="68580" marT="0" marB="0"/>
                </a:tc>
                <a:tc gridSpan="3">
                  <a:txBody>
                    <a:bodyPr/>
                    <a:lstStyle/>
                    <a:p>
                      <a:pPr algn="ctr">
                        <a:spcAft>
                          <a:spcPts val="0"/>
                        </a:spcAft>
                      </a:pPr>
                      <a:r>
                        <a:rPr lang="uk-UA" sz="1400">
                          <a:effectLst/>
                        </a:rPr>
                        <a:t>Сільскогосподарські товари</a:t>
                      </a:r>
                      <a:endParaRPr lang="uk-UA" sz="2000">
                        <a:effectLst/>
                        <a:latin typeface="Times New Roman"/>
                        <a:ea typeface="Times New Roman"/>
                      </a:endParaRPr>
                    </a:p>
                  </a:txBody>
                  <a:tcPr marL="68580" marR="68580" marT="0" marB="0" anchor="ctr"/>
                </a:tc>
                <a:tc hMerge="1">
                  <a:txBody>
                    <a:bodyPr/>
                    <a:lstStyle/>
                    <a:p>
                      <a:endParaRPr lang="uk-UA"/>
                    </a:p>
                  </a:txBody>
                  <a:tcPr/>
                </a:tc>
                <a:tc hMerge="1">
                  <a:txBody>
                    <a:bodyPr/>
                    <a:lstStyle/>
                    <a:p>
                      <a:endParaRPr lang="uk-UA"/>
                    </a:p>
                  </a:txBody>
                  <a:tcPr/>
                </a:tc>
                <a:tc gridSpan="3">
                  <a:txBody>
                    <a:bodyPr/>
                    <a:lstStyle/>
                    <a:p>
                      <a:pPr algn="ctr">
                        <a:spcAft>
                          <a:spcPts val="0"/>
                        </a:spcAft>
                      </a:pPr>
                      <a:r>
                        <a:rPr lang="uk-UA" sz="1400">
                          <a:effectLst/>
                        </a:rPr>
                        <a:t>Промислові товари</a:t>
                      </a:r>
                      <a:endParaRPr lang="uk-UA" sz="2000">
                        <a:effectLst/>
                        <a:latin typeface="Times New Roman"/>
                        <a:ea typeface="Times New Roman"/>
                      </a:endParaRPr>
                    </a:p>
                  </a:txBody>
                  <a:tcPr marL="68580" marR="68580" marT="0" marB="0" anchor="ctr"/>
                </a:tc>
                <a:tc hMerge="1">
                  <a:txBody>
                    <a:bodyPr/>
                    <a:lstStyle/>
                    <a:p>
                      <a:endParaRPr lang="uk-UA"/>
                    </a:p>
                  </a:txBody>
                  <a:tcPr/>
                </a:tc>
                <a:tc hMerge="1">
                  <a:txBody>
                    <a:bodyPr/>
                    <a:lstStyle/>
                    <a:p>
                      <a:endParaRPr lang="uk-UA"/>
                    </a:p>
                  </a:txBody>
                  <a:tcPr/>
                </a:tc>
              </a:tr>
              <a:tr h="1418824">
                <a:tc vMerge="1">
                  <a:txBody>
                    <a:bodyPr/>
                    <a:lstStyle/>
                    <a:p>
                      <a:endParaRPr lang="uk-UA"/>
                    </a:p>
                  </a:txBody>
                  <a:tcPr/>
                </a:tc>
                <a:tc>
                  <a:txBody>
                    <a:bodyPr/>
                    <a:lstStyle/>
                    <a:p>
                      <a:pPr algn="just">
                        <a:spcAft>
                          <a:spcPts val="0"/>
                        </a:spcAft>
                      </a:pPr>
                      <a:r>
                        <a:rPr lang="uk-UA" sz="1400" dirty="0">
                          <a:effectLst/>
                        </a:rPr>
                        <a:t>тариф, % </a:t>
                      </a:r>
                      <a:endParaRPr lang="uk-UA" sz="2000" dirty="0">
                        <a:effectLst/>
                        <a:latin typeface="Times New Roman"/>
                        <a:ea typeface="Times New Roman"/>
                      </a:endParaRPr>
                    </a:p>
                  </a:txBody>
                  <a:tcPr marL="68580" marR="68580" marT="0" marB="0"/>
                </a:tc>
                <a:tc>
                  <a:txBody>
                    <a:bodyPr/>
                    <a:lstStyle/>
                    <a:p>
                      <a:pPr algn="just">
                        <a:spcAft>
                          <a:spcPts val="0"/>
                        </a:spcAft>
                      </a:pPr>
                      <a:r>
                        <a:rPr lang="uk-UA" sz="1400" dirty="0">
                          <a:effectLst/>
                          <a:highlight>
                            <a:srgbClr val="00FFFF"/>
                          </a:highlight>
                        </a:rPr>
                        <a:t>преференційна маржа, </a:t>
                      </a:r>
                      <a:r>
                        <a:rPr lang="uk-UA" sz="1400" dirty="0" err="1">
                          <a:effectLst/>
                          <a:highlight>
                            <a:srgbClr val="00FFFF"/>
                          </a:highlight>
                        </a:rPr>
                        <a:t>п.п</a:t>
                      </a:r>
                      <a:r>
                        <a:rPr lang="uk-UA" sz="1400" dirty="0">
                          <a:effectLst/>
                          <a:highlight>
                            <a:srgbClr val="00FFFF"/>
                          </a:highlight>
                        </a:rPr>
                        <a:t>.</a:t>
                      </a:r>
                      <a:endParaRPr lang="uk-UA" sz="2000" dirty="0">
                        <a:effectLst/>
                        <a:latin typeface="Times New Roman"/>
                        <a:ea typeface="Times New Roman"/>
                      </a:endParaRPr>
                    </a:p>
                  </a:txBody>
                  <a:tcPr marL="68580" marR="68580" marT="0" marB="0">
                    <a:solidFill>
                      <a:schemeClr val="bg1"/>
                    </a:solidFill>
                  </a:tcPr>
                </a:tc>
                <a:tc>
                  <a:txBody>
                    <a:bodyPr/>
                    <a:lstStyle/>
                    <a:p>
                      <a:pPr algn="just">
                        <a:spcAft>
                          <a:spcPts val="0"/>
                        </a:spcAft>
                      </a:pPr>
                      <a:r>
                        <a:rPr lang="uk-UA" sz="1400" dirty="0">
                          <a:effectLst/>
                          <a:highlight>
                            <a:srgbClr val="00FFFF"/>
                          </a:highlight>
                        </a:rPr>
                        <a:t>виграш експортерів, млн. </a:t>
                      </a:r>
                      <a:r>
                        <a:rPr lang="uk-UA" sz="1400" dirty="0" err="1">
                          <a:effectLst/>
                          <a:highlight>
                            <a:srgbClr val="00FFFF"/>
                          </a:highlight>
                        </a:rPr>
                        <a:t>дол</a:t>
                      </a:r>
                      <a:r>
                        <a:rPr lang="uk-UA" sz="1400" dirty="0">
                          <a:effectLst/>
                          <a:highlight>
                            <a:srgbClr val="00FFFF"/>
                          </a:highlight>
                        </a:rPr>
                        <a:t>.</a:t>
                      </a:r>
                      <a:endParaRPr lang="uk-UA" sz="2000" dirty="0">
                        <a:effectLst/>
                        <a:latin typeface="Times New Roman"/>
                        <a:ea typeface="Times New Roman"/>
                      </a:endParaRPr>
                    </a:p>
                  </a:txBody>
                  <a:tcPr marL="68580" marR="68580" marT="0" marB="0">
                    <a:solidFill>
                      <a:schemeClr val="bg1"/>
                    </a:solidFill>
                  </a:tcPr>
                </a:tc>
                <a:tc>
                  <a:txBody>
                    <a:bodyPr/>
                    <a:lstStyle/>
                    <a:p>
                      <a:pPr algn="just">
                        <a:spcAft>
                          <a:spcPts val="0"/>
                        </a:spcAft>
                      </a:pPr>
                      <a:r>
                        <a:rPr lang="uk-UA" sz="1400" dirty="0">
                          <a:effectLst/>
                        </a:rPr>
                        <a:t>тариф, % </a:t>
                      </a:r>
                      <a:endParaRPr lang="uk-UA" sz="2000" dirty="0">
                        <a:effectLst/>
                        <a:latin typeface="Times New Roman"/>
                        <a:ea typeface="Times New Roman"/>
                      </a:endParaRPr>
                    </a:p>
                  </a:txBody>
                  <a:tcPr marL="68580" marR="68580" marT="0" marB="0">
                    <a:solidFill>
                      <a:schemeClr val="bg1"/>
                    </a:solidFill>
                  </a:tcPr>
                </a:tc>
                <a:tc>
                  <a:txBody>
                    <a:bodyPr/>
                    <a:lstStyle/>
                    <a:p>
                      <a:pPr algn="just">
                        <a:spcAft>
                          <a:spcPts val="0"/>
                        </a:spcAft>
                      </a:pPr>
                      <a:r>
                        <a:rPr lang="uk-UA" sz="1400" dirty="0">
                          <a:effectLst/>
                          <a:highlight>
                            <a:srgbClr val="00FFFF"/>
                          </a:highlight>
                        </a:rPr>
                        <a:t>преференційна маржа, </a:t>
                      </a:r>
                      <a:r>
                        <a:rPr lang="uk-UA" sz="1400" dirty="0" err="1">
                          <a:effectLst/>
                          <a:highlight>
                            <a:srgbClr val="00FFFF"/>
                          </a:highlight>
                        </a:rPr>
                        <a:t>п.п</a:t>
                      </a:r>
                      <a:r>
                        <a:rPr lang="uk-UA" sz="1400" dirty="0">
                          <a:effectLst/>
                          <a:highlight>
                            <a:srgbClr val="00FFFF"/>
                          </a:highlight>
                        </a:rPr>
                        <a:t>.</a:t>
                      </a:r>
                      <a:endParaRPr lang="uk-UA" sz="2000" dirty="0">
                        <a:effectLst/>
                        <a:latin typeface="Times New Roman"/>
                        <a:ea typeface="Times New Roman"/>
                      </a:endParaRPr>
                    </a:p>
                  </a:txBody>
                  <a:tcPr marL="68580" marR="68580" marT="0" marB="0">
                    <a:solidFill>
                      <a:schemeClr val="bg1"/>
                    </a:solidFill>
                  </a:tcPr>
                </a:tc>
                <a:tc>
                  <a:txBody>
                    <a:bodyPr/>
                    <a:lstStyle/>
                    <a:p>
                      <a:pPr algn="just">
                        <a:spcAft>
                          <a:spcPts val="0"/>
                        </a:spcAft>
                      </a:pPr>
                      <a:r>
                        <a:rPr lang="uk-UA" sz="1400" dirty="0">
                          <a:effectLst/>
                          <a:highlight>
                            <a:srgbClr val="00FFFF"/>
                          </a:highlight>
                        </a:rPr>
                        <a:t>виграш експортерів, млн. </a:t>
                      </a:r>
                      <a:r>
                        <a:rPr lang="uk-UA" sz="1400" dirty="0" err="1">
                          <a:effectLst/>
                          <a:highlight>
                            <a:srgbClr val="00FFFF"/>
                          </a:highlight>
                        </a:rPr>
                        <a:t>дол</a:t>
                      </a:r>
                      <a:r>
                        <a:rPr lang="uk-UA" sz="1400" dirty="0">
                          <a:effectLst/>
                          <a:highlight>
                            <a:srgbClr val="00FFFF"/>
                          </a:highlight>
                        </a:rPr>
                        <a:t>.</a:t>
                      </a:r>
                      <a:endParaRPr lang="uk-UA" sz="2000" dirty="0">
                        <a:effectLst/>
                        <a:latin typeface="Times New Roman"/>
                        <a:ea typeface="Times New Roman"/>
                      </a:endParaRPr>
                    </a:p>
                  </a:txBody>
                  <a:tcPr marL="68580" marR="68580" marT="0" marB="0">
                    <a:solidFill>
                      <a:schemeClr val="bg1"/>
                    </a:solidFill>
                  </a:tcPr>
                </a:tc>
              </a:tr>
              <a:tr h="202689">
                <a:tc>
                  <a:txBody>
                    <a:bodyPr/>
                    <a:lstStyle/>
                    <a:p>
                      <a:pPr>
                        <a:spcAft>
                          <a:spcPts val="0"/>
                        </a:spcAft>
                      </a:pPr>
                      <a:r>
                        <a:rPr lang="uk-UA" sz="1400">
                          <a:effectLst/>
                        </a:rPr>
                        <a:t>Єгипет</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9,5</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dirty="0">
                          <a:effectLst/>
                          <a:highlight>
                            <a:srgbClr val="FFFF00"/>
                          </a:highlight>
                        </a:rPr>
                        <a:t>8,5</a:t>
                      </a:r>
                      <a:endParaRPr lang="uk-UA" sz="2000" dirty="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78,9</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2,7</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2,7</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250,3</a:t>
                      </a:r>
                      <a:endParaRPr lang="uk-UA" sz="2000">
                        <a:effectLst/>
                        <a:latin typeface="Times New Roman"/>
                        <a:ea typeface="Times New Roman"/>
                      </a:endParaRPr>
                    </a:p>
                  </a:txBody>
                  <a:tcPr marL="68580" marR="68580" marT="0" marB="0" anchor="b"/>
                </a:tc>
              </a:tr>
              <a:tr h="202689">
                <a:tc>
                  <a:txBody>
                    <a:bodyPr/>
                    <a:lstStyle/>
                    <a:p>
                      <a:pPr>
                        <a:spcAft>
                          <a:spcPts val="0"/>
                        </a:spcAft>
                      </a:pPr>
                      <a:r>
                        <a:rPr lang="uk-UA" sz="1400">
                          <a:effectLst/>
                        </a:rPr>
                        <a:t>Ізраїль</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11,1</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8,7</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114,8</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2,2</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2,2</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279,7</a:t>
                      </a:r>
                      <a:endParaRPr lang="uk-UA" sz="2000">
                        <a:effectLst/>
                        <a:latin typeface="Times New Roman"/>
                        <a:ea typeface="Times New Roman"/>
                      </a:endParaRPr>
                    </a:p>
                  </a:txBody>
                  <a:tcPr marL="68580" marR="68580" marT="0" marB="0" anchor="b"/>
                </a:tc>
              </a:tr>
              <a:tr h="202689">
                <a:tc>
                  <a:txBody>
                    <a:bodyPr/>
                    <a:lstStyle/>
                    <a:p>
                      <a:pPr>
                        <a:spcAft>
                          <a:spcPts val="0"/>
                        </a:spcAft>
                      </a:pPr>
                      <a:r>
                        <a:rPr lang="uk-UA" sz="1400">
                          <a:effectLst/>
                        </a:rPr>
                        <a:t>Йорданія</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21,1</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21</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dirty="0">
                          <a:effectLst/>
                          <a:highlight>
                            <a:srgbClr val="FFFF00"/>
                          </a:highlight>
                        </a:rPr>
                        <a:t>6,1</a:t>
                      </a:r>
                      <a:endParaRPr lang="uk-UA" sz="2000" dirty="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2</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2</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7,5</a:t>
                      </a:r>
                      <a:endParaRPr lang="uk-UA" sz="2000">
                        <a:effectLst/>
                        <a:latin typeface="Times New Roman"/>
                        <a:ea typeface="Times New Roman"/>
                      </a:endParaRPr>
                    </a:p>
                  </a:txBody>
                  <a:tcPr marL="68580" marR="68580" marT="0" marB="0" anchor="b"/>
                </a:tc>
              </a:tr>
              <a:tr h="202689">
                <a:tc>
                  <a:txBody>
                    <a:bodyPr/>
                    <a:lstStyle/>
                    <a:p>
                      <a:pPr>
                        <a:spcAft>
                          <a:spcPts val="0"/>
                        </a:spcAft>
                      </a:pPr>
                      <a:r>
                        <a:rPr lang="uk-UA" sz="1400">
                          <a:effectLst/>
                        </a:rPr>
                        <a:t>Марокко</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14,3</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7,9</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dirty="0">
                          <a:effectLst/>
                          <a:highlight>
                            <a:srgbClr val="FFFF00"/>
                          </a:highlight>
                        </a:rPr>
                        <a:t>121,4</a:t>
                      </a:r>
                      <a:endParaRPr lang="uk-UA" sz="2000" dirty="0">
                        <a:effectLst/>
                        <a:latin typeface="Times New Roman"/>
                        <a:ea typeface="Times New Roman"/>
                      </a:endParaRPr>
                    </a:p>
                  </a:txBody>
                  <a:tcPr marL="68580" marR="68580" marT="0" marB="0" anchor="b"/>
                </a:tc>
                <a:tc>
                  <a:txBody>
                    <a:bodyPr/>
                    <a:lstStyle/>
                    <a:p>
                      <a:pPr algn="r">
                        <a:spcAft>
                          <a:spcPts val="0"/>
                        </a:spcAft>
                      </a:pPr>
                      <a:r>
                        <a:rPr lang="uk-UA" sz="1400" dirty="0">
                          <a:effectLst/>
                          <a:highlight>
                            <a:srgbClr val="FFFF00"/>
                          </a:highlight>
                        </a:rPr>
                        <a:t>7,1</a:t>
                      </a:r>
                      <a:endParaRPr lang="uk-UA" sz="2000" dirty="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7,1</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685,3</a:t>
                      </a:r>
                      <a:endParaRPr lang="uk-UA" sz="2000">
                        <a:effectLst/>
                        <a:latin typeface="Times New Roman"/>
                        <a:ea typeface="Times New Roman"/>
                      </a:endParaRPr>
                    </a:p>
                  </a:txBody>
                  <a:tcPr marL="68580" marR="68580" marT="0" marB="0" anchor="b"/>
                </a:tc>
              </a:tr>
              <a:tr h="202689">
                <a:tc>
                  <a:txBody>
                    <a:bodyPr/>
                    <a:lstStyle/>
                    <a:p>
                      <a:pPr>
                        <a:spcAft>
                          <a:spcPts val="0"/>
                        </a:spcAft>
                      </a:pPr>
                      <a:r>
                        <a:rPr lang="uk-UA" sz="1400">
                          <a:effectLst/>
                        </a:rPr>
                        <a:t>Туніс</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20,1</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4,6</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17,0</a:t>
                      </a:r>
                      <a:endParaRPr lang="uk-UA" sz="2000">
                        <a:effectLst/>
                        <a:latin typeface="Times New Roman"/>
                        <a:ea typeface="Times New Roman"/>
                      </a:endParaRPr>
                    </a:p>
                  </a:txBody>
                  <a:tcPr marL="68580" marR="68580" marT="0" marB="0" anchor="b"/>
                </a:tc>
                <a:tc>
                  <a:txBody>
                    <a:bodyPr/>
                    <a:lstStyle/>
                    <a:p>
                      <a:pPr algn="r">
                        <a:spcAft>
                          <a:spcPts val="0"/>
                        </a:spcAft>
                      </a:pPr>
                      <a:r>
                        <a:rPr lang="uk-UA" sz="1400" dirty="0">
                          <a:effectLst/>
                          <a:highlight>
                            <a:srgbClr val="FFFF00"/>
                          </a:highlight>
                        </a:rPr>
                        <a:t>4,6</a:t>
                      </a:r>
                      <a:endParaRPr lang="uk-UA" sz="2000" dirty="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4,6</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517,7</a:t>
                      </a:r>
                      <a:endParaRPr lang="uk-UA" sz="2000">
                        <a:effectLst/>
                        <a:latin typeface="Times New Roman"/>
                        <a:ea typeface="Times New Roman"/>
                      </a:endParaRPr>
                    </a:p>
                  </a:txBody>
                  <a:tcPr marL="68580" marR="68580" marT="0" marB="0" anchor="b"/>
                </a:tc>
              </a:tr>
              <a:tr h="202689">
                <a:tc>
                  <a:txBody>
                    <a:bodyPr/>
                    <a:lstStyle/>
                    <a:p>
                      <a:pPr>
                        <a:spcAft>
                          <a:spcPts val="0"/>
                        </a:spcAft>
                      </a:pPr>
                      <a:r>
                        <a:rPr lang="uk-UA" sz="1400">
                          <a:effectLst/>
                        </a:rPr>
                        <a:t>Сирія</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1,7</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0,9</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0,7</a:t>
                      </a:r>
                      <a:endParaRPr lang="uk-UA" sz="2000">
                        <a:effectLst/>
                        <a:latin typeface="Times New Roman"/>
                        <a:ea typeface="Times New Roman"/>
                      </a:endParaRPr>
                    </a:p>
                  </a:txBody>
                  <a:tcPr marL="68580" marR="68580" marT="0" marB="0" anchor="b"/>
                </a:tc>
                <a:tc>
                  <a:txBody>
                    <a:bodyPr/>
                    <a:lstStyle/>
                    <a:p>
                      <a:pPr algn="r">
                        <a:spcAft>
                          <a:spcPts val="0"/>
                        </a:spcAft>
                      </a:pPr>
                      <a:r>
                        <a:rPr lang="uk-UA" sz="1400" dirty="0">
                          <a:effectLst/>
                          <a:highlight>
                            <a:srgbClr val="FFFF00"/>
                          </a:highlight>
                        </a:rPr>
                        <a:t>5,1</a:t>
                      </a:r>
                      <a:endParaRPr lang="uk-UA" sz="2000" dirty="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5,1</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12,5</a:t>
                      </a:r>
                      <a:endParaRPr lang="uk-UA" sz="2000">
                        <a:effectLst/>
                        <a:latin typeface="Times New Roman"/>
                        <a:ea typeface="Times New Roman"/>
                      </a:endParaRPr>
                    </a:p>
                  </a:txBody>
                  <a:tcPr marL="68580" marR="68580" marT="0" marB="0" anchor="b"/>
                </a:tc>
              </a:tr>
              <a:tr h="202689">
                <a:tc>
                  <a:txBody>
                    <a:bodyPr/>
                    <a:lstStyle/>
                    <a:p>
                      <a:pPr>
                        <a:spcAft>
                          <a:spcPts val="0"/>
                        </a:spcAft>
                      </a:pPr>
                      <a:r>
                        <a:rPr lang="uk-UA" sz="1400">
                          <a:effectLst/>
                        </a:rPr>
                        <a:t>Чілі</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9</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7,9</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208,3</a:t>
                      </a:r>
                      <a:endParaRPr lang="uk-UA" sz="2000">
                        <a:effectLst/>
                        <a:latin typeface="Times New Roman"/>
                        <a:ea typeface="Times New Roman"/>
                      </a:endParaRPr>
                    </a:p>
                  </a:txBody>
                  <a:tcPr marL="68580" marR="68580" marT="0" marB="0" anchor="b"/>
                </a:tc>
                <a:tc>
                  <a:txBody>
                    <a:bodyPr/>
                    <a:lstStyle/>
                    <a:p>
                      <a:pPr algn="r">
                        <a:spcAft>
                          <a:spcPts val="0"/>
                        </a:spcAft>
                      </a:pPr>
                      <a:r>
                        <a:rPr lang="uk-UA" sz="1400" dirty="0">
                          <a:effectLst/>
                          <a:highlight>
                            <a:srgbClr val="FFFF00"/>
                          </a:highlight>
                        </a:rPr>
                        <a:t>0,9</a:t>
                      </a:r>
                      <a:endParaRPr lang="uk-UA" sz="2000" dirty="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0,8</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76,1</a:t>
                      </a:r>
                      <a:endParaRPr lang="uk-UA" sz="2000">
                        <a:effectLst/>
                        <a:latin typeface="Times New Roman"/>
                        <a:ea typeface="Times New Roman"/>
                      </a:endParaRPr>
                    </a:p>
                  </a:txBody>
                  <a:tcPr marL="68580" marR="68580" marT="0" marB="0" anchor="b"/>
                </a:tc>
              </a:tr>
              <a:tr h="202689">
                <a:tc>
                  <a:txBody>
                    <a:bodyPr/>
                    <a:lstStyle/>
                    <a:p>
                      <a:pPr>
                        <a:spcAft>
                          <a:spcPts val="0"/>
                        </a:spcAft>
                      </a:pPr>
                      <a:r>
                        <a:rPr lang="uk-UA" sz="1400">
                          <a:effectLst/>
                        </a:rPr>
                        <a:t>Гватемала</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7,5</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6,1</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35,9</a:t>
                      </a:r>
                      <a:endParaRPr lang="uk-UA" sz="2000">
                        <a:effectLst/>
                        <a:latin typeface="Times New Roman"/>
                        <a:ea typeface="Times New Roman"/>
                      </a:endParaRPr>
                    </a:p>
                  </a:txBody>
                  <a:tcPr marL="68580" marR="68580" marT="0" marB="0" anchor="b"/>
                </a:tc>
                <a:tc>
                  <a:txBody>
                    <a:bodyPr/>
                    <a:lstStyle/>
                    <a:p>
                      <a:pPr>
                        <a:spcAft>
                          <a:spcPts val="0"/>
                        </a:spcAft>
                      </a:pPr>
                      <a:r>
                        <a:rPr lang="uk-UA" sz="1400" dirty="0">
                          <a:effectLst/>
                          <a:highlight>
                            <a:srgbClr val="FFFF00"/>
                          </a:highlight>
                        </a:rPr>
                        <a:t> </a:t>
                      </a:r>
                      <a:endParaRPr lang="uk-UA" sz="2000" dirty="0">
                        <a:effectLst/>
                        <a:latin typeface="Times New Roman"/>
                        <a:ea typeface="Times New Roman"/>
                      </a:endParaRPr>
                    </a:p>
                  </a:txBody>
                  <a:tcPr marL="68580" marR="68580" marT="0" marB="0" anchor="b"/>
                </a:tc>
                <a:tc>
                  <a:txBody>
                    <a:bodyPr/>
                    <a:lstStyle/>
                    <a:p>
                      <a:pPr>
                        <a:spcAft>
                          <a:spcPts val="0"/>
                        </a:spcAft>
                      </a:pPr>
                      <a:r>
                        <a:rPr lang="uk-UA" sz="1400" dirty="0">
                          <a:effectLst/>
                          <a:highlight>
                            <a:srgbClr val="FFFF00"/>
                          </a:highlight>
                        </a:rPr>
                        <a:t> </a:t>
                      </a:r>
                      <a:endParaRPr lang="uk-UA" sz="2000" dirty="0">
                        <a:effectLst/>
                        <a:latin typeface="Times New Roman"/>
                        <a:ea typeface="Times New Roman"/>
                      </a:endParaRPr>
                    </a:p>
                  </a:txBody>
                  <a:tcPr marL="68580" marR="68580" marT="0" marB="0" anchor="b"/>
                </a:tc>
                <a:tc>
                  <a:txBody>
                    <a:bodyPr/>
                    <a:lstStyle/>
                    <a:p>
                      <a:pPr>
                        <a:spcAft>
                          <a:spcPts val="0"/>
                        </a:spcAft>
                      </a:pPr>
                      <a:r>
                        <a:rPr lang="uk-UA" sz="1400">
                          <a:effectLst/>
                          <a:highlight>
                            <a:srgbClr val="FFFF00"/>
                          </a:highlight>
                        </a:rPr>
                        <a:t> </a:t>
                      </a:r>
                      <a:endParaRPr lang="uk-UA" sz="2000">
                        <a:effectLst/>
                        <a:latin typeface="Times New Roman"/>
                        <a:ea typeface="Times New Roman"/>
                      </a:endParaRPr>
                    </a:p>
                  </a:txBody>
                  <a:tcPr marL="68580" marR="68580" marT="0" marB="0" anchor="b"/>
                </a:tc>
              </a:tr>
              <a:tr h="202689">
                <a:tc>
                  <a:txBody>
                    <a:bodyPr/>
                    <a:lstStyle/>
                    <a:p>
                      <a:pPr>
                        <a:spcAft>
                          <a:spcPts val="0"/>
                        </a:spcAft>
                      </a:pPr>
                      <a:r>
                        <a:rPr lang="uk-UA" sz="1400">
                          <a:effectLst/>
                        </a:rPr>
                        <a:t>Гондурас</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1,1</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1,1</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12,4</a:t>
                      </a:r>
                      <a:endParaRPr lang="uk-UA" sz="2000">
                        <a:effectLst/>
                        <a:latin typeface="Times New Roman"/>
                        <a:ea typeface="Times New Roman"/>
                      </a:endParaRPr>
                    </a:p>
                  </a:txBody>
                  <a:tcPr marL="68580" marR="68580" marT="0" marB="0" anchor="b"/>
                </a:tc>
                <a:tc>
                  <a:txBody>
                    <a:bodyPr/>
                    <a:lstStyle/>
                    <a:p>
                      <a:pPr>
                        <a:spcAft>
                          <a:spcPts val="0"/>
                        </a:spcAft>
                      </a:pPr>
                      <a:r>
                        <a:rPr lang="uk-UA" sz="1400" dirty="0">
                          <a:effectLst/>
                          <a:highlight>
                            <a:srgbClr val="FFFF00"/>
                          </a:highlight>
                        </a:rPr>
                        <a:t> </a:t>
                      </a:r>
                      <a:endParaRPr lang="uk-UA" sz="2000" dirty="0">
                        <a:effectLst/>
                        <a:latin typeface="Times New Roman"/>
                        <a:ea typeface="Times New Roman"/>
                      </a:endParaRPr>
                    </a:p>
                  </a:txBody>
                  <a:tcPr marL="68580" marR="68580" marT="0" marB="0" anchor="b"/>
                </a:tc>
                <a:tc>
                  <a:txBody>
                    <a:bodyPr/>
                    <a:lstStyle/>
                    <a:p>
                      <a:pPr>
                        <a:spcAft>
                          <a:spcPts val="0"/>
                        </a:spcAft>
                      </a:pPr>
                      <a:r>
                        <a:rPr lang="uk-UA" sz="1400" dirty="0">
                          <a:effectLst/>
                          <a:highlight>
                            <a:srgbClr val="FFFF00"/>
                          </a:highlight>
                        </a:rPr>
                        <a:t> </a:t>
                      </a:r>
                      <a:endParaRPr lang="uk-UA" sz="2000" dirty="0">
                        <a:effectLst/>
                        <a:latin typeface="Times New Roman"/>
                        <a:ea typeface="Times New Roman"/>
                      </a:endParaRPr>
                    </a:p>
                  </a:txBody>
                  <a:tcPr marL="68580" marR="68580" marT="0" marB="0" anchor="b"/>
                </a:tc>
                <a:tc>
                  <a:txBody>
                    <a:bodyPr/>
                    <a:lstStyle/>
                    <a:p>
                      <a:pPr>
                        <a:spcAft>
                          <a:spcPts val="0"/>
                        </a:spcAft>
                      </a:pPr>
                      <a:r>
                        <a:rPr lang="uk-UA" sz="1400">
                          <a:effectLst/>
                          <a:highlight>
                            <a:srgbClr val="FFFF00"/>
                          </a:highlight>
                        </a:rPr>
                        <a:t> </a:t>
                      </a:r>
                      <a:endParaRPr lang="uk-UA" sz="2000">
                        <a:effectLst/>
                        <a:latin typeface="Times New Roman"/>
                        <a:ea typeface="Times New Roman"/>
                      </a:endParaRPr>
                    </a:p>
                  </a:txBody>
                  <a:tcPr marL="68580" marR="68580" marT="0" marB="0" anchor="b"/>
                </a:tc>
              </a:tr>
              <a:tr h="202689">
                <a:tc>
                  <a:txBody>
                    <a:bodyPr/>
                    <a:lstStyle/>
                    <a:p>
                      <a:pPr>
                        <a:spcAft>
                          <a:spcPts val="0"/>
                        </a:spcAft>
                      </a:pPr>
                      <a:r>
                        <a:rPr lang="uk-UA" sz="1400">
                          <a:effectLst/>
                        </a:rPr>
                        <a:t>Коста-Ріка</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11,8</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11,6</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194,4</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0,1</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dirty="0">
                          <a:effectLst/>
                          <a:highlight>
                            <a:srgbClr val="FFFF00"/>
                          </a:highlight>
                        </a:rPr>
                        <a:t>0,1</a:t>
                      </a:r>
                      <a:endParaRPr lang="uk-UA" sz="2000" dirty="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7,4</a:t>
                      </a:r>
                      <a:endParaRPr lang="uk-UA" sz="2000">
                        <a:effectLst/>
                        <a:latin typeface="Times New Roman"/>
                        <a:ea typeface="Times New Roman"/>
                      </a:endParaRPr>
                    </a:p>
                  </a:txBody>
                  <a:tcPr marL="68580" marR="68580" marT="0" marB="0" anchor="b"/>
                </a:tc>
              </a:tr>
              <a:tr h="202689">
                <a:tc>
                  <a:txBody>
                    <a:bodyPr/>
                    <a:lstStyle/>
                    <a:p>
                      <a:pPr>
                        <a:spcAft>
                          <a:spcPts val="0"/>
                        </a:spcAft>
                      </a:pPr>
                      <a:r>
                        <a:rPr lang="uk-UA" sz="1400">
                          <a:effectLst/>
                        </a:rPr>
                        <a:t>Нікарагуа</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2,8</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2,8</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6,0</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9,8</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dirty="0">
                          <a:effectLst/>
                          <a:highlight>
                            <a:srgbClr val="FFFF00"/>
                          </a:highlight>
                        </a:rPr>
                        <a:t>8,1</a:t>
                      </a:r>
                      <a:endParaRPr lang="uk-UA" sz="2000" dirty="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9,6</a:t>
                      </a:r>
                      <a:endParaRPr lang="uk-UA" sz="2000">
                        <a:effectLst/>
                        <a:latin typeface="Times New Roman"/>
                        <a:ea typeface="Times New Roman"/>
                      </a:endParaRPr>
                    </a:p>
                  </a:txBody>
                  <a:tcPr marL="68580" marR="68580" marT="0" marB="0" anchor="b"/>
                </a:tc>
              </a:tr>
              <a:tr h="202689">
                <a:tc>
                  <a:txBody>
                    <a:bodyPr/>
                    <a:lstStyle/>
                    <a:p>
                      <a:pPr>
                        <a:spcAft>
                          <a:spcPts val="0"/>
                        </a:spcAft>
                      </a:pPr>
                      <a:r>
                        <a:rPr lang="uk-UA" sz="1400">
                          <a:effectLst/>
                        </a:rPr>
                        <a:t>Панама</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13,3</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13,3</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32,9</a:t>
                      </a:r>
                      <a:endParaRPr lang="uk-UA" sz="2000">
                        <a:effectLst/>
                        <a:latin typeface="Times New Roman"/>
                        <a:ea typeface="Times New Roman"/>
                      </a:endParaRPr>
                    </a:p>
                  </a:txBody>
                  <a:tcPr marL="68580" marR="68580" marT="0" marB="0" anchor="b"/>
                </a:tc>
                <a:tc>
                  <a:txBody>
                    <a:bodyPr/>
                    <a:lstStyle/>
                    <a:p>
                      <a:pPr>
                        <a:spcAft>
                          <a:spcPts val="0"/>
                        </a:spcAft>
                      </a:pPr>
                      <a:r>
                        <a:rPr lang="uk-UA" sz="1400">
                          <a:effectLst/>
                          <a:highlight>
                            <a:srgbClr val="FFFF00"/>
                          </a:highlight>
                        </a:rPr>
                        <a:t> </a:t>
                      </a:r>
                      <a:endParaRPr lang="uk-UA" sz="2000">
                        <a:effectLst/>
                        <a:latin typeface="Times New Roman"/>
                        <a:ea typeface="Times New Roman"/>
                      </a:endParaRPr>
                    </a:p>
                  </a:txBody>
                  <a:tcPr marL="68580" marR="68580" marT="0" marB="0" anchor="b"/>
                </a:tc>
                <a:tc>
                  <a:txBody>
                    <a:bodyPr/>
                    <a:lstStyle/>
                    <a:p>
                      <a:pPr>
                        <a:spcAft>
                          <a:spcPts val="0"/>
                        </a:spcAft>
                      </a:pPr>
                      <a:r>
                        <a:rPr lang="uk-UA" sz="1400" dirty="0">
                          <a:effectLst/>
                          <a:highlight>
                            <a:srgbClr val="FFFF00"/>
                          </a:highlight>
                        </a:rPr>
                        <a:t> </a:t>
                      </a:r>
                      <a:endParaRPr lang="uk-UA" sz="2000" dirty="0">
                        <a:effectLst/>
                        <a:latin typeface="Times New Roman"/>
                        <a:ea typeface="Times New Roman"/>
                      </a:endParaRPr>
                    </a:p>
                  </a:txBody>
                  <a:tcPr marL="68580" marR="68580" marT="0" marB="0" anchor="b"/>
                </a:tc>
                <a:tc>
                  <a:txBody>
                    <a:bodyPr/>
                    <a:lstStyle/>
                    <a:p>
                      <a:pPr>
                        <a:spcAft>
                          <a:spcPts val="0"/>
                        </a:spcAft>
                      </a:pPr>
                      <a:r>
                        <a:rPr lang="uk-UA" sz="1400">
                          <a:effectLst/>
                          <a:highlight>
                            <a:srgbClr val="FFFF00"/>
                          </a:highlight>
                        </a:rPr>
                        <a:t> </a:t>
                      </a:r>
                      <a:endParaRPr lang="uk-UA" sz="2000">
                        <a:effectLst/>
                        <a:latin typeface="Times New Roman"/>
                        <a:ea typeface="Times New Roman"/>
                      </a:endParaRPr>
                    </a:p>
                  </a:txBody>
                  <a:tcPr marL="68580" marR="68580" marT="0" marB="0" anchor="b"/>
                </a:tc>
              </a:tr>
              <a:tr h="202689">
                <a:tc>
                  <a:txBody>
                    <a:bodyPr/>
                    <a:lstStyle/>
                    <a:p>
                      <a:pPr>
                        <a:spcAft>
                          <a:spcPts val="0"/>
                        </a:spcAft>
                      </a:pPr>
                      <a:r>
                        <a:rPr lang="uk-UA" sz="1400">
                          <a:effectLst/>
                        </a:rPr>
                        <a:t>Сальвадор</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0,9</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0,9</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1,2</a:t>
                      </a:r>
                      <a:endParaRPr lang="uk-UA" sz="2000">
                        <a:effectLst/>
                        <a:latin typeface="Times New Roman"/>
                        <a:ea typeface="Times New Roman"/>
                      </a:endParaRPr>
                    </a:p>
                  </a:txBody>
                  <a:tcPr marL="68580" marR="68580" marT="0" marB="0" anchor="b"/>
                </a:tc>
                <a:tc>
                  <a:txBody>
                    <a:bodyPr/>
                    <a:lstStyle/>
                    <a:p>
                      <a:pPr>
                        <a:spcAft>
                          <a:spcPts val="0"/>
                        </a:spcAft>
                      </a:pPr>
                      <a:r>
                        <a:rPr lang="uk-UA" sz="1400">
                          <a:effectLst/>
                          <a:highlight>
                            <a:srgbClr val="FFFF00"/>
                          </a:highlight>
                        </a:rPr>
                        <a:t> </a:t>
                      </a:r>
                      <a:endParaRPr lang="uk-UA" sz="2000">
                        <a:effectLst/>
                        <a:latin typeface="Times New Roman"/>
                        <a:ea typeface="Times New Roman"/>
                      </a:endParaRPr>
                    </a:p>
                  </a:txBody>
                  <a:tcPr marL="68580" marR="68580" marT="0" marB="0" anchor="b"/>
                </a:tc>
                <a:tc>
                  <a:txBody>
                    <a:bodyPr/>
                    <a:lstStyle/>
                    <a:p>
                      <a:pPr>
                        <a:spcAft>
                          <a:spcPts val="0"/>
                        </a:spcAft>
                      </a:pPr>
                      <a:r>
                        <a:rPr lang="uk-UA" sz="1400" dirty="0">
                          <a:effectLst/>
                          <a:highlight>
                            <a:srgbClr val="FFFF00"/>
                          </a:highlight>
                        </a:rPr>
                        <a:t> </a:t>
                      </a:r>
                      <a:endParaRPr lang="uk-UA" sz="2000" dirty="0">
                        <a:effectLst/>
                        <a:latin typeface="Times New Roman"/>
                        <a:ea typeface="Times New Roman"/>
                      </a:endParaRPr>
                    </a:p>
                  </a:txBody>
                  <a:tcPr marL="68580" marR="68580" marT="0" marB="0" anchor="b"/>
                </a:tc>
                <a:tc>
                  <a:txBody>
                    <a:bodyPr/>
                    <a:lstStyle/>
                    <a:p>
                      <a:pPr>
                        <a:spcAft>
                          <a:spcPts val="0"/>
                        </a:spcAft>
                      </a:pPr>
                      <a:r>
                        <a:rPr lang="uk-UA" sz="1400">
                          <a:effectLst/>
                          <a:highlight>
                            <a:srgbClr val="FFFF00"/>
                          </a:highlight>
                        </a:rPr>
                        <a:t> </a:t>
                      </a:r>
                      <a:endParaRPr lang="uk-UA" sz="2000">
                        <a:effectLst/>
                        <a:latin typeface="Times New Roman"/>
                        <a:ea typeface="Times New Roman"/>
                      </a:endParaRPr>
                    </a:p>
                  </a:txBody>
                  <a:tcPr marL="68580" marR="68580" marT="0" marB="0" anchor="b"/>
                </a:tc>
              </a:tr>
              <a:tr h="202689">
                <a:tc>
                  <a:txBody>
                    <a:bodyPr/>
                    <a:lstStyle/>
                    <a:p>
                      <a:pPr>
                        <a:spcAft>
                          <a:spcPts val="0"/>
                        </a:spcAft>
                      </a:pPr>
                      <a:r>
                        <a:rPr lang="uk-UA" sz="1400">
                          <a:effectLst/>
                        </a:rPr>
                        <a:t>Аргентина</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7,3</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0,6</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46,1</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4,7</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dirty="0">
                          <a:effectLst/>
                          <a:highlight>
                            <a:srgbClr val="FFFF00"/>
                          </a:highlight>
                        </a:rPr>
                        <a:t>4</a:t>
                      </a:r>
                      <a:endParaRPr lang="uk-UA" sz="2000" dirty="0">
                        <a:effectLst/>
                        <a:latin typeface="Times New Roman"/>
                        <a:ea typeface="Times New Roman"/>
                      </a:endParaRPr>
                    </a:p>
                  </a:txBody>
                  <a:tcPr marL="68580" marR="68580" marT="0" marB="0" anchor="ctr"/>
                </a:tc>
                <a:tc>
                  <a:txBody>
                    <a:bodyPr/>
                    <a:lstStyle/>
                    <a:p>
                      <a:pPr algn="r">
                        <a:spcAft>
                          <a:spcPts val="0"/>
                        </a:spcAft>
                      </a:pPr>
                      <a:r>
                        <a:rPr lang="uk-UA" sz="1400" dirty="0">
                          <a:effectLst/>
                          <a:highlight>
                            <a:srgbClr val="FFFF00"/>
                          </a:highlight>
                        </a:rPr>
                        <a:t>180,0</a:t>
                      </a:r>
                      <a:endParaRPr lang="uk-UA" sz="2000" dirty="0">
                        <a:effectLst/>
                        <a:latin typeface="Times New Roman"/>
                        <a:ea typeface="Times New Roman"/>
                      </a:endParaRPr>
                    </a:p>
                  </a:txBody>
                  <a:tcPr marL="68580" marR="68580" marT="0" marB="0" anchor="b"/>
                </a:tc>
              </a:tr>
              <a:tr h="202689">
                <a:tc>
                  <a:txBody>
                    <a:bodyPr/>
                    <a:lstStyle/>
                    <a:p>
                      <a:pPr>
                        <a:spcAft>
                          <a:spcPts val="0"/>
                        </a:spcAft>
                      </a:pPr>
                      <a:r>
                        <a:rPr lang="uk-UA" sz="1400">
                          <a:effectLst/>
                        </a:rPr>
                        <a:t>Бразилія</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6,2</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0,9</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156,6</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1,2</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dirty="0">
                          <a:effectLst/>
                          <a:highlight>
                            <a:srgbClr val="FFFF00"/>
                          </a:highlight>
                        </a:rPr>
                        <a:t>0,9</a:t>
                      </a:r>
                      <a:endParaRPr lang="uk-UA" sz="2000" dirty="0">
                        <a:effectLst/>
                        <a:latin typeface="Times New Roman"/>
                        <a:ea typeface="Times New Roman"/>
                      </a:endParaRPr>
                    </a:p>
                  </a:txBody>
                  <a:tcPr marL="68580" marR="68580" marT="0" marB="0" anchor="ctr"/>
                </a:tc>
                <a:tc>
                  <a:txBody>
                    <a:bodyPr/>
                    <a:lstStyle/>
                    <a:p>
                      <a:pPr algn="r">
                        <a:spcAft>
                          <a:spcPts val="0"/>
                        </a:spcAft>
                      </a:pPr>
                      <a:r>
                        <a:rPr lang="uk-UA" sz="1400" dirty="0">
                          <a:effectLst/>
                          <a:highlight>
                            <a:srgbClr val="FFFF00"/>
                          </a:highlight>
                        </a:rPr>
                        <a:t>246,4</a:t>
                      </a:r>
                      <a:endParaRPr lang="uk-UA" sz="2000" dirty="0">
                        <a:effectLst/>
                        <a:latin typeface="Times New Roman"/>
                        <a:ea typeface="Times New Roman"/>
                      </a:endParaRPr>
                    </a:p>
                  </a:txBody>
                  <a:tcPr marL="68580" marR="68580" marT="0" marB="0" anchor="b"/>
                </a:tc>
              </a:tr>
              <a:tr h="202689">
                <a:tc>
                  <a:txBody>
                    <a:bodyPr/>
                    <a:lstStyle/>
                    <a:p>
                      <a:pPr>
                        <a:spcAft>
                          <a:spcPts val="0"/>
                        </a:spcAft>
                      </a:pPr>
                      <a:r>
                        <a:rPr lang="uk-UA" sz="1400">
                          <a:effectLst/>
                        </a:rPr>
                        <a:t>Венесуела</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1</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0,6</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0,2</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0,8</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dirty="0">
                          <a:effectLst/>
                          <a:highlight>
                            <a:srgbClr val="FFFF00"/>
                          </a:highlight>
                        </a:rPr>
                        <a:t>0,6</a:t>
                      </a:r>
                      <a:endParaRPr lang="uk-UA" sz="2000" dirty="0">
                        <a:effectLst/>
                        <a:latin typeface="Times New Roman"/>
                        <a:ea typeface="Times New Roman"/>
                      </a:endParaRPr>
                    </a:p>
                  </a:txBody>
                  <a:tcPr marL="68580" marR="68580" marT="0" marB="0" anchor="ctr"/>
                </a:tc>
                <a:tc>
                  <a:txBody>
                    <a:bodyPr/>
                    <a:lstStyle/>
                    <a:p>
                      <a:pPr algn="r">
                        <a:spcAft>
                          <a:spcPts val="0"/>
                        </a:spcAft>
                      </a:pPr>
                      <a:r>
                        <a:rPr lang="uk-UA" sz="1400" dirty="0">
                          <a:effectLst/>
                          <a:highlight>
                            <a:srgbClr val="FFFF00"/>
                          </a:highlight>
                        </a:rPr>
                        <a:t>32,5</a:t>
                      </a:r>
                      <a:endParaRPr lang="uk-UA" sz="2000" dirty="0">
                        <a:effectLst/>
                        <a:latin typeface="Times New Roman"/>
                        <a:ea typeface="Times New Roman"/>
                      </a:endParaRPr>
                    </a:p>
                  </a:txBody>
                  <a:tcPr marL="68580" marR="68580" marT="0" marB="0" anchor="b"/>
                </a:tc>
              </a:tr>
              <a:tr h="202689">
                <a:tc>
                  <a:txBody>
                    <a:bodyPr/>
                    <a:lstStyle/>
                    <a:p>
                      <a:pPr>
                        <a:spcAft>
                          <a:spcPts val="0"/>
                        </a:spcAft>
                      </a:pPr>
                      <a:r>
                        <a:rPr lang="uk-UA" sz="1400">
                          <a:effectLst/>
                        </a:rPr>
                        <a:t>Парагвай</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1</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0,2</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2,2</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0,6</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0,6</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dirty="0">
                          <a:effectLst/>
                          <a:highlight>
                            <a:srgbClr val="FFFF00"/>
                          </a:highlight>
                        </a:rPr>
                        <a:t>0,7</a:t>
                      </a:r>
                      <a:endParaRPr lang="uk-UA" sz="2000" dirty="0">
                        <a:effectLst/>
                        <a:latin typeface="Times New Roman"/>
                        <a:ea typeface="Times New Roman"/>
                      </a:endParaRPr>
                    </a:p>
                  </a:txBody>
                  <a:tcPr marL="68580" marR="68580" marT="0" marB="0" anchor="b"/>
                </a:tc>
              </a:tr>
              <a:tr h="202689">
                <a:tc>
                  <a:txBody>
                    <a:bodyPr/>
                    <a:lstStyle/>
                    <a:p>
                      <a:pPr>
                        <a:spcAft>
                          <a:spcPts val="0"/>
                        </a:spcAft>
                      </a:pPr>
                      <a:r>
                        <a:rPr lang="uk-UA" sz="1400">
                          <a:effectLst/>
                        </a:rPr>
                        <a:t>Уругвай</a:t>
                      </a:r>
                      <a:endParaRPr lang="uk-UA" sz="200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42</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0,6</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dirty="0">
                          <a:effectLst/>
                          <a:highlight>
                            <a:srgbClr val="FFFF00"/>
                          </a:highlight>
                        </a:rPr>
                        <a:t>4,6</a:t>
                      </a:r>
                      <a:endParaRPr lang="uk-UA" sz="2000" dirty="0">
                        <a:effectLst/>
                        <a:latin typeface="Times New Roman"/>
                        <a:ea typeface="Times New Roman"/>
                      </a:endParaRPr>
                    </a:p>
                  </a:txBody>
                  <a:tcPr marL="68580" marR="68580" marT="0" marB="0" anchor="b"/>
                </a:tc>
                <a:tc>
                  <a:txBody>
                    <a:bodyPr/>
                    <a:lstStyle/>
                    <a:p>
                      <a:pPr algn="r">
                        <a:spcAft>
                          <a:spcPts val="0"/>
                        </a:spcAft>
                      </a:pPr>
                      <a:r>
                        <a:rPr lang="uk-UA" sz="1400">
                          <a:effectLst/>
                          <a:highlight>
                            <a:srgbClr val="FFFF00"/>
                          </a:highlight>
                        </a:rPr>
                        <a:t>1,6</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a:effectLst/>
                          <a:highlight>
                            <a:srgbClr val="FFFF00"/>
                          </a:highlight>
                        </a:rPr>
                        <a:t>0,9</a:t>
                      </a:r>
                      <a:endParaRPr lang="uk-UA" sz="2000">
                        <a:effectLst/>
                        <a:latin typeface="Times New Roman"/>
                        <a:ea typeface="Times New Roman"/>
                      </a:endParaRPr>
                    </a:p>
                  </a:txBody>
                  <a:tcPr marL="68580" marR="68580" marT="0" marB="0" anchor="ctr"/>
                </a:tc>
                <a:tc>
                  <a:txBody>
                    <a:bodyPr/>
                    <a:lstStyle/>
                    <a:p>
                      <a:pPr algn="r">
                        <a:spcAft>
                          <a:spcPts val="0"/>
                        </a:spcAft>
                      </a:pPr>
                      <a:r>
                        <a:rPr lang="uk-UA" sz="1400" dirty="0">
                          <a:effectLst/>
                          <a:highlight>
                            <a:srgbClr val="FFFF00"/>
                          </a:highlight>
                        </a:rPr>
                        <a:t>6,9</a:t>
                      </a:r>
                      <a:endParaRPr lang="uk-UA" sz="2000" dirty="0">
                        <a:effectLst/>
                        <a:latin typeface="Times New Roman"/>
                        <a:ea typeface="Times New Roman"/>
                      </a:endParaRPr>
                    </a:p>
                  </a:txBody>
                  <a:tcPr marL="68580" marR="68580" marT="0" marB="0" anchor="b"/>
                </a:tc>
              </a:tr>
            </a:tbl>
          </a:graphicData>
        </a:graphic>
      </p:graphicFrame>
    </p:spTree>
    <p:extLst>
      <p:ext uri="{BB962C8B-B14F-4D97-AF65-F5344CB8AC3E}">
        <p14:creationId xmlns:p14="http://schemas.microsoft.com/office/powerpoint/2010/main" val="1290975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Торговельні преференції ЄС</a:t>
            </a:r>
            <a:r>
              <a:rPr lang="uk-UA" dirty="0"/>
              <a:t/>
            </a:r>
            <a:br>
              <a:rPr lang="uk-UA" dirty="0"/>
            </a:br>
            <a:endParaRPr lang="uk-UA" dirty="0"/>
          </a:p>
        </p:txBody>
      </p:sp>
      <p:sp>
        <p:nvSpPr>
          <p:cNvPr id="3" name="Объект 2"/>
          <p:cNvSpPr>
            <a:spLocks noGrp="1"/>
          </p:cNvSpPr>
          <p:nvPr>
            <p:ph idx="1"/>
          </p:nvPr>
        </p:nvSpPr>
        <p:spPr/>
        <p:txBody>
          <a:bodyPr>
            <a:normAutofit fontScale="85000" lnSpcReduction="20000"/>
          </a:bodyPr>
          <a:lstStyle/>
          <a:p>
            <a:r>
              <a:rPr lang="uk-UA" dirty="0"/>
              <a:t>Повністю або майже повністю звільнявся від імпортних мит сільськогосподарський експорт Йорданії, Сирії, країн Центральної Америки, Венесуели, Парагваю. </a:t>
            </a:r>
            <a:endParaRPr lang="uk-UA" dirty="0" smtClean="0"/>
          </a:p>
          <a:p>
            <a:r>
              <a:rPr lang="uk-UA" dirty="0" smtClean="0"/>
              <a:t>За </a:t>
            </a:r>
            <a:r>
              <a:rPr lang="uk-UA" dirty="0"/>
              <a:t>невеликими винятками майже повністю звільнявся від мит експорт промислових товарів. </a:t>
            </a:r>
            <a:endParaRPr lang="uk-UA" dirty="0" smtClean="0"/>
          </a:p>
          <a:p>
            <a:r>
              <a:rPr lang="uk-UA" dirty="0" smtClean="0"/>
              <a:t>Найбільший </a:t>
            </a:r>
            <a:r>
              <a:rPr lang="uk-UA" dirty="0"/>
              <a:t>виграш </a:t>
            </a:r>
            <a:r>
              <a:rPr lang="uk-UA" dirty="0" smtClean="0"/>
              <a:t>у Марокко</a:t>
            </a:r>
            <a:r>
              <a:rPr lang="uk-UA" dirty="0"/>
              <a:t>. </a:t>
            </a:r>
            <a:endParaRPr lang="uk-UA" dirty="0" smtClean="0"/>
          </a:p>
          <a:p>
            <a:r>
              <a:rPr lang="uk-UA" dirty="0" smtClean="0"/>
              <a:t>В </a:t>
            </a:r>
            <a:r>
              <a:rPr lang="uk-UA" dirty="0"/>
              <a:t>ряді випадків виграш в абсолютному вимірі був досить малим внаслідок малої величини економік або експорту (Сирія, Йорданія, Парагвай, країни Центральної Америки, крім Коста-Ріки) або внаслідок структури експорту (Венесуела).</a:t>
            </a:r>
          </a:p>
          <a:p>
            <a:endParaRPr lang="uk-UA" dirty="0"/>
          </a:p>
        </p:txBody>
      </p:sp>
    </p:spTree>
    <p:extLst>
      <p:ext uri="{BB962C8B-B14F-4D97-AF65-F5344CB8AC3E}">
        <p14:creationId xmlns:p14="http://schemas.microsoft.com/office/powerpoint/2010/main" val="2117192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484784"/>
            <a:ext cx="7772400" cy="1470025"/>
          </a:xfrm>
        </p:spPr>
        <p:txBody>
          <a:bodyPr>
            <a:normAutofit fontScale="90000"/>
          </a:bodyPr>
          <a:lstStyle/>
          <a:p>
            <a:r>
              <a:rPr lang="uk-UA" dirty="0"/>
              <a:t>УГОДА ПРО АСОЦІАЦІЮ МІЖ УКРАЇНОЮ, З ОДНІЄЇ СТОРОНИ, ТА ЄВРОПЕЙСЬКИМ СОЮЗОМ </a:t>
            </a:r>
          </a:p>
        </p:txBody>
      </p:sp>
      <p:sp>
        <p:nvSpPr>
          <p:cNvPr id="3" name="Подзаголовок 2"/>
          <p:cNvSpPr>
            <a:spLocks noGrp="1"/>
          </p:cNvSpPr>
          <p:nvPr>
            <p:ph type="subTitle" idx="1"/>
          </p:nvPr>
        </p:nvSpPr>
        <p:spPr/>
        <p:txBody>
          <a:bodyPr/>
          <a:lstStyle/>
          <a:p>
            <a:endParaRPr lang="uk-UA" dirty="0"/>
          </a:p>
        </p:txBody>
      </p:sp>
    </p:spTree>
    <p:extLst>
      <p:ext uri="{BB962C8B-B14F-4D97-AF65-F5344CB8AC3E}">
        <p14:creationId xmlns:p14="http://schemas.microsoft.com/office/powerpoint/2010/main" val="1502587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a:bodyPr>
          <a:lstStyle/>
          <a:p>
            <a:pPr marL="0" indent="0">
              <a:buNone/>
            </a:pPr>
            <a:r>
              <a:rPr lang="uk-UA" b="1" dirty="0"/>
              <a:t>РОЗДІЛ </a:t>
            </a:r>
            <a:r>
              <a:rPr lang="uk-UA" b="1" dirty="0" smtClean="0"/>
              <a:t>I</a:t>
            </a:r>
            <a:r>
              <a:rPr lang="en-US" b="1" dirty="0" smtClean="0"/>
              <a:t> </a:t>
            </a:r>
            <a:r>
              <a:rPr lang="uk-UA" b="1" dirty="0" smtClean="0"/>
              <a:t>ЗАГАЛЬНІ </a:t>
            </a:r>
            <a:r>
              <a:rPr lang="uk-UA" b="1" dirty="0"/>
              <a:t>ПРИНЦИПИ </a:t>
            </a:r>
            <a:endParaRPr lang="en-US" b="1" dirty="0" smtClean="0"/>
          </a:p>
          <a:p>
            <a:pPr marL="0" indent="0">
              <a:buNone/>
            </a:pPr>
            <a:endParaRPr lang="uk-UA" dirty="0"/>
          </a:p>
          <a:p>
            <a:pPr marL="0" indent="0">
              <a:buNone/>
            </a:pPr>
            <a:r>
              <a:rPr lang="uk-UA" b="1" dirty="0"/>
              <a:t>РОЗДІЛ ІІ ПОЛІТИЧНИЙ ДІАЛОГ ТА РЕФОРМИ, ПОЛІТИЧНА АСОЦІАЦІЯ, СПІВРОБІТНИЦТВО ТА КОНВЕРГЕНЦІЯ У СФЕРІ ЗОВНІШНЬОЇ ТА БЕЗПЕКОВОЇ </a:t>
            </a:r>
            <a:r>
              <a:rPr lang="uk-UA" b="1" dirty="0" smtClean="0"/>
              <a:t>ПОЛІТИКИ</a:t>
            </a:r>
            <a:endParaRPr lang="en-US" b="1" dirty="0" smtClean="0"/>
          </a:p>
          <a:p>
            <a:pPr marL="0" indent="0">
              <a:buNone/>
            </a:pPr>
            <a:endParaRPr lang="uk-UA" dirty="0"/>
          </a:p>
          <a:p>
            <a:pPr marL="0" indent="0">
              <a:buNone/>
            </a:pPr>
            <a:r>
              <a:rPr lang="uk-UA" b="1" i="1" dirty="0"/>
              <a:t>Стаття 12 </a:t>
            </a:r>
            <a:r>
              <a:rPr lang="uk-UA" b="1" dirty="0"/>
              <a:t>Роззброєння, контроль над озброєннями, експортний контроль та боротьба з незаконною торгівлею зброєю</a:t>
            </a:r>
            <a:endParaRPr lang="uk-UA" dirty="0"/>
          </a:p>
          <a:p>
            <a:endParaRPr lang="uk-UA" dirty="0"/>
          </a:p>
        </p:txBody>
      </p:sp>
    </p:spTree>
    <p:extLst>
      <p:ext uri="{BB962C8B-B14F-4D97-AF65-F5344CB8AC3E}">
        <p14:creationId xmlns:p14="http://schemas.microsoft.com/office/powerpoint/2010/main" val="25760830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706090"/>
          </a:xfrm>
        </p:spPr>
        <p:txBody>
          <a:bodyPr>
            <a:noAutofit/>
          </a:bodyPr>
          <a:lstStyle/>
          <a:p>
            <a:r>
              <a:rPr lang="uk-UA" sz="3600" b="1" dirty="0"/>
              <a:t>РОЗДІЛ ІІІ </a:t>
            </a:r>
            <a:r>
              <a:rPr lang="uk-UA" sz="3600" b="1" dirty="0" smtClean="0"/>
              <a:t>ЮСТИЦІЯ</a:t>
            </a:r>
            <a:r>
              <a:rPr lang="uk-UA" sz="3600" b="1" dirty="0"/>
              <a:t>, СВОБОДА ТА БЕЗПЕКА </a:t>
            </a:r>
            <a:r>
              <a:rPr lang="uk-UA" sz="3600" dirty="0"/>
              <a:t/>
            </a:r>
            <a:br>
              <a:rPr lang="uk-UA" sz="3600" dirty="0"/>
            </a:br>
            <a:endParaRPr lang="uk-UA" sz="3600" dirty="0"/>
          </a:p>
        </p:txBody>
      </p:sp>
      <p:sp>
        <p:nvSpPr>
          <p:cNvPr id="3" name="Объект 2"/>
          <p:cNvSpPr>
            <a:spLocks noGrp="1"/>
          </p:cNvSpPr>
          <p:nvPr>
            <p:ph idx="1"/>
          </p:nvPr>
        </p:nvSpPr>
        <p:spPr>
          <a:xfrm>
            <a:off x="457200" y="620688"/>
            <a:ext cx="8229600" cy="6237312"/>
          </a:xfrm>
        </p:spPr>
        <p:txBody>
          <a:bodyPr>
            <a:normAutofit fontScale="47500" lnSpcReduction="20000"/>
          </a:bodyPr>
          <a:lstStyle/>
          <a:p>
            <a:pPr marL="0" indent="0">
              <a:buNone/>
            </a:pPr>
            <a:r>
              <a:rPr lang="uk-UA" b="1" i="1" dirty="0"/>
              <a:t>Стаття 16 </a:t>
            </a:r>
            <a:r>
              <a:rPr lang="uk-UA" b="1" dirty="0" smtClean="0"/>
              <a:t>Співробітництво </a:t>
            </a:r>
            <a:r>
              <a:rPr lang="uk-UA" b="1" dirty="0"/>
              <a:t>у сфері міграції, притулку та управління кордонами </a:t>
            </a:r>
            <a:endParaRPr lang="uk-UA" dirty="0"/>
          </a:p>
          <a:p>
            <a:r>
              <a:rPr lang="uk-UA" dirty="0" smtClean="0"/>
              <a:t>подоланні </a:t>
            </a:r>
            <a:r>
              <a:rPr lang="uk-UA" dirty="0"/>
              <a:t>причин виникнення </a:t>
            </a:r>
            <a:r>
              <a:rPr lang="uk-UA" dirty="0" smtClean="0"/>
              <a:t>міграції; </a:t>
            </a:r>
            <a:endParaRPr lang="uk-UA" dirty="0"/>
          </a:p>
          <a:p>
            <a:r>
              <a:rPr lang="uk-UA" dirty="0" smtClean="0"/>
              <a:t>діалог </a:t>
            </a:r>
            <a:r>
              <a:rPr lang="uk-UA" dirty="0"/>
              <a:t>з питань </a:t>
            </a:r>
            <a:r>
              <a:rPr lang="uk-UA" dirty="0" smtClean="0"/>
              <a:t>притулку;</a:t>
            </a:r>
            <a:endParaRPr lang="uk-UA" dirty="0"/>
          </a:p>
          <a:p>
            <a:r>
              <a:rPr lang="uk-UA" dirty="0" smtClean="0"/>
              <a:t>оперативні заходи </a:t>
            </a:r>
            <a:r>
              <a:rPr lang="uk-UA" dirty="0"/>
              <a:t>у сфері управління кордонами:</a:t>
            </a:r>
          </a:p>
          <a:p>
            <a:r>
              <a:rPr lang="uk-UA" dirty="0" smtClean="0"/>
              <a:t>безпека документів….</a:t>
            </a:r>
            <a:endParaRPr lang="uk-UA" dirty="0"/>
          </a:p>
          <a:p>
            <a:pPr marL="0" indent="0">
              <a:buNone/>
            </a:pPr>
            <a:r>
              <a:rPr lang="uk-UA" b="1" i="1" dirty="0" smtClean="0"/>
              <a:t>Стаття </a:t>
            </a:r>
            <a:r>
              <a:rPr lang="uk-UA" b="1" i="1" dirty="0"/>
              <a:t>17 </a:t>
            </a:r>
            <a:r>
              <a:rPr lang="uk-UA" b="1" dirty="0"/>
              <a:t>Поводження з працівниками</a:t>
            </a:r>
            <a:endParaRPr lang="uk-UA" dirty="0"/>
          </a:p>
          <a:p>
            <a:r>
              <a:rPr lang="uk-UA" dirty="0" smtClean="0"/>
              <a:t>Для </a:t>
            </a:r>
            <a:r>
              <a:rPr lang="uk-UA" dirty="0"/>
              <a:t>законно </a:t>
            </a:r>
            <a:r>
              <a:rPr lang="uk-UA" dirty="0" smtClean="0"/>
              <a:t>працевлаштованих </a:t>
            </a:r>
            <a:r>
              <a:rPr lang="uk-UA" dirty="0"/>
              <a:t>-  </a:t>
            </a:r>
            <a:r>
              <a:rPr lang="uk-UA" dirty="0" smtClean="0"/>
              <a:t>недискримінація </a:t>
            </a:r>
            <a:r>
              <a:rPr lang="uk-UA" dirty="0"/>
              <a:t>на підставі громадянства, стосовно умов праці, винагороди або звільнення, порівняно з </a:t>
            </a:r>
            <a:r>
              <a:rPr lang="uk-UA" dirty="0" smtClean="0"/>
              <a:t>власними громадянами.</a:t>
            </a:r>
            <a:endParaRPr lang="uk-UA" dirty="0"/>
          </a:p>
          <a:p>
            <a:pPr marL="0" indent="0">
              <a:buNone/>
            </a:pPr>
            <a:r>
              <a:rPr lang="uk-UA" b="1" i="1" dirty="0" smtClean="0"/>
              <a:t>Стаття </a:t>
            </a:r>
            <a:r>
              <a:rPr lang="uk-UA" b="1" i="1" dirty="0"/>
              <a:t>18 </a:t>
            </a:r>
            <a:r>
              <a:rPr lang="uk-UA" b="1" dirty="0"/>
              <a:t>Мобільність працівників </a:t>
            </a:r>
            <a:endParaRPr lang="uk-UA" dirty="0"/>
          </a:p>
          <a:p>
            <a:r>
              <a:rPr lang="uk-UA" dirty="0" smtClean="0"/>
              <a:t>Існуючі і можливість нових  - Двосторонні договори -  доступ </a:t>
            </a:r>
            <a:r>
              <a:rPr lang="uk-UA" dirty="0"/>
              <a:t>до зайнятості для українських </a:t>
            </a:r>
            <a:r>
              <a:rPr lang="uk-UA" dirty="0" smtClean="0"/>
              <a:t>працівників;</a:t>
            </a:r>
            <a:endParaRPr lang="uk-UA" dirty="0"/>
          </a:p>
          <a:p>
            <a:r>
              <a:rPr lang="uk-UA" dirty="0" smtClean="0"/>
              <a:t>В перспективі можливий </a:t>
            </a:r>
            <a:r>
              <a:rPr lang="ru-RU" dirty="0" smtClean="0"/>
              <a:t>доступ </a:t>
            </a:r>
            <a:r>
              <a:rPr lang="ru-RU" dirty="0"/>
              <a:t>до </a:t>
            </a:r>
            <a:r>
              <a:rPr lang="ru-RU" dirty="0" err="1"/>
              <a:t>професійного</a:t>
            </a:r>
            <a:r>
              <a:rPr lang="ru-RU" dirty="0"/>
              <a:t> </a:t>
            </a:r>
            <a:r>
              <a:rPr lang="ru-RU" dirty="0" err="1" smtClean="0"/>
              <a:t>навчання</a:t>
            </a:r>
            <a:r>
              <a:rPr lang="ru-RU" dirty="0" smtClean="0"/>
              <a:t>. </a:t>
            </a:r>
            <a:endParaRPr lang="uk-UA" dirty="0"/>
          </a:p>
          <a:p>
            <a:pPr marL="0" indent="0">
              <a:buNone/>
            </a:pPr>
            <a:r>
              <a:rPr lang="ru-RU" b="1" i="1" dirty="0" err="1" smtClean="0"/>
              <a:t>Стаття</a:t>
            </a:r>
            <a:r>
              <a:rPr lang="ru-RU" b="1" i="1" dirty="0" smtClean="0"/>
              <a:t> </a:t>
            </a:r>
            <a:r>
              <a:rPr lang="ru-RU" b="1" i="1" dirty="0"/>
              <a:t>19 </a:t>
            </a:r>
            <a:r>
              <a:rPr lang="ru-RU" b="1" dirty="0"/>
              <a:t>Рух </a:t>
            </a:r>
            <a:r>
              <a:rPr lang="ru-RU" b="1" dirty="0" err="1"/>
              <a:t>осіб</a:t>
            </a:r>
            <a:r>
              <a:rPr lang="ru-RU" b="1" dirty="0"/>
              <a:t> </a:t>
            </a:r>
            <a:endParaRPr lang="uk-UA" dirty="0"/>
          </a:p>
          <a:p>
            <a:r>
              <a:rPr lang="uk-UA" dirty="0" smtClean="0"/>
              <a:t>Угода </a:t>
            </a:r>
            <a:r>
              <a:rPr lang="uk-UA" dirty="0"/>
              <a:t>про реадмісію осіб від 18 червня 2007 </a:t>
            </a:r>
            <a:r>
              <a:rPr lang="uk-UA" dirty="0" smtClean="0"/>
              <a:t>року; </a:t>
            </a:r>
            <a:endParaRPr lang="uk-UA" dirty="0"/>
          </a:p>
          <a:p>
            <a:r>
              <a:rPr lang="uk-UA" dirty="0" smtClean="0"/>
              <a:t>Угоди </a:t>
            </a:r>
            <a:r>
              <a:rPr lang="uk-UA" dirty="0"/>
              <a:t>про спрощення оформлення віз від 18 червня 2007 </a:t>
            </a:r>
            <a:r>
              <a:rPr lang="uk-UA" dirty="0" smtClean="0"/>
              <a:t>року. </a:t>
            </a:r>
            <a:endParaRPr lang="uk-UA" dirty="0"/>
          </a:p>
          <a:p>
            <a:r>
              <a:rPr lang="uk-UA" dirty="0" smtClean="0"/>
              <a:t>План дій встановлення безвізового режиму 2010 </a:t>
            </a:r>
            <a:r>
              <a:rPr lang="uk-UA" dirty="0"/>
              <a:t>року. </a:t>
            </a:r>
          </a:p>
          <a:p>
            <a:pPr marL="0" indent="0">
              <a:buNone/>
            </a:pPr>
            <a:r>
              <a:rPr lang="uk-UA" b="1" i="1" dirty="0" smtClean="0"/>
              <a:t>Стаття </a:t>
            </a:r>
            <a:r>
              <a:rPr lang="uk-UA" b="1" i="1" dirty="0"/>
              <a:t>20 </a:t>
            </a:r>
            <a:r>
              <a:rPr lang="uk-UA" b="1" dirty="0"/>
              <a:t>Боротьба з легалізацією (відмиванням) коштів та фінансуванням тероризму </a:t>
            </a:r>
            <a:endParaRPr lang="uk-UA" dirty="0"/>
          </a:p>
          <a:p>
            <a:r>
              <a:rPr lang="uk-UA" dirty="0" smtClean="0"/>
              <a:t>імплементація стандартів</a:t>
            </a:r>
            <a:r>
              <a:rPr lang="uk-UA" dirty="0"/>
              <a:t>, зокрема </a:t>
            </a:r>
            <a:r>
              <a:rPr lang="uk-UA" dirty="0" smtClean="0"/>
              <a:t>ФАТФ та ЄС</a:t>
            </a:r>
            <a:r>
              <a:rPr lang="uk-UA" dirty="0"/>
              <a:t>;</a:t>
            </a:r>
          </a:p>
          <a:p>
            <a:pPr marL="0" indent="0">
              <a:buNone/>
            </a:pPr>
            <a:r>
              <a:rPr lang="uk-UA" b="1" i="1" dirty="0" smtClean="0"/>
              <a:t>Стаття </a:t>
            </a:r>
            <a:r>
              <a:rPr lang="uk-UA" b="1" i="1" dirty="0"/>
              <a:t>22 </a:t>
            </a:r>
            <a:r>
              <a:rPr lang="uk-UA" b="1" dirty="0"/>
              <a:t>Боротьба зі злочинністю та корупцією </a:t>
            </a:r>
            <a:endParaRPr lang="uk-UA" dirty="0"/>
          </a:p>
          <a:p>
            <a:r>
              <a:rPr lang="uk-UA" dirty="0" smtClean="0"/>
              <a:t>співробітництво </a:t>
            </a:r>
          </a:p>
          <a:p>
            <a:r>
              <a:rPr lang="uk-UA" dirty="0" smtClean="0"/>
              <a:t>a</a:t>
            </a:r>
            <a:r>
              <a:rPr lang="uk-UA" dirty="0"/>
              <a:t>) </a:t>
            </a:r>
            <a:r>
              <a:rPr lang="uk-UA" dirty="0" smtClean="0"/>
              <a:t>нелегальна міграція, </a:t>
            </a:r>
            <a:r>
              <a:rPr lang="uk-UA" dirty="0"/>
              <a:t>торгівля людьми і вогнепальною зброєю та </a:t>
            </a:r>
            <a:r>
              <a:rPr lang="uk-UA" dirty="0" err="1" smtClean="0"/>
              <a:t>наркоторгівля</a:t>
            </a:r>
            <a:r>
              <a:rPr lang="uk-UA" dirty="0" smtClean="0"/>
              <a:t>;</a:t>
            </a:r>
            <a:endParaRPr lang="uk-UA" dirty="0"/>
          </a:p>
          <a:p>
            <a:r>
              <a:rPr lang="uk-UA" dirty="0"/>
              <a:t>b) контрабанда товарів; </a:t>
            </a:r>
          </a:p>
          <a:p>
            <a:r>
              <a:rPr lang="uk-UA" dirty="0"/>
              <a:t>c) економічні злочини, зокрема у сфері оподаткування; </a:t>
            </a:r>
          </a:p>
          <a:p>
            <a:r>
              <a:rPr lang="uk-UA" dirty="0"/>
              <a:t>d) корупція </a:t>
            </a:r>
            <a:r>
              <a:rPr lang="uk-UA" dirty="0" smtClean="0"/>
              <a:t>в приватному</a:t>
            </a:r>
            <a:r>
              <a:rPr lang="en-US" dirty="0" smtClean="0"/>
              <a:t> </a:t>
            </a:r>
            <a:r>
              <a:rPr lang="uk-UA" dirty="0" smtClean="0"/>
              <a:t>і </a:t>
            </a:r>
            <a:r>
              <a:rPr lang="uk-UA" dirty="0"/>
              <a:t>в державному секторі; </a:t>
            </a:r>
          </a:p>
          <a:p>
            <a:endParaRPr lang="uk-UA" dirty="0"/>
          </a:p>
        </p:txBody>
      </p:sp>
    </p:spTree>
    <p:extLst>
      <p:ext uri="{BB962C8B-B14F-4D97-AF65-F5344CB8AC3E}">
        <p14:creationId xmlns:p14="http://schemas.microsoft.com/office/powerpoint/2010/main" val="15156840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19" y="0"/>
            <a:ext cx="9144000" cy="562074"/>
          </a:xfrm>
        </p:spPr>
        <p:txBody>
          <a:bodyPr>
            <a:noAutofit/>
          </a:bodyPr>
          <a:lstStyle/>
          <a:p>
            <a:r>
              <a:rPr lang="uk-UA" sz="2800" b="1" dirty="0"/>
              <a:t>РОЗДІЛ IV ТОРГІВЛЯ І ПИТАННЯ, ПОВ’ЯЗАНІ З ТОРГІВЛЕЮ</a:t>
            </a:r>
            <a:endParaRPr lang="uk-UA" sz="2800" dirty="0"/>
          </a:p>
        </p:txBody>
      </p:sp>
      <p:sp>
        <p:nvSpPr>
          <p:cNvPr id="3" name="Объект 2"/>
          <p:cNvSpPr>
            <a:spLocks noGrp="1"/>
          </p:cNvSpPr>
          <p:nvPr>
            <p:ph idx="1"/>
          </p:nvPr>
        </p:nvSpPr>
        <p:spPr>
          <a:xfrm>
            <a:off x="457200" y="548680"/>
            <a:ext cx="8229600" cy="6048672"/>
          </a:xfrm>
        </p:spPr>
        <p:txBody>
          <a:bodyPr>
            <a:normAutofit fontScale="85000" lnSpcReduction="20000"/>
          </a:bodyPr>
          <a:lstStyle/>
          <a:p>
            <a:pPr marL="0" indent="0">
              <a:buNone/>
            </a:pPr>
            <a:endParaRPr lang="uk-UA" b="1" dirty="0" smtClean="0"/>
          </a:p>
          <a:p>
            <a:pPr marL="0" indent="0">
              <a:buNone/>
            </a:pPr>
            <a:r>
              <a:rPr lang="uk-UA" b="1" dirty="0" smtClean="0"/>
              <a:t>ГЛАВА </a:t>
            </a:r>
            <a:r>
              <a:rPr lang="uk-UA" b="1" dirty="0"/>
              <a:t>1 Національний режим та доступ товарів на ринки </a:t>
            </a:r>
            <a:endParaRPr lang="uk-UA" b="1" dirty="0" smtClean="0"/>
          </a:p>
          <a:p>
            <a:pPr marL="0" indent="0">
              <a:buNone/>
            </a:pPr>
            <a:endParaRPr lang="uk-UA" dirty="0"/>
          </a:p>
          <a:p>
            <a:pPr marL="0" indent="0">
              <a:buNone/>
            </a:pPr>
            <a:r>
              <a:rPr lang="uk-UA" b="1" dirty="0"/>
              <a:t>Частина 1 Загальні положення </a:t>
            </a:r>
            <a:endParaRPr lang="uk-UA" b="1" dirty="0" smtClean="0"/>
          </a:p>
          <a:p>
            <a:pPr marL="0" indent="0">
              <a:buNone/>
            </a:pPr>
            <a:endParaRPr lang="uk-UA" dirty="0"/>
          </a:p>
          <a:p>
            <a:pPr marL="0" indent="0">
              <a:buNone/>
            </a:pPr>
            <a:r>
              <a:rPr lang="uk-UA" b="1" i="1" dirty="0"/>
              <a:t>Стаття 25 </a:t>
            </a:r>
            <a:r>
              <a:rPr lang="uk-UA" b="1" dirty="0"/>
              <a:t>Цілі </a:t>
            </a:r>
            <a:endParaRPr lang="uk-UA" dirty="0"/>
          </a:p>
          <a:p>
            <a:r>
              <a:rPr lang="uk-UA" dirty="0" smtClean="0"/>
              <a:t>зона </a:t>
            </a:r>
            <a:r>
              <a:rPr lang="uk-UA" dirty="0"/>
              <a:t>вільної торгівлі протягом перехідного періоду у максимум 10 </a:t>
            </a:r>
            <a:r>
              <a:rPr lang="uk-UA" dirty="0" smtClean="0"/>
              <a:t>років.</a:t>
            </a:r>
          </a:p>
          <a:p>
            <a:endParaRPr lang="uk-UA" dirty="0"/>
          </a:p>
          <a:p>
            <a:pPr marL="0" indent="0">
              <a:buNone/>
            </a:pPr>
            <a:r>
              <a:rPr lang="uk-UA" b="1" i="1" dirty="0"/>
              <a:t>Стаття 26 </a:t>
            </a:r>
            <a:r>
              <a:rPr lang="uk-UA" b="1" dirty="0"/>
              <a:t>Сфера застосування </a:t>
            </a:r>
            <a:endParaRPr lang="uk-UA" b="1" dirty="0" smtClean="0"/>
          </a:p>
          <a:p>
            <a:r>
              <a:rPr lang="uk-UA" sz="3100" dirty="0" smtClean="0"/>
              <a:t>до </a:t>
            </a:r>
            <a:r>
              <a:rPr lang="uk-UA" sz="3100" dirty="0"/>
              <a:t>торгівлі товарами2, що походять з територій Сторін. </a:t>
            </a:r>
            <a:endParaRPr lang="uk-UA" sz="3100" dirty="0" smtClean="0"/>
          </a:p>
          <a:p>
            <a:r>
              <a:rPr lang="uk-UA" sz="3100" dirty="0" smtClean="0"/>
              <a:t>правила </a:t>
            </a:r>
            <a:r>
              <a:rPr lang="uk-UA" sz="3100" dirty="0"/>
              <a:t>походження в Протоколі </a:t>
            </a:r>
            <a:r>
              <a:rPr lang="uk-UA" sz="3100" dirty="0" smtClean="0"/>
              <a:t>1</a:t>
            </a:r>
            <a:endParaRPr lang="uk-UA" sz="3100" dirty="0"/>
          </a:p>
          <a:p>
            <a:pPr marL="0" indent="0">
              <a:buNone/>
            </a:pPr>
            <a:endParaRPr lang="uk-UA" b="1" dirty="0"/>
          </a:p>
          <a:p>
            <a:endParaRPr lang="uk-UA" dirty="0"/>
          </a:p>
        </p:txBody>
      </p:sp>
    </p:spTree>
    <p:extLst>
      <p:ext uri="{BB962C8B-B14F-4D97-AF65-F5344CB8AC3E}">
        <p14:creationId xmlns:p14="http://schemas.microsoft.com/office/powerpoint/2010/main" val="19438752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Autofit/>
          </a:bodyPr>
          <a:lstStyle/>
          <a:p>
            <a:r>
              <a:rPr lang="uk-UA" sz="2800" b="1" dirty="0" smtClean="0"/>
              <a:t>Частина 2 Скасування мит, зборів та інших платежів </a:t>
            </a:r>
            <a:r>
              <a:rPr lang="uk-UA" sz="2800" dirty="0" smtClean="0"/>
              <a:t/>
            </a:r>
            <a:br>
              <a:rPr lang="uk-UA" sz="2800" dirty="0" smtClean="0"/>
            </a:br>
            <a:endParaRPr lang="uk-UA" sz="2800" dirty="0"/>
          </a:p>
        </p:txBody>
      </p:sp>
      <p:sp>
        <p:nvSpPr>
          <p:cNvPr id="3" name="Объект 2"/>
          <p:cNvSpPr>
            <a:spLocks noGrp="1"/>
          </p:cNvSpPr>
          <p:nvPr>
            <p:ph idx="1"/>
          </p:nvPr>
        </p:nvSpPr>
        <p:spPr>
          <a:xfrm>
            <a:off x="457200" y="764704"/>
            <a:ext cx="8229600" cy="5976664"/>
          </a:xfrm>
        </p:spPr>
        <p:txBody>
          <a:bodyPr>
            <a:normAutofit fontScale="55000" lnSpcReduction="20000"/>
          </a:bodyPr>
          <a:lstStyle/>
          <a:p>
            <a:pPr marL="0" indent="0">
              <a:buNone/>
            </a:pPr>
            <a:r>
              <a:rPr lang="uk-UA" b="1" i="1" dirty="0" smtClean="0"/>
              <a:t>Стаття 27 </a:t>
            </a:r>
            <a:r>
              <a:rPr lang="uk-UA" b="1" dirty="0" smtClean="0"/>
              <a:t>Визначення мита </a:t>
            </a:r>
            <a:endParaRPr lang="uk-UA" dirty="0" smtClean="0"/>
          </a:p>
          <a:p>
            <a:pPr marL="0" indent="0">
              <a:buNone/>
            </a:pPr>
            <a:r>
              <a:rPr lang="uk-UA" sz="3100" b="1" i="1" dirty="0" smtClean="0"/>
              <a:t>Стаття 28 Класифікація товарів</a:t>
            </a:r>
          </a:p>
          <a:p>
            <a:pPr marL="0" indent="0">
              <a:buNone/>
            </a:pPr>
            <a:r>
              <a:rPr lang="uk-UA" sz="3000" b="1" i="1" dirty="0" smtClean="0"/>
              <a:t>Стаття 29 Скасування ввізного мита </a:t>
            </a:r>
          </a:p>
          <a:p>
            <a:r>
              <a:rPr lang="uk-UA" dirty="0" smtClean="0"/>
              <a:t>відповідно до Графіків, встановлених у Додатку I-A </a:t>
            </a:r>
          </a:p>
          <a:p>
            <a:r>
              <a:rPr lang="uk-UA" dirty="0" smtClean="0"/>
              <a:t>(+ до нього додаток про тарифні квоти – харчові продукти)</a:t>
            </a:r>
          </a:p>
          <a:p>
            <a:r>
              <a:rPr lang="uk-UA" dirty="0" smtClean="0"/>
              <a:t>для одягу та інших виробів, що були у використанні - у Додатку I-B (5 років поступового скасування). </a:t>
            </a:r>
          </a:p>
          <a:p>
            <a:r>
              <a:rPr lang="uk-UA" dirty="0" smtClean="0"/>
              <a:t>через 5 років можливі консультації для прискорення та розширення скасування ввізного мита. </a:t>
            </a:r>
          </a:p>
          <a:p>
            <a:pPr marL="0" indent="0">
              <a:buNone/>
            </a:pPr>
            <a:r>
              <a:rPr lang="uk-UA" sz="3100" b="1" i="1" dirty="0" smtClean="0"/>
              <a:t>Стаття 30 Статус-кво </a:t>
            </a:r>
          </a:p>
          <a:p>
            <a:r>
              <a:rPr lang="uk-UA" dirty="0" smtClean="0"/>
              <a:t>не можна збільшити існуюче мито або нове мито</a:t>
            </a:r>
          </a:p>
          <a:p>
            <a:pPr marL="0" indent="0">
              <a:buNone/>
            </a:pPr>
            <a:r>
              <a:rPr lang="uk-UA" sz="3100" b="1" i="1" dirty="0" smtClean="0"/>
              <a:t>Стаття 31 Вивізне (експортне) мито</a:t>
            </a:r>
          </a:p>
          <a:p>
            <a:r>
              <a:rPr lang="uk-UA" dirty="0" smtClean="0"/>
              <a:t>Додаток</a:t>
            </a:r>
            <a:r>
              <a:rPr lang="en-US" dirty="0" smtClean="0"/>
              <a:t> I-C</a:t>
            </a:r>
            <a:r>
              <a:rPr lang="uk-UA" dirty="0" smtClean="0"/>
              <a:t> – графік скасування (тваринництво, олійні, металобрухт) – 10 років</a:t>
            </a:r>
            <a:endParaRPr lang="en-US" dirty="0" smtClean="0"/>
          </a:p>
          <a:p>
            <a:r>
              <a:rPr lang="uk-UA" dirty="0" smtClean="0"/>
              <a:t>у Додатку І-D графік скасування додаткових можливих захисних заходів для експорту – 15 років</a:t>
            </a:r>
          </a:p>
          <a:p>
            <a:r>
              <a:rPr lang="uk-UA" dirty="0" smtClean="0"/>
              <a:t>Україна може захисні заходи на умовах Додатку І-D. </a:t>
            </a:r>
          </a:p>
          <a:p>
            <a:pPr marL="0" indent="0">
              <a:buNone/>
            </a:pPr>
            <a:r>
              <a:rPr lang="uk-UA" b="1" i="1" dirty="0" smtClean="0"/>
              <a:t>Стаття 32 </a:t>
            </a:r>
            <a:r>
              <a:rPr lang="uk-UA" b="1" dirty="0" smtClean="0"/>
              <a:t>Експортні субсидії та заходи еквівалентної дії </a:t>
            </a:r>
            <a:endParaRPr lang="uk-UA" dirty="0" smtClean="0"/>
          </a:p>
          <a:p>
            <a:r>
              <a:rPr lang="uk-UA" dirty="0" smtClean="0"/>
              <a:t>Не можна на сільськогосподарські товари. </a:t>
            </a:r>
          </a:p>
          <a:p>
            <a:pPr marL="0" indent="0">
              <a:buNone/>
            </a:pPr>
            <a:r>
              <a:rPr lang="uk-UA" b="1" i="1" dirty="0" smtClean="0"/>
              <a:t>Стаття 33 </a:t>
            </a:r>
            <a:r>
              <a:rPr lang="uk-UA" b="1" dirty="0" smtClean="0"/>
              <a:t>Збори та інші платежі </a:t>
            </a:r>
            <a:endParaRPr lang="uk-UA" dirty="0" smtClean="0"/>
          </a:p>
          <a:p>
            <a:r>
              <a:rPr lang="uk-UA" dirty="0" smtClean="0"/>
              <a:t>збори й платежі у разі імпорту або експорту - </a:t>
            </a:r>
            <a:r>
              <a:rPr lang="en-US" dirty="0" smtClean="0"/>
              <a:t>&lt;=</a:t>
            </a:r>
            <a:r>
              <a:rPr lang="uk-UA" dirty="0" smtClean="0"/>
              <a:t> сума вартості наданих послуг. </a:t>
            </a:r>
          </a:p>
          <a:p>
            <a:endParaRPr lang="uk-UA" dirty="0"/>
          </a:p>
        </p:txBody>
      </p:sp>
    </p:spTree>
    <p:extLst>
      <p:ext uri="{BB962C8B-B14F-4D97-AF65-F5344CB8AC3E}">
        <p14:creationId xmlns:p14="http://schemas.microsoft.com/office/powerpoint/2010/main" val="7775862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264696"/>
          </a:xfrm>
        </p:spPr>
        <p:txBody>
          <a:bodyPr>
            <a:normAutofit fontScale="55000" lnSpcReduction="20000"/>
          </a:bodyPr>
          <a:lstStyle/>
          <a:p>
            <a:pPr marL="0" indent="0">
              <a:buNone/>
            </a:pPr>
            <a:r>
              <a:rPr lang="uk-UA" b="1" dirty="0"/>
              <a:t>Частина 3 Нетарифні заходи </a:t>
            </a:r>
            <a:endParaRPr lang="uk-UA" dirty="0"/>
          </a:p>
          <a:p>
            <a:pPr marL="0" indent="0">
              <a:buNone/>
            </a:pPr>
            <a:r>
              <a:rPr lang="uk-UA" b="1" i="1" dirty="0"/>
              <a:t>Стаття 34 </a:t>
            </a:r>
            <a:r>
              <a:rPr lang="uk-UA" b="1" dirty="0"/>
              <a:t>Національний режим </a:t>
            </a:r>
            <a:endParaRPr lang="uk-UA" dirty="0"/>
          </a:p>
          <a:p>
            <a:pPr marL="0" indent="0">
              <a:buNone/>
            </a:pPr>
            <a:r>
              <a:rPr lang="uk-UA" b="1" i="1" dirty="0" smtClean="0"/>
              <a:t>Стаття </a:t>
            </a:r>
            <a:r>
              <a:rPr lang="uk-UA" b="1" i="1" dirty="0"/>
              <a:t>35 </a:t>
            </a:r>
            <a:r>
              <a:rPr lang="uk-UA" b="1" dirty="0"/>
              <a:t>Обмеження експорту або імпорту</a:t>
            </a:r>
            <a:endParaRPr lang="uk-UA" dirty="0"/>
          </a:p>
          <a:p>
            <a:r>
              <a:rPr lang="uk-UA" dirty="0"/>
              <a:t>не </a:t>
            </a:r>
            <a:r>
              <a:rPr lang="uk-UA" dirty="0" smtClean="0"/>
              <a:t>можна заборони </a:t>
            </a:r>
            <a:r>
              <a:rPr lang="uk-UA" dirty="0"/>
              <a:t>чи обмеження, за винятком </a:t>
            </a:r>
            <a:r>
              <a:rPr lang="uk-UA" dirty="0" smtClean="0"/>
              <a:t>випадків</a:t>
            </a:r>
            <a:r>
              <a:rPr lang="uk-UA" dirty="0"/>
              <a:t>, в цій Угоді або статті XI ГАТТ-1994. </a:t>
            </a:r>
          </a:p>
          <a:p>
            <a:pPr marL="0" indent="0">
              <a:buNone/>
            </a:pPr>
            <a:endParaRPr lang="uk-UA" b="1" dirty="0" smtClean="0"/>
          </a:p>
          <a:p>
            <a:pPr marL="0" indent="0">
              <a:buNone/>
            </a:pPr>
            <a:r>
              <a:rPr lang="uk-UA" b="1" dirty="0" smtClean="0"/>
              <a:t>Частина </a:t>
            </a:r>
            <a:r>
              <a:rPr lang="uk-UA" b="1" dirty="0"/>
              <a:t>4 </a:t>
            </a:r>
            <a:r>
              <a:rPr lang="uk-UA" b="1" dirty="0" smtClean="0"/>
              <a:t>Специфічні </a:t>
            </a:r>
            <a:r>
              <a:rPr lang="uk-UA" b="1" dirty="0"/>
              <a:t>положення щодо товарів </a:t>
            </a:r>
            <a:endParaRPr lang="uk-UA" dirty="0"/>
          </a:p>
          <a:p>
            <a:pPr marL="0" indent="0">
              <a:buNone/>
            </a:pPr>
            <a:r>
              <a:rPr lang="uk-UA" b="1" i="1" dirty="0"/>
              <a:t>Стаття 36 </a:t>
            </a:r>
            <a:r>
              <a:rPr lang="uk-UA" b="1" dirty="0" smtClean="0"/>
              <a:t>Загальні </a:t>
            </a:r>
            <a:r>
              <a:rPr lang="uk-UA" b="1" dirty="0"/>
              <a:t>винятки </a:t>
            </a:r>
            <a:endParaRPr lang="uk-UA" dirty="0"/>
          </a:p>
          <a:p>
            <a:r>
              <a:rPr lang="uk-UA" dirty="0"/>
              <a:t>можна </a:t>
            </a:r>
            <a:r>
              <a:rPr lang="uk-UA" dirty="0" smtClean="0"/>
              <a:t>заходи </a:t>
            </a:r>
            <a:r>
              <a:rPr lang="uk-UA" dirty="0"/>
              <a:t>згідно зі статтями XX та XXI ГАТТ-1994. </a:t>
            </a:r>
            <a:endParaRPr lang="uk-UA" dirty="0" smtClean="0"/>
          </a:p>
          <a:p>
            <a:endParaRPr lang="uk-UA" dirty="0"/>
          </a:p>
          <a:p>
            <a:pPr marL="0" indent="0">
              <a:buNone/>
            </a:pPr>
            <a:r>
              <a:rPr lang="uk-UA" b="1" dirty="0"/>
              <a:t>Частина 5 </a:t>
            </a:r>
            <a:r>
              <a:rPr lang="uk-UA" b="1" dirty="0" smtClean="0"/>
              <a:t>Адміністративне </a:t>
            </a:r>
            <a:r>
              <a:rPr lang="uk-UA" b="1" dirty="0"/>
              <a:t>співробітництво та співробітництво з третіми країнами </a:t>
            </a:r>
            <a:endParaRPr lang="uk-UA" dirty="0"/>
          </a:p>
          <a:p>
            <a:pPr marL="0" indent="0">
              <a:buNone/>
            </a:pPr>
            <a:r>
              <a:rPr lang="uk-UA" b="1" i="1" dirty="0"/>
              <a:t>Стаття 37 </a:t>
            </a:r>
            <a:r>
              <a:rPr lang="uk-UA" b="1" dirty="0" smtClean="0"/>
              <a:t>Спеціальні </a:t>
            </a:r>
            <a:r>
              <a:rPr lang="uk-UA" b="1" dirty="0"/>
              <a:t>положення щодо адміністративного співробітництва </a:t>
            </a:r>
            <a:endParaRPr lang="uk-UA" dirty="0"/>
          </a:p>
          <a:p>
            <a:r>
              <a:rPr lang="uk-UA" dirty="0" smtClean="0"/>
              <a:t>Можна тимчасово призупинити дію преференційного режиму для відповідного товару до 6 міс), якщо немає адміністративного співробітництва / шахрайство </a:t>
            </a:r>
            <a:r>
              <a:rPr lang="uk-UA" dirty="0"/>
              <a:t>іншої Сторони </a:t>
            </a:r>
            <a:r>
              <a:rPr lang="uk-UA" dirty="0" smtClean="0"/>
              <a:t>(імпорт </a:t>
            </a:r>
            <a:r>
              <a:rPr lang="uk-UA" dirty="0"/>
              <a:t>товарів, який перевищує звичайний рівень виробництва та експортний потенціал іншої </a:t>
            </a:r>
            <a:r>
              <a:rPr lang="uk-UA" dirty="0" smtClean="0"/>
              <a:t>Сторони). </a:t>
            </a:r>
            <a:endParaRPr lang="uk-UA" dirty="0"/>
          </a:p>
          <a:p>
            <a:pPr marL="0" indent="0">
              <a:buNone/>
            </a:pPr>
            <a:r>
              <a:rPr lang="uk-UA" b="1" i="1" dirty="0"/>
              <a:t>Стаття 38 Врегулювання адміністративних помилок </a:t>
            </a:r>
          </a:p>
          <a:p>
            <a:pPr marL="0" indent="0">
              <a:buNone/>
            </a:pPr>
            <a:r>
              <a:rPr lang="uk-UA" b="1" i="1" dirty="0"/>
              <a:t>Стаття 39 Угоди з іншими країнами </a:t>
            </a:r>
          </a:p>
          <a:p>
            <a:r>
              <a:rPr lang="uk-UA" dirty="0"/>
              <a:t>м</a:t>
            </a:r>
            <a:r>
              <a:rPr lang="uk-UA" dirty="0" smtClean="0"/>
              <a:t>ожна митні союзи, зони </a:t>
            </a:r>
            <a:r>
              <a:rPr lang="uk-UA" dirty="0"/>
              <a:t>вільної торгівлі або </a:t>
            </a:r>
            <a:r>
              <a:rPr lang="uk-UA" dirty="0" smtClean="0"/>
              <a:t>домовленості </a:t>
            </a:r>
            <a:r>
              <a:rPr lang="uk-UA" dirty="0"/>
              <a:t>про прикордонну торгівлю </a:t>
            </a:r>
            <a:r>
              <a:rPr lang="uk-UA" dirty="0" smtClean="0"/>
              <a:t>, якщо немає конфлікту з цією Угодою </a:t>
            </a:r>
            <a:endParaRPr lang="uk-UA" dirty="0"/>
          </a:p>
          <a:p>
            <a:r>
              <a:rPr lang="uk-UA" dirty="0" smtClean="0"/>
              <a:t>консультації в </a:t>
            </a:r>
            <a:r>
              <a:rPr lang="uk-UA" dirty="0"/>
              <a:t>рамках Комітету з питань </a:t>
            </a:r>
            <a:r>
              <a:rPr lang="uk-UA" dirty="0" smtClean="0"/>
              <a:t>торгівлі, в т.ч. розширення ЄС</a:t>
            </a:r>
            <a:endParaRPr lang="uk-UA" dirty="0"/>
          </a:p>
        </p:txBody>
      </p:sp>
    </p:spTree>
    <p:extLst>
      <p:ext uri="{BB962C8B-B14F-4D97-AF65-F5344CB8AC3E}">
        <p14:creationId xmlns:p14="http://schemas.microsoft.com/office/powerpoint/2010/main" val="1284612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solidFill>
                  <a:srgbClr val="FF0000"/>
                </a:solidFill>
              </a:rPr>
              <a:t>ГЛАВА 2 </a:t>
            </a:r>
            <a:r>
              <a:rPr lang="uk-UA" b="1" dirty="0" smtClean="0">
                <a:solidFill>
                  <a:srgbClr val="FF0000"/>
                </a:solidFill>
              </a:rPr>
              <a:t>ЗАСОБИ </a:t>
            </a:r>
            <a:r>
              <a:rPr lang="uk-UA" b="1" dirty="0">
                <a:solidFill>
                  <a:srgbClr val="FF0000"/>
                </a:solidFill>
              </a:rPr>
              <a:t>ЗАХИСТУ ТОРГІВЛІ </a:t>
            </a:r>
            <a:r>
              <a:rPr lang="uk-UA" dirty="0">
                <a:solidFill>
                  <a:srgbClr val="FF0000"/>
                </a:solidFill>
              </a:rPr>
              <a:t/>
            </a:r>
            <a:br>
              <a:rPr lang="uk-UA" dirty="0">
                <a:solidFill>
                  <a:srgbClr val="FF0000"/>
                </a:solidFill>
              </a:rPr>
            </a:br>
            <a:endParaRPr lang="uk-UA" dirty="0">
              <a:solidFill>
                <a:srgbClr val="FF0000"/>
              </a:solidFill>
            </a:endParaRPr>
          </a:p>
        </p:txBody>
      </p:sp>
      <p:sp>
        <p:nvSpPr>
          <p:cNvPr id="3" name="Объект 2"/>
          <p:cNvSpPr>
            <a:spLocks noGrp="1"/>
          </p:cNvSpPr>
          <p:nvPr>
            <p:ph idx="1"/>
          </p:nvPr>
        </p:nvSpPr>
        <p:spPr>
          <a:xfrm>
            <a:off x="457200" y="836712"/>
            <a:ext cx="8229600" cy="6021288"/>
          </a:xfrm>
        </p:spPr>
        <p:txBody>
          <a:bodyPr>
            <a:normAutofit fontScale="62500" lnSpcReduction="20000"/>
          </a:bodyPr>
          <a:lstStyle/>
          <a:p>
            <a:pPr marL="0" indent="0">
              <a:buNone/>
            </a:pPr>
            <a:r>
              <a:rPr lang="uk-UA" b="1" dirty="0"/>
              <a:t>Частина 1 </a:t>
            </a:r>
            <a:r>
              <a:rPr lang="uk-UA" b="1" dirty="0" smtClean="0"/>
              <a:t>Глобальні </a:t>
            </a:r>
            <a:r>
              <a:rPr lang="uk-UA" b="1" dirty="0"/>
              <a:t>захисні заходи </a:t>
            </a:r>
            <a:endParaRPr lang="uk-UA" dirty="0"/>
          </a:p>
          <a:p>
            <a:pPr marL="0" indent="0">
              <a:buNone/>
            </a:pPr>
            <a:r>
              <a:rPr lang="uk-UA" b="1" i="1" dirty="0"/>
              <a:t>Стаття 40 </a:t>
            </a:r>
            <a:r>
              <a:rPr lang="uk-UA" b="1" dirty="0"/>
              <a:t>Загальні положення </a:t>
            </a:r>
            <a:endParaRPr lang="uk-UA" dirty="0"/>
          </a:p>
          <a:p>
            <a:r>
              <a:rPr lang="uk-UA" dirty="0" err="1" smtClean="0"/>
              <a:t>статт</a:t>
            </a:r>
            <a:r>
              <a:rPr lang="ru-RU" dirty="0" smtClean="0"/>
              <a:t>я</a:t>
            </a:r>
            <a:r>
              <a:rPr lang="uk-UA" dirty="0" smtClean="0"/>
              <a:t> </a:t>
            </a:r>
            <a:r>
              <a:rPr lang="uk-UA" dirty="0"/>
              <a:t>XIX ГАТТ-1994 та </a:t>
            </a:r>
            <a:r>
              <a:rPr lang="uk-UA" dirty="0" smtClean="0"/>
              <a:t>Угода </a:t>
            </a:r>
            <a:r>
              <a:rPr lang="uk-UA" dirty="0"/>
              <a:t>про захисні </a:t>
            </a:r>
            <a:r>
              <a:rPr lang="uk-UA" dirty="0" smtClean="0"/>
              <a:t>заходи + частково  стаття </a:t>
            </a:r>
            <a:r>
              <a:rPr lang="uk-UA" dirty="0"/>
              <a:t>5 Угоди про сільське господарство </a:t>
            </a:r>
            <a:r>
              <a:rPr lang="uk-UA" dirty="0" smtClean="0"/>
              <a:t>СОТ </a:t>
            </a:r>
            <a:endParaRPr lang="uk-UA" dirty="0"/>
          </a:p>
          <a:p>
            <a:pPr marL="0" indent="0">
              <a:buNone/>
            </a:pPr>
            <a:r>
              <a:rPr lang="uk-UA" b="1" i="1" dirty="0"/>
              <a:t>Стаття 41 </a:t>
            </a:r>
            <a:r>
              <a:rPr lang="uk-UA" b="1" dirty="0"/>
              <a:t>Прозорість </a:t>
            </a:r>
            <a:endParaRPr lang="uk-UA" dirty="0"/>
          </a:p>
          <a:p>
            <a:r>
              <a:rPr lang="uk-UA" dirty="0" smtClean="0"/>
              <a:t>повідомити </a:t>
            </a:r>
            <a:r>
              <a:rPr lang="uk-UA" dirty="0"/>
              <a:t>якщо </a:t>
            </a:r>
            <a:r>
              <a:rPr lang="uk-UA" dirty="0" smtClean="0"/>
              <a:t>суттєвий </a:t>
            </a:r>
            <a:r>
              <a:rPr lang="uk-UA" dirty="0"/>
              <a:t>економічний </a:t>
            </a:r>
            <a:r>
              <a:rPr lang="uk-UA" dirty="0" smtClean="0"/>
              <a:t>інтерес </a:t>
            </a:r>
            <a:r>
              <a:rPr lang="uk-UA" dirty="0"/>
              <a:t>- належить до п’яти найбільших </a:t>
            </a:r>
            <a:r>
              <a:rPr lang="uk-UA" dirty="0" smtClean="0"/>
              <a:t>постачальників. </a:t>
            </a:r>
            <a:endParaRPr lang="uk-UA" dirty="0"/>
          </a:p>
          <a:p>
            <a:pPr marL="0" indent="0">
              <a:buNone/>
            </a:pPr>
            <a:r>
              <a:rPr lang="uk-UA" b="1" i="1" dirty="0"/>
              <a:t>Стаття 42 </a:t>
            </a:r>
            <a:r>
              <a:rPr lang="uk-UA" b="1" dirty="0"/>
              <a:t>Застосування заходів </a:t>
            </a:r>
            <a:endParaRPr lang="uk-UA" dirty="0"/>
          </a:p>
          <a:p>
            <a:pPr marL="0" indent="0">
              <a:buNone/>
            </a:pPr>
            <a:r>
              <a:rPr lang="uk-UA" b="1" i="1" dirty="0" smtClean="0"/>
              <a:t>Стаття </a:t>
            </a:r>
            <a:r>
              <a:rPr lang="uk-UA" b="1" i="1" dirty="0"/>
              <a:t>43 </a:t>
            </a:r>
            <a:r>
              <a:rPr lang="uk-UA" b="1" dirty="0"/>
              <a:t>Країна, що розвивається </a:t>
            </a:r>
            <a:endParaRPr lang="uk-UA" dirty="0"/>
          </a:p>
          <a:p>
            <a:r>
              <a:rPr lang="uk-UA" dirty="0"/>
              <a:t>Україна визнається країною, що </a:t>
            </a:r>
            <a:r>
              <a:rPr lang="uk-UA" dirty="0" smtClean="0"/>
              <a:t>розвивається +</a:t>
            </a:r>
          </a:p>
          <a:p>
            <a:endParaRPr lang="uk-UA" dirty="0" smtClean="0"/>
          </a:p>
          <a:p>
            <a:pPr marL="0" indent="0">
              <a:buNone/>
            </a:pPr>
            <a:r>
              <a:rPr lang="uk-UA" b="1" dirty="0"/>
              <a:t>Частина 2 Захисні заходи щодо легкових автомобілів </a:t>
            </a:r>
            <a:endParaRPr lang="uk-UA" dirty="0"/>
          </a:p>
          <a:p>
            <a:pPr marL="0" indent="0">
              <a:buNone/>
            </a:pPr>
            <a:r>
              <a:rPr lang="uk-UA" b="1" i="1" dirty="0"/>
              <a:t>Стаття 44 </a:t>
            </a:r>
            <a:r>
              <a:rPr lang="uk-UA" b="1" dirty="0"/>
              <a:t>Захисні заходи щодо легкових автомобілів </a:t>
            </a:r>
            <a:endParaRPr lang="uk-UA" dirty="0"/>
          </a:p>
          <a:p>
            <a:r>
              <a:rPr lang="uk-UA" dirty="0"/>
              <a:t>1. Україна може </a:t>
            </a:r>
            <a:r>
              <a:rPr lang="uk-UA" dirty="0" smtClean="0"/>
              <a:t>вищ</a:t>
            </a:r>
            <a:r>
              <a:rPr lang="uk-UA" dirty="0"/>
              <a:t>і</a:t>
            </a:r>
            <a:r>
              <a:rPr lang="uk-UA" dirty="0" smtClean="0"/>
              <a:t> </a:t>
            </a:r>
            <a:r>
              <a:rPr lang="uk-UA" dirty="0"/>
              <a:t>ставки ввізного мита до легкових </a:t>
            </a:r>
            <a:r>
              <a:rPr lang="uk-UA" dirty="0" smtClean="0"/>
              <a:t>автомобілів – при шкоді від суттєвого зростання імпорту – 2-15 роки - Додаток ІІ </a:t>
            </a:r>
          </a:p>
          <a:p>
            <a:endParaRPr lang="uk-UA" dirty="0" smtClean="0"/>
          </a:p>
          <a:p>
            <a:pPr marL="0" indent="0">
              <a:buNone/>
            </a:pPr>
            <a:r>
              <a:rPr lang="uk-UA" b="1" dirty="0" smtClean="0"/>
              <a:t>Частина 3 ПРИНЦИП ОДНОЧАСНОГО НЕЗАСТОСУВАННЯ </a:t>
            </a:r>
            <a:endParaRPr lang="uk-UA" dirty="0" smtClean="0"/>
          </a:p>
          <a:p>
            <a:pPr marL="0" indent="0">
              <a:buNone/>
            </a:pPr>
            <a:r>
              <a:rPr lang="uk-UA" b="1" i="1" dirty="0" smtClean="0"/>
              <a:t>Стаття 45 </a:t>
            </a:r>
            <a:r>
              <a:rPr lang="uk-UA" b="1" i="1" dirty="0" err="1" smtClean="0"/>
              <a:t>bis</a:t>
            </a:r>
            <a:r>
              <a:rPr lang="uk-UA" b="1" i="1" dirty="0" smtClean="0"/>
              <a:t> </a:t>
            </a:r>
            <a:r>
              <a:rPr lang="uk-UA" b="1" dirty="0" smtClean="0"/>
              <a:t>Принцип одночасного незастосування </a:t>
            </a:r>
            <a:endParaRPr lang="uk-UA" dirty="0" smtClean="0"/>
          </a:p>
          <a:p>
            <a:r>
              <a:rPr lang="uk-UA" dirty="0" smtClean="0"/>
              <a:t>захисні заходи «Захисні заходи щодо легкових автомобілів» та згідно СОТ. </a:t>
            </a:r>
          </a:p>
          <a:p>
            <a:endParaRPr lang="uk-UA" dirty="0"/>
          </a:p>
          <a:p>
            <a:endParaRPr lang="uk-UA" dirty="0"/>
          </a:p>
          <a:p>
            <a:endParaRPr lang="uk-UA" dirty="0"/>
          </a:p>
        </p:txBody>
      </p:sp>
    </p:spTree>
    <p:extLst>
      <p:ext uri="{BB962C8B-B14F-4D97-AF65-F5344CB8AC3E}">
        <p14:creationId xmlns:p14="http://schemas.microsoft.com/office/powerpoint/2010/main" val="8995287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071"/>
            <a:ext cx="8229600" cy="545609"/>
          </a:xfrm>
        </p:spPr>
        <p:txBody>
          <a:bodyPr>
            <a:normAutofit fontScale="90000"/>
          </a:bodyPr>
          <a:lstStyle/>
          <a:p>
            <a:endParaRPr lang="uk-UA" dirty="0"/>
          </a:p>
        </p:txBody>
      </p:sp>
      <p:sp>
        <p:nvSpPr>
          <p:cNvPr id="3" name="Объект 2"/>
          <p:cNvSpPr>
            <a:spLocks noGrp="1"/>
          </p:cNvSpPr>
          <p:nvPr>
            <p:ph idx="1"/>
          </p:nvPr>
        </p:nvSpPr>
        <p:spPr>
          <a:xfrm>
            <a:off x="457200" y="692696"/>
            <a:ext cx="8229600" cy="6165304"/>
          </a:xfrm>
        </p:spPr>
        <p:txBody>
          <a:bodyPr>
            <a:normAutofit fontScale="70000" lnSpcReduction="20000"/>
          </a:bodyPr>
          <a:lstStyle/>
          <a:p>
            <a:pPr marL="0" indent="0">
              <a:buNone/>
            </a:pPr>
            <a:r>
              <a:rPr lang="uk-UA" b="1" dirty="0" smtClean="0"/>
              <a:t>Частина </a:t>
            </a:r>
            <a:r>
              <a:rPr lang="uk-UA" b="1" dirty="0"/>
              <a:t>4 Антидемпінгові та компенсаційні заходи </a:t>
            </a:r>
            <a:endParaRPr lang="uk-UA" dirty="0"/>
          </a:p>
          <a:p>
            <a:pPr marL="0" indent="0">
              <a:buNone/>
            </a:pPr>
            <a:r>
              <a:rPr lang="uk-UA" b="1" i="1" dirty="0"/>
              <a:t>Стаття 46 </a:t>
            </a:r>
            <a:r>
              <a:rPr lang="uk-UA" b="1" dirty="0"/>
              <a:t>Загальні положення </a:t>
            </a:r>
            <a:endParaRPr lang="uk-UA" dirty="0"/>
          </a:p>
          <a:p>
            <a:r>
              <a:rPr lang="uk-UA" dirty="0" smtClean="0"/>
              <a:t>стаття </a:t>
            </a:r>
            <a:r>
              <a:rPr lang="uk-UA" dirty="0"/>
              <a:t>VI ГАТТ-1994, Угоди про застосування статті VI </a:t>
            </a:r>
            <a:r>
              <a:rPr lang="uk-UA" dirty="0" smtClean="0"/>
              <a:t>ГАТТ-1994 </a:t>
            </a:r>
            <a:r>
              <a:rPr lang="uk-UA" dirty="0"/>
              <a:t>та </a:t>
            </a:r>
            <a:r>
              <a:rPr lang="uk-UA" dirty="0" smtClean="0"/>
              <a:t>Угода </a:t>
            </a:r>
            <a:r>
              <a:rPr lang="uk-UA" dirty="0"/>
              <a:t>про субсидії та компенсаційні </a:t>
            </a:r>
            <a:r>
              <a:rPr lang="uk-UA" dirty="0" smtClean="0"/>
              <a:t>заходи </a:t>
            </a:r>
            <a:endParaRPr lang="uk-UA" dirty="0"/>
          </a:p>
          <a:p>
            <a:pPr marL="0" indent="0">
              <a:buNone/>
            </a:pPr>
            <a:r>
              <a:rPr lang="uk-UA" b="1" i="1" dirty="0"/>
              <a:t>Стаття 47 </a:t>
            </a:r>
            <a:r>
              <a:rPr lang="uk-UA" b="1" dirty="0"/>
              <a:t>Прозорість </a:t>
            </a:r>
            <a:endParaRPr lang="uk-UA" dirty="0"/>
          </a:p>
          <a:p>
            <a:pPr marL="0" indent="0">
              <a:buNone/>
            </a:pPr>
            <a:r>
              <a:rPr lang="uk-UA" b="1" i="1" dirty="0"/>
              <a:t>Стаття 48 </a:t>
            </a:r>
            <a:r>
              <a:rPr lang="uk-UA" b="1" dirty="0"/>
              <a:t>Врахування національних інтересів </a:t>
            </a:r>
            <a:endParaRPr lang="uk-UA" dirty="0"/>
          </a:p>
          <a:p>
            <a:pPr marL="0" indent="0">
              <a:buNone/>
            </a:pPr>
            <a:r>
              <a:rPr lang="uk-UA" b="1" i="1" dirty="0" smtClean="0"/>
              <a:t>Стаття </a:t>
            </a:r>
            <a:r>
              <a:rPr lang="uk-UA" b="1" i="1" dirty="0"/>
              <a:t>49 </a:t>
            </a:r>
            <a:r>
              <a:rPr lang="uk-UA" b="1" dirty="0"/>
              <a:t>Правило щодо меншого мита </a:t>
            </a:r>
            <a:endParaRPr lang="uk-UA" dirty="0"/>
          </a:p>
          <a:p>
            <a:pPr marL="0" indent="0">
              <a:buNone/>
            </a:pPr>
            <a:r>
              <a:rPr lang="uk-UA" b="1" i="1" dirty="0"/>
              <a:t>Стаття 50 </a:t>
            </a:r>
            <a:r>
              <a:rPr lang="uk-UA" b="1" dirty="0"/>
              <a:t>Застосування заходів та їх перегляд </a:t>
            </a:r>
            <a:endParaRPr lang="uk-UA" dirty="0"/>
          </a:p>
          <a:p>
            <a:r>
              <a:rPr lang="uk-UA" dirty="0" smtClean="0"/>
              <a:t>надавати </a:t>
            </a:r>
            <a:r>
              <a:rPr lang="uk-UA" dirty="0"/>
              <a:t>перевагу ціновим </a:t>
            </a:r>
            <a:r>
              <a:rPr lang="uk-UA" dirty="0" smtClean="0"/>
              <a:t>зобов’язанням, а не антидемпінговому миту</a:t>
            </a:r>
          </a:p>
          <a:p>
            <a:endParaRPr lang="uk-UA" dirty="0"/>
          </a:p>
          <a:p>
            <a:pPr marL="0" indent="0">
              <a:buNone/>
            </a:pPr>
            <a:r>
              <a:rPr lang="uk-UA" b="1" dirty="0"/>
              <a:t>Частина 5 КОНСУЛЬТАЦІЇ </a:t>
            </a:r>
            <a:endParaRPr lang="uk-UA" dirty="0"/>
          </a:p>
          <a:p>
            <a:pPr marL="0" indent="0">
              <a:buNone/>
            </a:pPr>
            <a:r>
              <a:rPr lang="uk-UA" b="1" i="1" dirty="0"/>
              <a:t>Стаття 50 </a:t>
            </a:r>
            <a:r>
              <a:rPr lang="uk-UA" b="1" i="1" dirty="0" err="1"/>
              <a:t>bis</a:t>
            </a:r>
            <a:r>
              <a:rPr lang="uk-UA" b="1" i="1" dirty="0"/>
              <a:t> </a:t>
            </a:r>
            <a:r>
              <a:rPr lang="uk-UA" b="1" dirty="0"/>
              <a:t>Консультації </a:t>
            </a:r>
            <a:endParaRPr lang="uk-UA" dirty="0"/>
          </a:p>
          <a:p>
            <a:pPr marL="0" indent="0">
              <a:buNone/>
            </a:pPr>
            <a:r>
              <a:rPr lang="uk-UA" b="1" dirty="0"/>
              <a:t>Частина 6 Інституційні положення </a:t>
            </a:r>
            <a:endParaRPr lang="uk-UA" dirty="0"/>
          </a:p>
          <a:p>
            <a:pPr marL="0" indent="0">
              <a:buNone/>
            </a:pPr>
            <a:r>
              <a:rPr lang="uk-UA" b="1" i="1" dirty="0"/>
              <a:t>Стаття 51 </a:t>
            </a:r>
            <a:r>
              <a:rPr lang="uk-UA" b="1" dirty="0"/>
              <a:t>Діалог з питань торговельних заходів </a:t>
            </a:r>
            <a:endParaRPr lang="uk-UA" dirty="0"/>
          </a:p>
          <a:p>
            <a:r>
              <a:rPr lang="uk-UA" dirty="0" smtClean="0"/>
              <a:t>Форум на </a:t>
            </a:r>
            <a:r>
              <a:rPr lang="uk-UA" dirty="0"/>
              <a:t>рівні експертів </a:t>
            </a:r>
            <a:r>
              <a:rPr lang="uk-UA" dirty="0" smtClean="0"/>
              <a:t>- Діалог </a:t>
            </a:r>
            <a:r>
              <a:rPr lang="uk-UA" dirty="0"/>
              <a:t>з питань торговельних </a:t>
            </a:r>
            <a:r>
              <a:rPr lang="uk-UA" dirty="0" smtClean="0"/>
              <a:t>заходів</a:t>
            </a:r>
            <a:endParaRPr lang="uk-UA" dirty="0"/>
          </a:p>
          <a:p>
            <a:pPr marL="0" indent="0">
              <a:buNone/>
            </a:pPr>
            <a:r>
              <a:rPr lang="uk-UA" b="1" dirty="0" smtClean="0"/>
              <a:t>Частина </a:t>
            </a:r>
            <a:r>
              <a:rPr lang="uk-UA" b="1" dirty="0"/>
              <a:t>7 Врегулювання спорів </a:t>
            </a:r>
            <a:endParaRPr lang="uk-UA" dirty="0"/>
          </a:p>
          <a:p>
            <a:pPr marL="0" indent="0">
              <a:buNone/>
            </a:pPr>
            <a:r>
              <a:rPr lang="uk-UA" b="1" i="1" dirty="0"/>
              <a:t>Стаття 52 </a:t>
            </a:r>
            <a:r>
              <a:rPr lang="uk-UA" b="1" dirty="0"/>
              <a:t>Врегулювання спорів</a:t>
            </a:r>
            <a:r>
              <a:rPr lang="uk-UA" dirty="0"/>
              <a:t>.</a:t>
            </a:r>
          </a:p>
          <a:p>
            <a:endParaRPr lang="uk-UA" dirty="0"/>
          </a:p>
        </p:txBody>
      </p:sp>
    </p:spTree>
    <p:extLst>
      <p:ext uri="{BB962C8B-B14F-4D97-AF65-F5344CB8AC3E}">
        <p14:creationId xmlns:p14="http://schemas.microsoft.com/office/powerpoint/2010/main" val="2345747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Autofit/>
          </a:bodyPr>
          <a:lstStyle/>
          <a:p>
            <a:r>
              <a:rPr lang="uk-UA" sz="3200" dirty="0"/>
              <a:t>Асоціація з ЄС заморських країн і територій</a:t>
            </a:r>
            <a:endParaRPr lang="uk-UA" sz="3200" dirty="0"/>
          </a:p>
        </p:txBody>
      </p:sp>
      <p:sp>
        <p:nvSpPr>
          <p:cNvPr id="3" name="Объект 2"/>
          <p:cNvSpPr>
            <a:spLocks noGrp="1"/>
          </p:cNvSpPr>
          <p:nvPr>
            <p:ph idx="1"/>
          </p:nvPr>
        </p:nvSpPr>
        <p:spPr>
          <a:xfrm>
            <a:off x="457200" y="1196752"/>
            <a:ext cx="8229600" cy="5328592"/>
          </a:xfrm>
        </p:spPr>
        <p:txBody>
          <a:bodyPr>
            <a:normAutofit fontScale="70000" lnSpcReduction="20000"/>
          </a:bodyPr>
          <a:lstStyle/>
          <a:p>
            <a:r>
              <a:rPr lang="uk-UA" dirty="0" smtClean="0"/>
              <a:t>З неєвропейськими </a:t>
            </a:r>
            <a:r>
              <a:rPr lang="uk-UA" dirty="0"/>
              <a:t>країнами і територіями, які мають особливі відносини з Данією, Францією, Нідерландами та </a:t>
            </a:r>
            <a:r>
              <a:rPr lang="uk-UA" dirty="0" smtClean="0"/>
              <a:t>Великобританією. </a:t>
            </a:r>
          </a:p>
          <a:p>
            <a:r>
              <a:rPr lang="uk-UA" dirty="0" smtClean="0"/>
              <a:t>Ангілья</a:t>
            </a:r>
            <a:r>
              <a:rPr lang="uk-UA" dirty="0"/>
              <a:t>, Аруба, Бермудські острови, </a:t>
            </a:r>
            <a:r>
              <a:rPr lang="uk-UA" dirty="0" err="1"/>
              <a:t>Бонейр</a:t>
            </a:r>
            <a:r>
              <a:rPr lang="uk-UA" dirty="0"/>
              <a:t>, Британська антарктична територія, Британська територія в Індійському океані, Британські Віргінські острови, Гренландія, Кайманові острови, Кюрасао, Монтсеррат, Нова Каледонія, Острови Святої Єлени, Вознесіння і </a:t>
            </a:r>
            <a:r>
              <a:rPr lang="uk-UA" dirty="0" err="1"/>
              <a:t>Тристан</a:t>
            </a:r>
            <a:r>
              <a:rPr lang="uk-UA" dirty="0"/>
              <a:t>-да-</a:t>
            </a:r>
            <a:r>
              <a:rPr lang="uk-UA" dirty="0" err="1"/>
              <a:t>Кунья</a:t>
            </a:r>
            <a:r>
              <a:rPr lang="uk-UA" dirty="0"/>
              <a:t>, Південна Джорджія та Південні Сандвічеві острови, Піткерн, Саба, Сен-</a:t>
            </a:r>
            <a:r>
              <a:rPr lang="uk-UA" dirty="0" err="1"/>
              <a:t>Бартельмі</a:t>
            </a:r>
            <a:r>
              <a:rPr lang="uk-UA" dirty="0"/>
              <a:t>, Сен-Мартен, Сен-</a:t>
            </a:r>
            <a:r>
              <a:rPr lang="uk-UA" dirty="0" err="1"/>
              <a:t>П’ер</a:t>
            </a:r>
            <a:r>
              <a:rPr lang="uk-UA" dirty="0"/>
              <a:t> і Мікелон, Сінт-Естатіус, Теркс і Кайкос, Уолліс та Футуна, Фолклендські острови, Французька Полінезія, Французькі Південні та Антарктичні </a:t>
            </a:r>
            <a:r>
              <a:rPr lang="uk-UA" dirty="0" smtClean="0"/>
              <a:t>території.</a:t>
            </a:r>
            <a:endParaRPr lang="uk-UA" dirty="0"/>
          </a:p>
          <a:p>
            <a:r>
              <a:rPr lang="uk-UA" dirty="0" smtClean="0"/>
              <a:t>Односторонні </a:t>
            </a:r>
            <a:r>
              <a:rPr lang="uk-UA" dirty="0"/>
              <a:t>митні преференції, сприяння експорту, фінансова допомога і недискримінація у регулюванні свободи підприємницької діяльності і надання послуг.</a:t>
            </a:r>
          </a:p>
          <a:p>
            <a:r>
              <a:rPr lang="uk-UA" dirty="0" smtClean="0"/>
              <a:t>Не </a:t>
            </a:r>
            <a:r>
              <a:rPr lang="uk-UA" dirty="0"/>
              <a:t>є частиною території Європейського Союзу, </a:t>
            </a:r>
            <a:r>
              <a:rPr lang="uk-UA" dirty="0" smtClean="0"/>
              <a:t>але залежать </a:t>
            </a:r>
            <a:r>
              <a:rPr lang="uk-UA" dirty="0"/>
              <a:t>конституційно від чотирьох зазначених вище країн-членів ЄС. </a:t>
            </a:r>
            <a:endParaRPr lang="uk-UA" dirty="0"/>
          </a:p>
        </p:txBody>
      </p:sp>
    </p:spTree>
    <p:extLst>
      <p:ext uri="{BB962C8B-B14F-4D97-AF65-F5344CB8AC3E}">
        <p14:creationId xmlns:p14="http://schemas.microsoft.com/office/powerpoint/2010/main" val="3905404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20" y="274638"/>
            <a:ext cx="9252520" cy="562074"/>
          </a:xfrm>
        </p:spPr>
        <p:txBody>
          <a:bodyPr>
            <a:normAutofit fontScale="90000"/>
          </a:bodyPr>
          <a:lstStyle/>
          <a:p>
            <a:r>
              <a:rPr lang="uk-UA" b="1" dirty="0"/>
              <a:t>ГЛАВА 3 ТЕХНІЧНІ БАР’ЄРИ У ТОРГІВЛІ </a:t>
            </a:r>
            <a:r>
              <a:rPr lang="uk-UA" dirty="0"/>
              <a:t/>
            </a:r>
            <a:br>
              <a:rPr lang="uk-UA" dirty="0"/>
            </a:br>
            <a:endParaRPr lang="uk-UA" dirty="0"/>
          </a:p>
        </p:txBody>
      </p:sp>
      <p:sp>
        <p:nvSpPr>
          <p:cNvPr id="3" name="Объект 2"/>
          <p:cNvSpPr>
            <a:spLocks noGrp="1"/>
          </p:cNvSpPr>
          <p:nvPr>
            <p:ph idx="1"/>
          </p:nvPr>
        </p:nvSpPr>
        <p:spPr>
          <a:xfrm>
            <a:off x="457200" y="620688"/>
            <a:ext cx="8229600" cy="6120680"/>
          </a:xfrm>
        </p:spPr>
        <p:txBody>
          <a:bodyPr>
            <a:normAutofit fontScale="47500" lnSpcReduction="20000"/>
          </a:bodyPr>
          <a:lstStyle/>
          <a:p>
            <a:pPr marL="0" indent="0">
              <a:buNone/>
            </a:pPr>
            <a:r>
              <a:rPr lang="uk-UA" b="1" i="1" dirty="0"/>
              <a:t>Стаття 53 </a:t>
            </a:r>
            <a:r>
              <a:rPr lang="uk-UA" b="1" dirty="0"/>
              <a:t>Сфера застосування і визначення </a:t>
            </a:r>
            <a:endParaRPr lang="uk-UA" dirty="0"/>
          </a:p>
          <a:p>
            <a:r>
              <a:rPr lang="uk-UA" dirty="0" smtClean="0"/>
              <a:t>Щодо </a:t>
            </a:r>
            <a:r>
              <a:rPr lang="uk-UA" dirty="0" smtClean="0">
                <a:solidFill>
                  <a:srgbClr val="0070C0"/>
                </a:solidFill>
              </a:rPr>
              <a:t>технічних </a:t>
            </a:r>
            <a:r>
              <a:rPr lang="uk-UA" dirty="0">
                <a:solidFill>
                  <a:srgbClr val="0070C0"/>
                </a:solidFill>
              </a:rPr>
              <a:t>регламентів, стандартів</a:t>
            </a:r>
            <a:r>
              <a:rPr lang="uk-UA" dirty="0"/>
              <a:t>, і робіт з </a:t>
            </a:r>
            <a:r>
              <a:rPr lang="uk-UA" dirty="0">
                <a:solidFill>
                  <a:srgbClr val="0070C0"/>
                </a:solidFill>
              </a:rPr>
              <a:t>оцінки відповідності</a:t>
            </a:r>
            <a:r>
              <a:rPr lang="uk-UA" dirty="0"/>
              <a:t>. </a:t>
            </a:r>
          </a:p>
          <a:p>
            <a:r>
              <a:rPr lang="uk-UA" dirty="0" smtClean="0"/>
              <a:t>Крім санітарних </a:t>
            </a:r>
            <a:r>
              <a:rPr lang="uk-UA" dirty="0"/>
              <a:t>та </a:t>
            </a:r>
            <a:r>
              <a:rPr lang="uk-UA" dirty="0" err="1"/>
              <a:t>фітосанітарних</a:t>
            </a:r>
            <a:r>
              <a:rPr lang="uk-UA" dirty="0"/>
              <a:t> заходів і до закупівельних </a:t>
            </a:r>
            <a:r>
              <a:rPr lang="uk-UA" dirty="0" smtClean="0"/>
              <a:t>специфікацій органів </a:t>
            </a:r>
            <a:r>
              <a:rPr lang="uk-UA" dirty="0"/>
              <a:t>влади для власних </a:t>
            </a:r>
            <a:r>
              <a:rPr lang="uk-UA" dirty="0" smtClean="0"/>
              <a:t>потреб</a:t>
            </a:r>
            <a:endParaRPr lang="uk-UA" dirty="0"/>
          </a:p>
          <a:p>
            <a:pPr marL="0" indent="0">
              <a:buNone/>
            </a:pPr>
            <a:r>
              <a:rPr lang="uk-UA" b="1" i="1" dirty="0"/>
              <a:t>Стаття 54 </a:t>
            </a:r>
            <a:r>
              <a:rPr lang="uk-UA" b="1" dirty="0"/>
              <a:t>Підтвердження Угоди ТБТ СОТ </a:t>
            </a:r>
            <a:endParaRPr lang="uk-UA" dirty="0"/>
          </a:p>
          <a:p>
            <a:pPr marL="0" indent="0">
              <a:buNone/>
            </a:pPr>
            <a:r>
              <a:rPr lang="uk-UA" sz="3100" b="1" i="1" dirty="0"/>
              <a:t>Стаття 55 Технічне співробітництво </a:t>
            </a:r>
          </a:p>
          <a:p>
            <a:pPr marL="0" indent="0">
              <a:buNone/>
            </a:pPr>
            <a:r>
              <a:rPr lang="uk-UA" sz="3100" b="1" i="1" dirty="0"/>
              <a:t>Стаття 56 Зближення технічного регулювання, стандартів та оцінки відповідності </a:t>
            </a:r>
          </a:p>
          <a:p>
            <a:r>
              <a:rPr lang="uk-UA" dirty="0" smtClean="0">
                <a:solidFill>
                  <a:srgbClr val="0070C0"/>
                </a:solidFill>
              </a:rPr>
              <a:t>Наближення </a:t>
            </a:r>
            <a:r>
              <a:rPr lang="uk-UA" dirty="0" smtClean="0"/>
              <a:t>з </a:t>
            </a:r>
            <a:r>
              <a:rPr lang="uk-UA" dirty="0"/>
              <a:t>технічними регламентами ЄС та системами стандартизації, метрології, акредитації, робіт з оцінки відповідності та ринкового нагляду </a:t>
            </a:r>
            <a:r>
              <a:rPr lang="uk-UA" dirty="0" smtClean="0"/>
              <a:t>ЄС</a:t>
            </a:r>
          </a:p>
          <a:p>
            <a:r>
              <a:rPr lang="uk-UA" dirty="0" smtClean="0">
                <a:solidFill>
                  <a:srgbClr val="0070C0"/>
                </a:solidFill>
              </a:rPr>
              <a:t>Горизонтальне законодавство </a:t>
            </a:r>
            <a:r>
              <a:rPr lang="uk-UA" dirty="0" smtClean="0"/>
              <a:t>– 1 рік на адаптацію до норм ЄС</a:t>
            </a:r>
          </a:p>
          <a:p>
            <a:r>
              <a:rPr lang="uk-UA" dirty="0" smtClean="0">
                <a:solidFill>
                  <a:srgbClr val="0070C0"/>
                </a:solidFill>
              </a:rPr>
              <a:t>Вертикальне </a:t>
            </a:r>
            <a:r>
              <a:rPr lang="uk-UA" dirty="0" smtClean="0"/>
              <a:t>(по галузях) – 2-5 років</a:t>
            </a:r>
            <a:endParaRPr lang="uk-UA" dirty="0"/>
          </a:p>
          <a:p>
            <a:r>
              <a:rPr lang="uk-UA" dirty="0" smtClean="0"/>
              <a:t>реформи </a:t>
            </a:r>
            <a:r>
              <a:rPr lang="uk-UA" dirty="0"/>
              <a:t>відповідно до Угоди про оцінку відповідності та прийнятність промислових товарів </a:t>
            </a:r>
            <a:r>
              <a:rPr lang="uk-UA" dirty="0" smtClean="0"/>
              <a:t>(АСАА).</a:t>
            </a:r>
            <a:endParaRPr lang="uk-UA" dirty="0"/>
          </a:p>
          <a:p>
            <a:r>
              <a:rPr lang="uk-UA" dirty="0" smtClean="0"/>
              <a:t>Утримання від </a:t>
            </a:r>
            <a:r>
              <a:rPr lang="uk-UA" dirty="0" smtClean="0">
                <a:solidFill>
                  <a:srgbClr val="0070C0"/>
                </a:solidFill>
              </a:rPr>
              <a:t>зайвих змін </a:t>
            </a:r>
            <a:r>
              <a:rPr lang="uk-UA" dirty="0" smtClean="0"/>
              <a:t>(крім наближення)</a:t>
            </a:r>
          </a:p>
          <a:p>
            <a:r>
              <a:rPr lang="uk-UA" dirty="0" smtClean="0"/>
              <a:t>участь </a:t>
            </a:r>
            <a:r>
              <a:rPr lang="uk-UA" dirty="0"/>
              <a:t>у європейських та міжнародних </a:t>
            </a:r>
            <a:r>
              <a:rPr lang="uk-UA" dirty="0">
                <a:solidFill>
                  <a:srgbClr val="0070C0"/>
                </a:solidFill>
              </a:rPr>
              <a:t>організаціях зі </a:t>
            </a:r>
            <a:r>
              <a:rPr lang="uk-UA" dirty="0" smtClean="0">
                <a:solidFill>
                  <a:srgbClr val="0070C0"/>
                </a:solidFill>
              </a:rPr>
              <a:t>стандартизації</a:t>
            </a:r>
            <a:r>
              <a:rPr lang="uk-UA" dirty="0" smtClean="0"/>
              <a:t>... </a:t>
            </a:r>
            <a:endParaRPr lang="uk-UA" dirty="0"/>
          </a:p>
          <a:p>
            <a:r>
              <a:rPr lang="uk-UA" dirty="0" smtClean="0"/>
              <a:t>Поступове впровадження </a:t>
            </a:r>
            <a:r>
              <a:rPr lang="uk-UA" dirty="0" smtClean="0">
                <a:solidFill>
                  <a:srgbClr val="0070C0"/>
                </a:solidFill>
              </a:rPr>
              <a:t>зводу Європейських </a:t>
            </a:r>
            <a:r>
              <a:rPr lang="uk-UA" dirty="0">
                <a:solidFill>
                  <a:srgbClr val="0070C0"/>
                </a:solidFill>
              </a:rPr>
              <a:t>стандартів </a:t>
            </a:r>
            <a:r>
              <a:rPr lang="uk-UA" dirty="0"/>
              <a:t>(EN) як національні </a:t>
            </a:r>
            <a:r>
              <a:rPr lang="uk-UA" dirty="0" smtClean="0"/>
              <a:t>стандарти</a:t>
            </a:r>
          </a:p>
          <a:p>
            <a:r>
              <a:rPr lang="uk-UA" dirty="0" smtClean="0"/>
              <a:t>Україна </a:t>
            </a:r>
            <a:r>
              <a:rPr lang="uk-UA" dirty="0">
                <a:solidFill>
                  <a:srgbClr val="0070C0"/>
                </a:solidFill>
              </a:rPr>
              <a:t>скасовуватиме конфліктні </a:t>
            </a:r>
            <a:r>
              <a:rPr lang="uk-UA" dirty="0"/>
              <a:t>національні </a:t>
            </a:r>
            <a:r>
              <a:rPr lang="uk-UA" dirty="0" smtClean="0"/>
              <a:t>стандарти (</a:t>
            </a:r>
            <a:r>
              <a:rPr lang="uk-UA" dirty="0">
                <a:solidFill>
                  <a:srgbClr val="0070C0"/>
                </a:solidFill>
              </a:rPr>
              <a:t>ГОСТ</a:t>
            </a:r>
            <a:r>
              <a:rPr lang="uk-UA" dirty="0" smtClean="0"/>
              <a:t>) </a:t>
            </a:r>
            <a:endParaRPr lang="uk-UA" dirty="0"/>
          </a:p>
          <a:p>
            <a:pPr marL="0" indent="0">
              <a:buNone/>
            </a:pPr>
            <a:r>
              <a:rPr lang="uk-UA" sz="3100" b="1" i="1" dirty="0"/>
              <a:t>Стаття 57 </a:t>
            </a:r>
            <a:r>
              <a:rPr lang="uk-UA" sz="3100" b="1" i="1" dirty="0">
                <a:solidFill>
                  <a:srgbClr val="0070C0"/>
                </a:solidFill>
              </a:rPr>
              <a:t>Угода </a:t>
            </a:r>
            <a:r>
              <a:rPr lang="uk-UA" sz="3100" b="1" i="1" dirty="0"/>
              <a:t>про оцінку </a:t>
            </a:r>
            <a:r>
              <a:rPr lang="uk-UA" sz="3100" b="1" i="1" dirty="0">
                <a:solidFill>
                  <a:srgbClr val="0070C0"/>
                </a:solidFill>
              </a:rPr>
              <a:t>відповідності та прийнятність промислових товарів </a:t>
            </a:r>
          </a:p>
          <a:p>
            <a:r>
              <a:rPr lang="uk-UA" dirty="0" smtClean="0"/>
              <a:t>в </a:t>
            </a:r>
            <a:r>
              <a:rPr lang="uk-UA" dirty="0"/>
              <a:t>якості </a:t>
            </a:r>
            <a:r>
              <a:rPr lang="uk-UA" dirty="0">
                <a:solidFill>
                  <a:srgbClr val="0070C0"/>
                </a:solidFill>
              </a:rPr>
              <a:t>протоколу </a:t>
            </a:r>
            <a:r>
              <a:rPr lang="uk-UA" dirty="0"/>
              <a:t>до цієї </a:t>
            </a:r>
            <a:r>
              <a:rPr lang="uk-UA" dirty="0" smtClean="0"/>
              <a:t>Угоди</a:t>
            </a:r>
            <a:endParaRPr lang="uk-UA" dirty="0"/>
          </a:p>
          <a:p>
            <a:r>
              <a:rPr lang="uk-UA" dirty="0" smtClean="0"/>
              <a:t>торгівля в </a:t>
            </a:r>
            <a:r>
              <a:rPr lang="uk-UA" dirty="0">
                <a:solidFill>
                  <a:srgbClr val="0070C0"/>
                </a:solidFill>
              </a:rPr>
              <a:t>секторах</a:t>
            </a:r>
            <a:r>
              <a:rPr lang="uk-UA" dirty="0"/>
              <a:t>, </a:t>
            </a:r>
            <a:r>
              <a:rPr lang="uk-UA" dirty="0" smtClean="0"/>
              <a:t>охоплених Угодою</a:t>
            </a:r>
            <a:r>
              <a:rPr lang="uk-UA" dirty="0"/>
              <a:t>, </a:t>
            </a:r>
            <a:r>
              <a:rPr lang="uk-UA" dirty="0" smtClean="0"/>
              <a:t>на </a:t>
            </a:r>
            <a:r>
              <a:rPr lang="uk-UA" dirty="0"/>
              <a:t>тих самих умовах, </a:t>
            </a:r>
            <a:r>
              <a:rPr lang="uk-UA" dirty="0">
                <a:solidFill>
                  <a:srgbClr val="0070C0"/>
                </a:solidFill>
              </a:rPr>
              <a:t>які </a:t>
            </a:r>
            <a:r>
              <a:rPr lang="uk-UA" dirty="0" smtClean="0">
                <a:solidFill>
                  <a:srgbClr val="0070C0"/>
                </a:solidFill>
              </a:rPr>
              <a:t>всередині ЄС</a:t>
            </a:r>
            <a:r>
              <a:rPr lang="uk-UA" dirty="0"/>
              <a:t>.</a:t>
            </a:r>
          </a:p>
          <a:p>
            <a:r>
              <a:rPr lang="uk-UA" dirty="0"/>
              <a:t>5. </a:t>
            </a:r>
            <a:r>
              <a:rPr lang="uk-UA" dirty="0">
                <a:solidFill>
                  <a:srgbClr val="0070C0"/>
                </a:solidFill>
              </a:rPr>
              <a:t>До </a:t>
            </a:r>
            <a:r>
              <a:rPr lang="uk-UA" dirty="0"/>
              <a:t>того, як товари будуть охоплені Угодою </a:t>
            </a:r>
            <a:r>
              <a:rPr lang="uk-UA" dirty="0" smtClean="0"/>
              <a:t>АСАА - норми Угоди </a:t>
            </a:r>
            <a:r>
              <a:rPr lang="uk-UA" dirty="0">
                <a:solidFill>
                  <a:srgbClr val="0070C0"/>
                </a:solidFill>
              </a:rPr>
              <a:t>ТБТ СОТ</a:t>
            </a:r>
            <a:r>
              <a:rPr lang="uk-UA" dirty="0"/>
              <a:t>. </a:t>
            </a:r>
          </a:p>
          <a:p>
            <a:pPr marL="0" indent="0">
              <a:buNone/>
            </a:pPr>
            <a:r>
              <a:rPr lang="uk-UA" b="1" i="1" dirty="0"/>
              <a:t>Стаття 58 </a:t>
            </a:r>
            <a:r>
              <a:rPr lang="uk-UA" b="1" dirty="0">
                <a:solidFill>
                  <a:srgbClr val="0070C0"/>
                </a:solidFill>
              </a:rPr>
              <a:t>Маркування</a:t>
            </a:r>
            <a:r>
              <a:rPr lang="uk-UA" b="1" dirty="0"/>
              <a:t> та етикетування </a:t>
            </a:r>
            <a:endParaRPr lang="uk-UA" dirty="0"/>
          </a:p>
          <a:p>
            <a:r>
              <a:rPr lang="uk-UA" dirty="0" smtClean="0">
                <a:solidFill>
                  <a:srgbClr val="0070C0"/>
                </a:solidFill>
              </a:rPr>
              <a:t>не</a:t>
            </a:r>
            <a:r>
              <a:rPr lang="uk-UA" dirty="0" smtClean="0"/>
              <a:t> </a:t>
            </a:r>
            <a:r>
              <a:rPr lang="uk-UA" dirty="0"/>
              <a:t>застосовуються з метою створення </a:t>
            </a:r>
            <a:r>
              <a:rPr lang="uk-UA" dirty="0">
                <a:solidFill>
                  <a:srgbClr val="0070C0"/>
                </a:solidFill>
              </a:rPr>
              <a:t>зайвих </a:t>
            </a:r>
            <a:r>
              <a:rPr lang="uk-UA" dirty="0" smtClean="0">
                <a:solidFill>
                  <a:srgbClr val="0070C0"/>
                </a:solidFill>
              </a:rPr>
              <a:t>перешкод </a:t>
            </a:r>
            <a:endParaRPr lang="uk-UA" dirty="0">
              <a:solidFill>
                <a:srgbClr val="0070C0"/>
              </a:solidFill>
            </a:endParaRPr>
          </a:p>
          <a:p>
            <a:r>
              <a:rPr lang="uk-UA" dirty="0" smtClean="0">
                <a:solidFill>
                  <a:srgbClr val="0070C0"/>
                </a:solidFill>
              </a:rPr>
              <a:t>Бажано</a:t>
            </a:r>
            <a:r>
              <a:rPr lang="uk-UA" dirty="0" smtClean="0"/>
              <a:t> залишати вимоги </a:t>
            </a:r>
            <a:r>
              <a:rPr lang="uk-UA" dirty="0" smtClean="0">
                <a:solidFill>
                  <a:srgbClr val="0070C0"/>
                </a:solidFill>
              </a:rPr>
              <a:t>лише для </a:t>
            </a:r>
            <a:r>
              <a:rPr lang="uk-UA" dirty="0">
                <a:solidFill>
                  <a:srgbClr val="0070C0"/>
                </a:solidFill>
              </a:rPr>
              <a:t>адаптації </a:t>
            </a:r>
            <a:r>
              <a:rPr lang="uk-UA" i="1" dirty="0" err="1">
                <a:solidFill>
                  <a:srgbClr val="0070C0"/>
                </a:solidFill>
              </a:rPr>
              <a:t>acquis</a:t>
            </a:r>
            <a:r>
              <a:rPr lang="uk-UA" i="1" dirty="0">
                <a:solidFill>
                  <a:srgbClr val="0070C0"/>
                </a:solidFill>
              </a:rPr>
              <a:t> </a:t>
            </a:r>
            <a:r>
              <a:rPr lang="uk-UA" dirty="0"/>
              <a:t>ЄС </a:t>
            </a:r>
            <a:r>
              <a:rPr lang="uk-UA" dirty="0" smtClean="0"/>
              <a:t>та з </a:t>
            </a:r>
            <a:r>
              <a:rPr lang="uk-UA" dirty="0"/>
              <a:t>метою захисту здоров’я, безпеки чи навколишнього середовища </a:t>
            </a:r>
            <a:r>
              <a:rPr lang="uk-UA" dirty="0" smtClean="0"/>
              <a:t>…</a:t>
            </a:r>
            <a:endParaRPr lang="uk-UA" dirty="0"/>
          </a:p>
          <a:p>
            <a:r>
              <a:rPr lang="uk-UA" dirty="0" smtClean="0">
                <a:solidFill>
                  <a:srgbClr val="0070C0"/>
                </a:solidFill>
              </a:rPr>
              <a:t>право</a:t>
            </a:r>
            <a:r>
              <a:rPr lang="uk-UA" dirty="0" smtClean="0"/>
              <a:t> вимагати інформацію </a:t>
            </a:r>
            <a:r>
              <a:rPr lang="uk-UA" dirty="0" smtClean="0">
                <a:solidFill>
                  <a:srgbClr val="0070C0"/>
                </a:solidFill>
              </a:rPr>
              <a:t>визначеною мовою</a:t>
            </a:r>
            <a:endParaRPr lang="uk-UA" dirty="0">
              <a:solidFill>
                <a:srgbClr val="0070C0"/>
              </a:solidFill>
            </a:endParaRPr>
          </a:p>
        </p:txBody>
      </p:sp>
    </p:spTree>
    <p:extLst>
      <p:ext uri="{BB962C8B-B14F-4D97-AF65-F5344CB8AC3E}">
        <p14:creationId xmlns:p14="http://schemas.microsoft.com/office/powerpoint/2010/main" val="18346489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490066"/>
          </a:xfrm>
        </p:spPr>
        <p:txBody>
          <a:bodyPr>
            <a:noAutofit/>
          </a:bodyPr>
          <a:lstStyle/>
          <a:p>
            <a:r>
              <a:rPr lang="uk-UA" sz="3600" b="1" dirty="0"/>
              <a:t>ГЛАВА 4 Санітарні та </a:t>
            </a:r>
            <a:r>
              <a:rPr lang="uk-UA" sz="3600" b="1" dirty="0" err="1"/>
              <a:t>фітосанітарні</a:t>
            </a:r>
            <a:r>
              <a:rPr lang="uk-UA" sz="3600" b="1" dirty="0"/>
              <a:t> заходи </a:t>
            </a:r>
            <a:r>
              <a:rPr lang="uk-UA" sz="3600" dirty="0"/>
              <a:t/>
            </a:r>
            <a:br>
              <a:rPr lang="uk-UA" sz="3600" dirty="0"/>
            </a:br>
            <a:endParaRPr lang="uk-UA" sz="3600" dirty="0"/>
          </a:p>
        </p:txBody>
      </p:sp>
      <p:sp>
        <p:nvSpPr>
          <p:cNvPr id="3" name="Объект 2"/>
          <p:cNvSpPr>
            <a:spLocks noGrp="1"/>
          </p:cNvSpPr>
          <p:nvPr>
            <p:ph idx="1"/>
          </p:nvPr>
        </p:nvSpPr>
        <p:spPr>
          <a:xfrm>
            <a:off x="457200" y="620688"/>
            <a:ext cx="8229600" cy="6048672"/>
          </a:xfrm>
        </p:spPr>
        <p:txBody>
          <a:bodyPr>
            <a:normAutofit fontScale="62500" lnSpcReduction="20000"/>
          </a:bodyPr>
          <a:lstStyle/>
          <a:p>
            <a:pPr marL="0" indent="0">
              <a:buNone/>
            </a:pPr>
            <a:r>
              <a:rPr lang="uk-UA" b="1" i="1" dirty="0"/>
              <a:t>Стаття 59 </a:t>
            </a:r>
            <a:r>
              <a:rPr lang="uk-UA" b="1" dirty="0"/>
              <a:t>Мета </a:t>
            </a:r>
            <a:endParaRPr lang="uk-UA" dirty="0"/>
          </a:p>
          <a:p>
            <a:pPr marL="0" indent="0">
              <a:buNone/>
            </a:pPr>
            <a:r>
              <a:rPr lang="uk-UA" b="1" i="1" dirty="0" smtClean="0"/>
              <a:t>Стаття </a:t>
            </a:r>
            <a:r>
              <a:rPr lang="uk-UA" b="1" i="1" dirty="0"/>
              <a:t>60 </a:t>
            </a:r>
            <a:r>
              <a:rPr lang="uk-UA" b="1" dirty="0"/>
              <a:t>Багатосторонні зобов’язання </a:t>
            </a:r>
            <a:endParaRPr lang="uk-UA" dirty="0"/>
          </a:p>
          <a:p>
            <a:r>
              <a:rPr lang="uk-UA" dirty="0" smtClean="0"/>
              <a:t>відповідно </a:t>
            </a:r>
            <a:r>
              <a:rPr lang="uk-UA" dirty="0"/>
              <a:t>до Угоди СФЗ. </a:t>
            </a:r>
          </a:p>
          <a:p>
            <a:pPr marL="0" indent="0">
              <a:buNone/>
            </a:pPr>
            <a:r>
              <a:rPr lang="uk-UA" b="1" i="1" dirty="0"/>
              <a:t>Стаття 61 </a:t>
            </a:r>
            <a:r>
              <a:rPr lang="uk-UA" b="1" dirty="0"/>
              <a:t>Сфера застосування </a:t>
            </a:r>
            <a:endParaRPr lang="uk-UA" dirty="0"/>
          </a:p>
          <a:p>
            <a:r>
              <a:rPr lang="uk-UA" dirty="0" smtClean="0"/>
              <a:t>заходи </a:t>
            </a:r>
            <a:r>
              <a:rPr lang="uk-UA" dirty="0"/>
              <a:t>у Додатку </a:t>
            </a:r>
            <a:r>
              <a:rPr lang="uk-UA" dirty="0" smtClean="0"/>
              <a:t>IV – список продукції</a:t>
            </a:r>
            <a:endParaRPr lang="uk-UA" dirty="0"/>
          </a:p>
          <a:p>
            <a:pPr marL="0" indent="0">
              <a:buNone/>
            </a:pPr>
            <a:r>
              <a:rPr lang="uk-UA" b="1" i="1" dirty="0"/>
              <a:t>Стаття 62 </a:t>
            </a:r>
            <a:r>
              <a:rPr lang="uk-UA" b="1" dirty="0"/>
              <a:t>Терміни </a:t>
            </a:r>
            <a:endParaRPr lang="uk-UA" dirty="0"/>
          </a:p>
          <a:p>
            <a:pPr marL="0" indent="0">
              <a:buNone/>
            </a:pPr>
            <a:r>
              <a:rPr lang="uk-UA" b="1" i="1" dirty="0"/>
              <a:t>Стаття 63 </a:t>
            </a:r>
            <a:r>
              <a:rPr lang="uk-UA" b="1" dirty="0"/>
              <a:t>Компетентні органи </a:t>
            </a:r>
            <a:endParaRPr lang="uk-UA" dirty="0"/>
          </a:p>
          <a:p>
            <a:r>
              <a:rPr lang="uk-UA" dirty="0"/>
              <a:t>повідомляють </a:t>
            </a:r>
            <a:r>
              <a:rPr lang="uk-UA" dirty="0" smtClean="0"/>
              <a:t>про </a:t>
            </a:r>
            <a:r>
              <a:rPr lang="uk-UA" dirty="0"/>
              <a:t>структуру, організацію та розподіл </a:t>
            </a:r>
            <a:r>
              <a:rPr lang="uk-UA" dirty="0" smtClean="0"/>
              <a:t>повноважень </a:t>
            </a:r>
            <a:endParaRPr lang="uk-UA" dirty="0"/>
          </a:p>
          <a:p>
            <a:pPr marL="0" indent="0">
              <a:buNone/>
            </a:pPr>
            <a:r>
              <a:rPr lang="uk-UA" b="1" i="1" dirty="0"/>
              <a:t>Стаття 64 </a:t>
            </a:r>
            <a:r>
              <a:rPr lang="uk-UA" b="1" dirty="0"/>
              <a:t>Нормативно-правове наближення </a:t>
            </a:r>
            <a:endParaRPr lang="uk-UA" dirty="0"/>
          </a:p>
          <a:p>
            <a:r>
              <a:rPr lang="uk-UA" dirty="0" smtClean="0"/>
              <a:t>згідно </a:t>
            </a:r>
            <a:r>
              <a:rPr lang="uk-UA" dirty="0"/>
              <a:t>Додатку </a:t>
            </a:r>
            <a:r>
              <a:rPr lang="uk-UA" dirty="0" smtClean="0"/>
              <a:t>V – Україна має подати стратегію </a:t>
            </a:r>
            <a:endParaRPr lang="uk-UA" dirty="0"/>
          </a:p>
          <a:p>
            <a:r>
              <a:rPr lang="uk-UA" dirty="0" smtClean="0"/>
              <a:t>Підкомітет </a:t>
            </a:r>
            <a:r>
              <a:rPr lang="uk-UA" dirty="0"/>
              <a:t>з управління СФЗ - </a:t>
            </a:r>
            <a:r>
              <a:rPr lang="uk-UA" dirty="0" smtClean="0"/>
              <a:t>моніторинг </a:t>
            </a:r>
            <a:endParaRPr lang="uk-UA" dirty="0"/>
          </a:p>
          <a:p>
            <a:pPr marL="0" indent="0">
              <a:buNone/>
            </a:pPr>
            <a:r>
              <a:rPr lang="uk-UA" b="1" i="1" dirty="0" smtClean="0"/>
              <a:t>Стаття </a:t>
            </a:r>
            <a:r>
              <a:rPr lang="uk-UA" b="1" i="1" dirty="0"/>
              <a:t>65 </a:t>
            </a:r>
            <a:r>
              <a:rPr lang="uk-UA" b="1" dirty="0"/>
              <a:t>Визнання для цілей торгівлі стану здоров’я тварин та статусу шкідників і регіональних умов </a:t>
            </a:r>
            <a:endParaRPr lang="uk-UA" dirty="0"/>
          </a:p>
          <a:p>
            <a:r>
              <a:rPr lang="uk-UA" dirty="0" smtClean="0"/>
              <a:t>Додатки VІ - VІІ  </a:t>
            </a:r>
          </a:p>
          <a:p>
            <a:r>
              <a:rPr lang="uk-UA" dirty="0" smtClean="0"/>
              <a:t>до </a:t>
            </a:r>
            <a:r>
              <a:rPr lang="uk-UA" dirty="0"/>
              <a:t>Міжнародної конвенції про захист рослин 1997 року Продовольчої та сільськогосподарської організації ООН та міжнародних стандартів для </a:t>
            </a:r>
            <a:r>
              <a:rPr lang="uk-UA" dirty="0" err="1"/>
              <a:t>фітосанітарних</a:t>
            </a:r>
            <a:r>
              <a:rPr lang="uk-UA" dirty="0"/>
              <a:t> </a:t>
            </a:r>
            <a:r>
              <a:rPr lang="uk-UA" dirty="0" smtClean="0"/>
              <a:t>заходів</a:t>
            </a:r>
            <a:r>
              <a:rPr lang="uk-UA" i="1" dirty="0" smtClean="0"/>
              <a:t> </a:t>
            </a:r>
            <a:r>
              <a:rPr lang="uk-UA" dirty="0"/>
              <a:t>і Директиви № 2000/29/ЄC; </a:t>
            </a:r>
          </a:p>
          <a:p>
            <a:endParaRPr lang="uk-UA" dirty="0"/>
          </a:p>
        </p:txBody>
      </p:sp>
    </p:spTree>
    <p:extLst>
      <p:ext uri="{BB962C8B-B14F-4D97-AF65-F5344CB8AC3E}">
        <p14:creationId xmlns:p14="http://schemas.microsoft.com/office/powerpoint/2010/main" val="41571496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597352"/>
          </a:xfrm>
        </p:spPr>
        <p:txBody>
          <a:bodyPr>
            <a:normAutofit fontScale="62500" lnSpcReduction="20000"/>
          </a:bodyPr>
          <a:lstStyle/>
          <a:p>
            <a:pPr marL="0" indent="0">
              <a:buNone/>
            </a:pPr>
            <a:r>
              <a:rPr lang="uk-UA" b="1" i="1" dirty="0"/>
              <a:t>Стаття 66 </a:t>
            </a:r>
            <a:r>
              <a:rPr lang="uk-UA" b="1" dirty="0"/>
              <a:t>Визначення еквівалентності </a:t>
            </a:r>
            <a:endParaRPr lang="uk-UA" dirty="0"/>
          </a:p>
          <a:p>
            <a:r>
              <a:rPr lang="uk-UA" dirty="0" smtClean="0"/>
              <a:t>Статус </a:t>
            </a:r>
            <a:r>
              <a:rPr lang="uk-UA" dirty="0"/>
              <a:t>еквівалентності </a:t>
            </a:r>
            <a:r>
              <a:rPr lang="uk-UA" dirty="0" smtClean="0"/>
              <a:t>заходів має </a:t>
            </a:r>
            <a:r>
              <a:rPr lang="uk-UA" dirty="0"/>
              <a:t>бути відображений у Додатку </a:t>
            </a:r>
            <a:r>
              <a:rPr lang="uk-UA" dirty="0" smtClean="0"/>
              <a:t>Х.</a:t>
            </a:r>
            <a:endParaRPr lang="uk-UA" dirty="0"/>
          </a:p>
          <a:p>
            <a:pPr marL="0" indent="0">
              <a:buNone/>
            </a:pPr>
            <a:r>
              <a:rPr lang="uk-UA" b="1" i="1" dirty="0" smtClean="0"/>
              <a:t>Стаття </a:t>
            </a:r>
            <a:r>
              <a:rPr lang="uk-UA" b="1" i="1" dirty="0"/>
              <a:t>67 </a:t>
            </a:r>
            <a:r>
              <a:rPr lang="uk-UA" b="1" dirty="0"/>
              <a:t>Прозорість та обмін інформацією </a:t>
            </a:r>
            <a:endParaRPr lang="uk-UA" dirty="0"/>
          </a:p>
          <a:p>
            <a:r>
              <a:rPr lang="uk-UA" dirty="0" smtClean="0"/>
              <a:t>завчасно </a:t>
            </a:r>
            <a:r>
              <a:rPr lang="uk-UA" dirty="0"/>
              <a:t>інформувати Україну про внесення </a:t>
            </a:r>
            <a:r>
              <a:rPr lang="uk-UA" dirty="0" smtClean="0"/>
              <a:t>змін </a:t>
            </a:r>
            <a:r>
              <a:rPr lang="uk-UA" dirty="0"/>
              <a:t>до </a:t>
            </a:r>
            <a:r>
              <a:rPr lang="uk-UA" dirty="0" smtClean="0"/>
              <a:t>законодавства</a:t>
            </a:r>
            <a:endParaRPr lang="uk-UA" dirty="0"/>
          </a:p>
          <a:p>
            <a:pPr marL="0" indent="0">
              <a:buNone/>
            </a:pPr>
            <a:r>
              <a:rPr lang="uk-UA" b="1" i="1" dirty="0"/>
              <a:t>Стаття 68 </a:t>
            </a:r>
            <a:r>
              <a:rPr lang="uk-UA" b="1" dirty="0"/>
              <a:t>Повідомлення, консультації та сприяння обміну інформацією </a:t>
            </a:r>
            <a:endParaRPr lang="uk-UA" dirty="0"/>
          </a:p>
          <a:p>
            <a:r>
              <a:rPr lang="uk-UA" dirty="0" smtClean="0"/>
              <a:t>повідомляти </a:t>
            </a:r>
            <a:r>
              <a:rPr lang="uk-UA" dirty="0"/>
              <a:t>протягом двох робочих днів про </a:t>
            </a:r>
            <a:r>
              <a:rPr lang="uk-UA" dirty="0" smtClean="0"/>
              <a:t>важливі </a:t>
            </a:r>
            <a:r>
              <a:rPr lang="uk-UA" dirty="0"/>
              <a:t>ризики здоров’ю населення, тварин, </a:t>
            </a:r>
            <a:r>
              <a:rPr lang="uk-UA" dirty="0" smtClean="0"/>
              <a:t>рослин</a:t>
            </a:r>
            <a:endParaRPr lang="uk-UA" dirty="0"/>
          </a:p>
          <a:p>
            <a:pPr marL="0" indent="0">
              <a:buNone/>
            </a:pPr>
            <a:r>
              <a:rPr lang="uk-UA" b="1" i="1" dirty="0" smtClean="0"/>
              <a:t>Стаття </a:t>
            </a:r>
            <a:r>
              <a:rPr lang="uk-UA" b="1" i="1" dirty="0"/>
              <a:t>69 </a:t>
            </a:r>
            <a:r>
              <a:rPr lang="uk-UA" b="1" dirty="0"/>
              <a:t>Торговельні умови </a:t>
            </a:r>
            <a:endParaRPr lang="uk-UA" dirty="0"/>
          </a:p>
          <a:p>
            <a:pPr marL="0" indent="0">
              <a:buNone/>
            </a:pPr>
            <a:r>
              <a:rPr lang="uk-UA" b="1" i="1" dirty="0"/>
              <a:t>Стаття 70 </a:t>
            </a:r>
            <a:r>
              <a:rPr lang="uk-UA" b="1" dirty="0"/>
              <a:t>Процедура сертифікації </a:t>
            </a:r>
            <a:endParaRPr lang="uk-UA" dirty="0"/>
          </a:p>
          <a:p>
            <a:r>
              <a:rPr lang="uk-UA" dirty="0" smtClean="0"/>
              <a:t>в </a:t>
            </a:r>
            <a:r>
              <a:rPr lang="uk-UA" dirty="0"/>
              <a:t>Додатку XІI.</a:t>
            </a:r>
          </a:p>
          <a:p>
            <a:pPr marL="0" indent="0">
              <a:buNone/>
            </a:pPr>
            <a:r>
              <a:rPr lang="uk-UA" b="1" i="1" dirty="0" smtClean="0"/>
              <a:t>Стаття </a:t>
            </a:r>
            <a:r>
              <a:rPr lang="uk-UA" b="1" i="1" dirty="0"/>
              <a:t>71 </a:t>
            </a:r>
            <a:r>
              <a:rPr lang="uk-UA" b="1" dirty="0"/>
              <a:t>Верифікація </a:t>
            </a:r>
            <a:endParaRPr lang="uk-UA" dirty="0"/>
          </a:p>
          <a:p>
            <a:r>
              <a:rPr lang="en-US" dirty="0" smtClean="0"/>
              <a:t>…</a:t>
            </a:r>
            <a:r>
              <a:rPr lang="uk-UA" dirty="0" smtClean="0"/>
              <a:t>приймати </a:t>
            </a:r>
            <a:r>
              <a:rPr lang="uk-UA" dirty="0"/>
              <a:t>участь у періодичній порівняльній програмі тестування. </a:t>
            </a:r>
          </a:p>
          <a:p>
            <a:pPr marL="0" indent="0">
              <a:buNone/>
            </a:pPr>
            <a:r>
              <a:rPr lang="uk-UA" b="1" i="1" dirty="0"/>
              <a:t>Стаття 72 </a:t>
            </a:r>
            <a:r>
              <a:rPr lang="uk-UA" b="1" dirty="0"/>
              <a:t>Імпортні перевірки та інспекційні витрати </a:t>
            </a:r>
            <a:endParaRPr lang="uk-UA" dirty="0"/>
          </a:p>
          <a:p>
            <a:r>
              <a:rPr lang="uk-UA" dirty="0"/>
              <a:t>ч</a:t>
            </a:r>
            <a:r>
              <a:rPr lang="uk-UA" dirty="0" smtClean="0"/>
              <a:t>астота </a:t>
            </a:r>
            <a:r>
              <a:rPr lang="uk-UA" dirty="0"/>
              <a:t>фізичних перевірок імпорту у частині «В» Додатка ХІ. </a:t>
            </a:r>
          </a:p>
          <a:p>
            <a:pPr marL="0" indent="0">
              <a:buNone/>
            </a:pPr>
            <a:r>
              <a:rPr lang="uk-UA" b="1" i="1" dirty="0" smtClean="0"/>
              <a:t>Стаття </a:t>
            </a:r>
            <a:r>
              <a:rPr lang="uk-UA" b="1" i="1" dirty="0"/>
              <a:t>73 </a:t>
            </a:r>
            <a:r>
              <a:rPr lang="uk-UA" b="1" dirty="0"/>
              <a:t>Захисні заходи </a:t>
            </a:r>
            <a:endParaRPr lang="uk-UA" dirty="0"/>
          </a:p>
          <a:p>
            <a:r>
              <a:rPr lang="uk-UA" dirty="0" smtClean="0"/>
              <a:t>якщо </a:t>
            </a:r>
            <a:r>
              <a:rPr lang="uk-UA" dirty="0"/>
              <a:t>Сторона-імпортер </a:t>
            </a:r>
            <a:r>
              <a:rPr lang="uk-UA" dirty="0" smtClean="0"/>
              <a:t>- заходи </a:t>
            </a:r>
            <a:r>
              <a:rPr lang="uk-UA" dirty="0"/>
              <a:t>стосовно контролю </a:t>
            </a:r>
            <a:r>
              <a:rPr lang="uk-UA" dirty="0" smtClean="0"/>
              <a:t>через ризик </a:t>
            </a:r>
            <a:r>
              <a:rPr lang="uk-UA" dirty="0"/>
              <a:t>здоров’ю людей, тварин або рослин, Сторона-експортер приймає еквівалентні </a:t>
            </a:r>
            <a:r>
              <a:rPr lang="uk-UA" dirty="0" smtClean="0"/>
              <a:t>заходи</a:t>
            </a:r>
            <a:endParaRPr lang="uk-UA" dirty="0"/>
          </a:p>
          <a:p>
            <a:r>
              <a:rPr lang="uk-UA" dirty="0" smtClean="0"/>
              <a:t>повідомляти протягом </a:t>
            </a:r>
            <a:r>
              <a:rPr lang="uk-UA" dirty="0"/>
              <a:t>одного робочого </a:t>
            </a:r>
            <a:r>
              <a:rPr lang="uk-UA" dirty="0" smtClean="0"/>
              <a:t>дня</a:t>
            </a:r>
            <a:endParaRPr lang="uk-UA" dirty="0"/>
          </a:p>
          <a:p>
            <a:pPr marL="0" indent="0">
              <a:buNone/>
            </a:pPr>
            <a:r>
              <a:rPr lang="uk-UA" b="1" i="1" dirty="0"/>
              <a:t>Стаття 74 </a:t>
            </a:r>
            <a:r>
              <a:rPr lang="uk-UA" b="1" dirty="0"/>
              <a:t>Підкомітет з управління санітарними та </a:t>
            </a:r>
            <a:r>
              <a:rPr lang="uk-UA" b="1" dirty="0" err="1"/>
              <a:t>фітосанітарними</a:t>
            </a:r>
            <a:r>
              <a:rPr lang="uk-UA" b="1" dirty="0"/>
              <a:t> заходами (СФЗ) </a:t>
            </a:r>
            <a:endParaRPr lang="uk-UA" dirty="0"/>
          </a:p>
        </p:txBody>
      </p:sp>
    </p:spTree>
    <p:extLst>
      <p:ext uri="{BB962C8B-B14F-4D97-AF65-F5344CB8AC3E}">
        <p14:creationId xmlns:p14="http://schemas.microsoft.com/office/powerpoint/2010/main" val="42635840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ГЛАВА 5 МИТНІ ПИТАННЯ ТА СПРИЯННЯ ТОРГІВЛІ </a:t>
            </a:r>
            <a:r>
              <a:rPr lang="uk-UA" dirty="0"/>
              <a:t/>
            </a:r>
            <a:br>
              <a:rPr lang="uk-UA" dirty="0"/>
            </a:br>
            <a:endParaRPr lang="uk-UA" dirty="0"/>
          </a:p>
        </p:txBody>
      </p:sp>
      <p:sp>
        <p:nvSpPr>
          <p:cNvPr id="3" name="Объект 2"/>
          <p:cNvSpPr>
            <a:spLocks noGrp="1"/>
          </p:cNvSpPr>
          <p:nvPr>
            <p:ph idx="1"/>
          </p:nvPr>
        </p:nvSpPr>
        <p:spPr>
          <a:xfrm>
            <a:off x="457200" y="1268760"/>
            <a:ext cx="8579296" cy="5589240"/>
          </a:xfrm>
        </p:spPr>
        <p:txBody>
          <a:bodyPr>
            <a:normAutofit fontScale="77500" lnSpcReduction="20000"/>
          </a:bodyPr>
          <a:lstStyle/>
          <a:p>
            <a:pPr marL="0" indent="0">
              <a:buNone/>
            </a:pPr>
            <a:r>
              <a:rPr lang="uk-UA" b="1" i="1" dirty="0"/>
              <a:t>Стаття 75 </a:t>
            </a:r>
            <a:r>
              <a:rPr lang="uk-UA" b="1" dirty="0"/>
              <a:t>Цілі </a:t>
            </a:r>
            <a:endParaRPr lang="uk-UA" dirty="0"/>
          </a:p>
          <a:p>
            <a:pPr marL="0" indent="0">
              <a:buNone/>
            </a:pPr>
            <a:r>
              <a:rPr lang="uk-UA" b="1" i="1" dirty="0" smtClean="0"/>
              <a:t>Стаття </a:t>
            </a:r>
            <a:r>
              <a:rPr lang="uk-UA" b="1" i="1" dirty="0"/>
              <a:t>76 </a:t>
            </a:r>
            <a:r>
              <a:rPr lang="uk-UA" b="1" dirty="0"/>
              <a:t>Законодавство та процедури </a:t>
            </a:r>
            <a:endParaRPr lang="uk-UA" dirty="0"/>
          </a:p>
          <a:p>
            <a:pPr marL="0" indent="0">
              <a:buNone/>
            </a:pPr>
            <a:r>
              <a:rPr lang="uk-UA" dirty="0"/>
              <a:t>1. торговельне та митне </a:t>
            </a:r>
            <a:r>
              <a:rPr lang="uk-UA" dirty="0" smtClean="0"/>
              <a:t>законодавство: </a:t>
            </a:r>
            <a:endParaRPr lang="uk-UA" dirty="0"/>
          </a:p>
          <a:p>
            <a:pPr lvl="0"/>
            <a:r>
              <a:rPr lang="uk-UA" dirty="0" smtClean="0"/>
              <a:t>єдиного </a:t>
            </a:r>
            <a:r>
              <a:rPr lang="uk-UA" dirty="0"/>
              <a:t>адміністративного документу у цілях митного </a:t>
            </a:r>
            <a:r>
              <a:rPr lang="uk-UA" dirty="0" smtClean="0"/>
              <a:t>декларування</a:t>
            </a:r>
            <a:endParaRPr lang="uk-UA" dirty="0"/>
          </a:p>
          <a:p>
            <a:pPr lvl="0"/>
            <a:r>
              <a:rPr lang="uk-UA" dirty="0" smtClean="0"/>
              <a:t>спрощення </a:t>
            </a:r>
            <a:r>
              <a:rPr lang="uk-UA" dirty="0"/>
              <a:t>митних </a:t>
            </a:r>
            <a:r>
              <a:rPr lang="uk-UA" dirty="0" smtClean="0"/>
              <a:t>процедур </a:t>
            </a:r>
            <a:endParaRPr lang="uk-UA" dirty="0"/>
          </a:p>
          <a:p>
            <a:r>
              <a:rPr lang="uk-UA" dirty="0" smtClean="0"/>
              <a:t>застосування </a:t>
            </a:r>
            <a:r>
              <a:rPr lang="uk-UA" dirty="0"/>
              <a:t>міжнародних інструментів у митній справі і в торгівлі, в тому числі розроблені Всесвітньої митною організацією (далі – ВМО</a:t>
            </a:r>
            <a:r>
              <a:rPr lang="uk-UA" dirty="0" smtClean="0"/>
              <a:t>), СОТ, ООН, </a:t>
            </a:r>
            <a:r>
              <a:rPr lang="uk-UA" dirty="0" err="1" smtClean="0"/>
              <a:t>+принципів</a:t>
            </a:r>
            <a:r>
              <a:rPr lang="uk-UA" dirty="0" smtClean="0"/>
              <a:t> </a:t>
            </a:r>
            <a:r>
              <a:rPr lang="uk-UA" dirty="0"/>
              <a:t>ЄС, таких як Митні </a:t>
            </a:r>
            <a:r>
              <a:rPr lang="uk-UA" dirty="0" smtClean="0"/>
              <a:t>прототипи…</a:t>
            </a:r>
            <a:endParaRPr lang="uk-UA" dirty="0"/>
          </a:p>
          <a:p>
            <a:pPr marL="0" indent="0">
              <a:buNone/>
            </a:pPr>
            <a:r>
              <a:rPr lang="uk-UA" dirty="0" smtClean="0"/>
              <a:t>3</a:t>
            </a:r>
            <a:r>
              <a:rPr lang="uk-UA" dirty="0"/>
              <a:t>. усунути: </a:t>
            </a:r>
          </a:p>
          <a:p>
            <a:r>
              <a:rPr lang="uk-UA" dirty="0" smtClean="0"/>
              <a:t>обов’язковість </a:t>
            </a:r>
            <a:r>
              <a:rPr lang="uk-UA" dirty="0"/>
              <a:t>використання митних </a:t>
            </a:r>
            <a:r>
              <a:rPr lang="uk-UA" dirty="0" smtClean="0"/>
              <a:t>брокерів</a:t>
            </a:r>
            <a:endParaRPr lang="uk-UA" dirty="0"/>
          </a:p>
          <a:p>
            <a:r>
              <a:rPr lang="uk-UA" dirty="0" smtClean="0"/>
              <a:t>обов’язковість інспекції </a:t>
            </a:r>
            <a:r>
              <a:rPr lang="uk-UA" dirty="0"/>
              <a:t>перед відвантаженням або інспекції на місці </a:t>
            </a:r>
            <a:r>
              <a:rPr lang="uk-UA" dirty="0" smtClean="0"/>
              <a:t>призначення </a:t>
            </a:r>
            <a:endParaRPr lang="uk-UA" dirty="0"/>
          </a:p>
          <a:p>
            <a:pPr marL="0" indent="0">
              <a:buNone/>
            </a:pPr>
            <a:r>
              <a:rPr lang="uk-UA" dirty="0"/>
              <a:t>4. Положення щодо транзиту </a:t>
            </a:r>
          </a:p>
        </p:txBody>
      </p:sp>
    </p:spTree>
    <p:extLst>
      <p:ext uri="{BB962C8B-B14F-4D97-AF65-F5344CB8AC3E}">
        <p14:creationId xmlns:p14="http://schemas.microsoft.com/office/powerpoint/2010/main" val="25914814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264696"/>
          </a:xfrm>
        </p:spPr>
        <p:txBody>
          <a:bodyPr>
            <a:normAutofit fontScale="70000" lnSpcReduction="20000"/>
          </a:bodyPr>
          <a:lstStyle/>
          <a:p>
            <a:pPr marL="0" indent="0">
              <a:buNone/>
            </a:pPr>
            <a:r>
              <a:rPr lang="uk-UA" b="1" i="1" dirty="0"/>
              <a:t>Стаття 77 </a:t>
            </a:r>
            <a:r>
              <a:rPr lang="uk-UA" b="1" dirty="0"/>
              <a:t>Відносини з бізнес спільнотою </a:t>
            </a:r>
            <a:endParaRPr lang="uk-UA" dirty="0"/>
          </a:p>
          <a:p>
            <a:r>
              <a:rPr lang="uk-UA" dirty="0" smtClean="0"/>
              <a:t>постійні </a:t>
            </a:r>
            <a:r>
              <a:rPr lang="uk-UA" dirty="0"/>
              <a:t>консультаційні механізми між адміністративними органами та бізнес </a:t>
            </a:r>
            <a:r>
              <a:rPr lang="uk-UA" dirty="0" smtClean="0"/>
              <a:t>спільнотою</a:t>
            </a:r>
            <a:endParaRPr lang="uk-UA" dirty="0"/>
          </a:p>
          <a:p>
            <a:pPr marL="0" indent="0">
              <a:buNone/>
            </a:pPr>
            <a:r>
              <a:rPr lang="uk-UA" b="1" i="1" dirty="0" smtClean="0"/>
              <a:t>Стаття </a:t>
            </a:r>
            <a:r>
              <a:rPr lang="uk-UA" b="1" i="1" dirty="0"/>
              <a:t>78 </a:t>
            </a:r>
            <a:r>
              <a:rPr lang="uk-UA" b="1" dirty="0"/>
              <a:t>Збори та платежі </a:t>
            </a:r>
            <a:endParaRPr lang="uk-UA" dirty="0"/>
          </a:p>
          <a:p>
            <a:r>
              <a:rPr lang="uk-UA" dirty="0" smtClean="0"/>
              <a:t>не </a:t>
            </a:r>
            <a:r>
              <a:rPr lang="uk-UA" dirty="0"/>
              <a:t>можуть перевищувати вартість наданих </a:t>
            </a:r>
            <a:r>
              <a:rPr lang="uk-UA" dirty="0" smtClean="0"/>
              <a:t>послуг</a:t>
            </a:r>
          </a:p>
          <a:p>
            <a:r>
              <a:rPr lang="uk-UA" dirty="0"/>
              <a:t>н</a:t>
            </a:r>
            <a:r>
              <a:rPr lang="uk-UA" dirty="0" smtClean="0"/>
              <a:t>е </a:t>
            </a:r>
            <a:r>
              <a:rPr lang="uk-UA" dirty="0"/>
              <a:t>повинні розраховуватися на </a:t>
            </a:r>
            <a:r>
              <a:rPr lang="uk-UA" dirty="0" err="1"/>
              <a:t>адвалорній</a:t>
            </a:r>
            <a:r>
              <a:rPr lang="uk-UA" dirty="0"/>
              <a:t> </a:t>
            </a:r>
            <a:r>
              <a:rPr lang="uk-UA" dirty="0" smtClean="0"/>
              <a:t>основі</a:t>
            </a:r>
            <a:endParaRPr lang="uk-UA" dirty="0"/>
          </a:p>
          <a:p>
            <a:pPr marL="0" indent="0">
              <a:buNone/>
            </a:pPr>
            <a:r>
              <a:rPr lang="uk-UA" b="1" i="1" dirty="0"/>
              <a:t>Стаття 79 </a:t>
            </a:r>
            <a:r>
              <a:rPr lang="uk-UA" b="1" dirty="0"/>
              <a:t>Митна оцінка </a:t>
            </a:r>
            <a:endParaRPr lang="uk-UA" dirty="0"/>
          </a:p>
          <a:p>
            <a:r>
              <a:rPr lang="uk-UA" dirty="0" smtClean="0"/>
              <a:t>Угода </a:t>
            </a:r>
            <a:r>
              <a:rPr lang="uk-UA" dirty="0"/>
              <a:t>про застосування статті VII ГАТТ-1994 </a:t>
            </a:r>
            <a:endParaRPr lang="uk-UA" dirty="0" smtClean="0"/>
          </a:p>
          <a:p>
            <a:r>
              <a:rPr lang="uk-UA" dirty="0" smtClean="0"/>
              <a:t>Мінімальні </a:t>
            </a:r>
            <a:r>
              <a:rPr lang="uk-UA" dirty="0"/>
              <a:t>митні вартості не будуть використовуватися. </a:t>
            </a:r>
          </a:p>
          <a:p>
            <a:pPr marL="0" indent="0">
              <a:buNone/>
            </a:pPr>
            <a:r>
              <a:rPr lang="uk-UA" b="1" i="1" dirty="0"/>
              <a:t>Стаття 80 </a:t>
            </a:r>
            <a:r>
              <a:rPr lang="uk-UA" b="1" dirty="0"/>
              <a:t>Митне співробітництво </a:t>
            </a:r>
            <a:endParaRPr lang="uk-UA" dirty="0"/>
          </a:p>
          <a:p>
            <a:r>
              <a:rPr lang="uk-UA" dirty="0" smtClean="0"/>
              <a:t>спільний </a:t>
            </a:r>
            <a:r>
              <a:rPr lang="uk-UA" dirty="0"/>
              <a:t>контроль на </a:t>
            </a:r>
            <a:r>
              <a:rPr lang="uk-UA" dirty="0" smtClean="0"/>
              <a:t>кордоні за можливості; </a:t>
            </a:r>
            <a:endParaRPr lang="uk-UA" dirty="0"/>
          </a:p>
          <a:p>
            <a:r>
              <a:rPr lang="uk-UA" dirty="0"/>
              <a:t>взаємно </a:t>
            </a:r>
            <a:r>
              <a:rPr lang="uk-UA" dirty="0" smtClean="0"/>
              <a:t>визнавати…уповноважених </a:t>
            </a:r>
            <a:r>
              <a:rPr lang="uk-UA" dirty="0" err="1"/>
              <a:t>трейдерів</a:t>
            </a:r>
            <a:r>
              <a:rPr lang="uk-UA" dirty="0"/>
              <a:t> та митні контролі. </a:t>
            </a:r>
            <a:endParaRPr lang="uk-UA" dirty="0" smtClean="0"/>
          </a:p>
          <a:p>
            <a:pPr marL="0" indent="0">
              <a:buNone/>
            </a:pPr>
            <a:r>
              <a:rPr lang="uk-UA" b="1" i="1" dirty="0" smtClean="0"/>
              <a:t>Стаття </a:t>
            </a:r>
            <a:r>
              <a:rPr lang="uk-UA" b="1" i="1" dirty="0"/>
              <a:t>81 </a:t>
            </a:r>
            <a:r>
              <a:rPr lang="uk-UA" b="1" dirty="0"/>
              <a:t>Взаємна адміністративна допомога з митних питань </a:t>
            </a:r>
            <a:endParaRPr lang="uk-UA" dirty="0"/>
          </a:p>
          <a:p>
            <a:r>
              <a:rPr lang="uk-UA" dirty="0" smtClean="0"/>
              <a:t>у </a:t>
            </a:r>
            <a:r>
              <a:rPr lang="uk-UA" dirty="0"/>
              <a:t>Протоколі №</a:t>
            </a:r>
            <a:r>
              <a:rPr lang="uk-UA" dirty="0" smtClean="0"/>
              <a:t>2 </a:t>
            </a:r>
            <a:endParaRPr lang="uk-UA" dirty="0"/>
          </a:p>
          <a:p>
            <a:pPr marL="0" indent="0">
              <a:buNone/>
            </a:pPr>
            <a:r>
              <a:rPr lang="uk-UA" b="1" i="1" dirty="0" smtClean="0"/>
              <a:t>Стаття </a:t>
            </a:r>
            <a:r>
              <a:rPr lang="uk-UA" b="1" i="1" dirty="0"/>
              <a:t>82 </a:t>
            </a:r>
            <a:r>
              <a:rPr lang="uk-UA" b="1" dirty="0"/>
              <a:t>Технічна допомога і розвиток потенціалу </a:t>
            </a:r>
            <a:endParaRPr lang="uk-UA" dirty="0"/>
          </a:p>
          <a:p>
            <a:pPr marL="0" indent="0">
              <a:buNone/>
            </a:pPr>
            <a:r>
              <a:rPr lang="uk-UA" b="1" i="1" dirty="0"/>
              <a:t>Стаття 83 </a:t>
            </a:r>
            <a:r>
              <a:rPr lang="uk-UA" b="1" dirty="0"/>
              <a:t>Підкомітет з питань митного співробітництва </a:t>
            </a:r>
            <a:endParaRPr lang="uk-UA" dirty="0"/>
          </a:p>
          <a:p>
            <a:pPr marL="0" indent="0">
              <a:buNone/>
            </a:pPr>
            <a:r>
              <a:rPr lang="uk-UA" b="1" i="1" dirty="0" smtClean="0"/>
              <a:t>Стаття </a:t>
            </a:r>
            <a:r>
              <a:rPr lang="uk-UA" b="1" i="1" dirty="0"/>
              <a:t>84 </a:t>
            </a:r>
            <a:r>
              <a:rPr lang="uk-UA" b="1" dirty="0"/>
              <a:t>Наближення законодавства у митній сфері </a:t>
            </a:r>
            <a:endParaRPr lang="uk-UA" dirty="0"/>
          </a:p>
          <a:p>
            <a:r>
              <a:rPr lang="uk-UA" dirty="0"/>
              <a:t>згідно з Додатком </a:t>
            </a:r>
            <a:r>
              <a:rPr lang="uk-UA" dirty="0" smtClean="0"/>
              <a:t>XV (</a:t>
            </a:r>
            <a:r>
              <a:rPr lang="en-US" dirty="0"/>
              <a:t>Customs Code </a:t>
            </a:r>
            <a:r>
              <a:rPr lang="en-US" dirty="0" smtClean="0"/>
              <a:t>EU</a:t>
            </a:r>
            <a:r>
              <a:rPr lang="uk-UA" dirty="0"/>
              <a:t> </a:t>
            </a:r>
            <a:r>
              <a:rPr lang="ru-RU" dirty="0"/>
              <a:t> </a:t>
            </a:r>
            <a:r>
              <a:rPr lang="uk-UA" dirty="0" smtClean="0"/>
              <a:t>і т.д., переважно 3 роки) </a:t>
            </a:r>
            <a:endParaRPr lang="uk-UA" dirty="0"/>
          </a:p>
          <a:p>
            <a:endParaRPr lang="uk-UA" dirty="0"/>
          </a:p>
        </p:txBody>
      </p:sp>
    </p:spTree>
    <p:extLst>
      <p:ext uri="{BB962C8B-B14F-4D97-AF65-F5344CB8AC3E}">
        <p14:creationId xmlns:p14="http://schemas.microsoft.com/office/powerpoint/2010/main" val="37632310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20" y="260648"/>
            <a:ext cx="9361040" cy="648072"/>
          </a:xfrm>
        </p:spPr>
        <p:txBody>
          <a:bodyPr>
            <a:noAutofit/>
          </a:bodyPr>
          <a:lstStyle/>
          <a:p>
            <a:r>
              <a:rPr lang="uk-UA" sz="2800" b="1" dirty="0">
                <a:solidFill>
                  <a:srgbClr val="FF0000"/>
                </a:solidFill>
              </a:rPr>
              <a:t>ГЛАВА 6 ЗАСНУВАННЯ ПІДПРИЄМНИЦЬКОЇ ДІЯЛЬНОСТІ, ТОРГІВЛЯ ПОСЛУГАМИ ТА ЕЛЕКТРОННА ТОРГІВЛЯ </a:t>
            </a:r>
            <a:r>
              <a:rPr lang="uk-UA" sz="2800" dirty="0">
                <a:solidFill>
                  <a:srgbClr val="FF0000"/>
                </a:solidFill>
              </a:rPr>
              <a:t/>
            </a:r>
            <a:br>
              <a:rPr lang="uk-UA" sz="2800" dirty="0">
                <a:solidFill>
                  <a:srgbClr val="FF0000"/>
                </a:solidFill>
              </a:rPr>
            </a:br>
            <a:endParaRPr lang="uk-UA" sz="2800" dirty="0">
              <a:solidFill>
                <a:srgbClr val="FF0000"/>
              </a:solidFill>
            </a:endParaRPr>
          </a:p>
        </p:txBody>
      </p:sp>
      <p:sp>
        <p:nvSpPr>
          <p:cNvPr id="3" name="Объект 2"/>
          <p:cNvSpPr>
            <a:spLocks noGrp="1"/>
          </p:cNvSpPr>
          <p:nvPr>
            <p:ph idx="1"/>
          </p:nvPr>
        </p:nvSpPr>
        <p:spPr>
          <a:xfrm>
            <a:off x="457200" y="908720"/>
            <a:ext cx="8229600" cy="5949280"/>
          </a:xfrm>
        </p:spPr>
        <p:txBody>
          <a:bodyPr>
            <a:normAutofit fontScale="47500" lnSpcReduction="20000"/>
          </a:bodyPr>
          <a:lstStyle/>
          <a:p>
            <a:pPr marL="0" indent="0">
              <a:buNone/>
            </a:pPr>
            <a:r>
              <a:rPr lang="uk-UA" b="1" dirty="0"/>
              <a:t>Частина І Основні положення </a:t>
            </a:r>
            <a:endParaRPr lang="uk-UA" dirty="0"/>
          </a:p>
          <a:p>
            <a:pPr marL="0" indent="0">
              <a:buNone/>
            </a:pPr>
            <a:r>
              <a:rPr lang="uk-UA" b="1" i="1" dirty="0"/>
              <a:t>Стаття 85 </a:t>
            </a:r>
            <a:r>
              <a:rPr lang="uk-UA" b="1" dirty="0"/>
              <a:t>Цілі, сфера та межі застосування </a:t>
            </a:r>
            <a:endParaRPr lang="uk-UA" dirty="0"/>
          </a:p>
          <a:p>
            <a:r>
              <a:rPr lang="uk-UA" dirty="0" smtClean="0"/>
              <a:t>не </a:t>
            </a:r>
            <a:r>
              <a:rPr lang="uk-UA" dirty="0"/>
              <a:t>покладає </a:t>
            </a:r>
            <a:r>
              <a:rPr lang="uk-UA" dirty="0" smtClean="0"/>
              <a:t>зобов’язання </a:t>
            </a:r>
            <a:r>
              <a:rPr lang="uk-UA" dirty="0"/>
              <a:t>щодо державних закупівель. </a:t>
            </a:r>
          </a:p>
          <a:p>
            <a:r>
              <a:rPr lang="uk-UA" dirty="0" smtClean="0"/>
              <a:t>не застосовується </a:t>
            </a:r>
            <a:r>
              <a:rPr lang="uk-UA" dirty="0"/>
              <a:t>до субсидій. </a:t>
            </a:r>
          </a:p>
          <a:p>
            <a:r>
              <a:rPr lang="uk-UA" dirty="0"/>
              <a:t>не перешкоджає </a:t>
            </a:r>
            <a:r>
              <a:rPr lang="uk-UA" dirty="0" smtClean="0"/>
              <a:t>заходам щодо в’їзду </a:t>
            </a:r>
            <a:r>
              <a:rPr lang="uk-UA" dirty="0"/>
              <a:t>фізичних осіб </a:t>
            </a:r>
            <a:r>
              <a:rPr lang="uk-UA" dirty="0" smtClean="0"/>
              <a:t>... </a:t>
            </a:r>
            <a:endParaRPr lang="uk-UA" dirty="0"/>
          </a:p>
          <a:p>
            <a:pPr marL="0" indent="0">
              <a:buNone/>
            </a:pPr>
            <a:r>
              <a:rPr lang="uk-UA" b="1" i="1" dirty="0"/>
              <a:t>Стаття 86 </a:t>
            </a:r>
            <a:r>
              <a:rPr lang="uk-UA" b="1" dirty="0"/>
              <a:t>Визначення </a:t>
            </a:r>
            <a:endParaRPr lang="uk-UA" dirty="0"/>
          </a:p>
          <a:p>
            <a:r>
              <a:rPr lang="uk-UA" dirty="0" smtClean="0"/>
              <a:t>«</a:t>
            </a:r>
            <a:r>
              <a:rPr lang="uk-UA" dirty="0"/>
              <a:t>основний персонал» означає – фізичних осіб, найнятих юридичною особою однієї Сторони (крім неприбуткових організацій), які відповідальні за створення, належний контроль, управління та функціонування підприємства. </a:t>
            </a:r>
            <a:endParaRPr lang="uk-UA" dirty="0" smtClean="0"/>
          </a:p>
          <a:p>
            <a:pPr marL="0" indent="0">
              <a:buNone/>
            </a:pPr>
            <a:r>
              <a:rPr lang="uk-UA" b="1" dirty="0"/>
              <a:t>Частина 2 ЗАСНУВАННЯ ПІДПРИЄМНИЦЬКОЇ ДІЯЛЬНОСТІ </a:t>
            </a:r>
            <a:endParaRPr lang="uk-UA" dirty="0"/>
          </a:p>
          <a:p>
            <a:pPr marL="0" indent="0">
              <a:buNone/>
            </a:pPr>
            <a:r>
              <a:rPr lang="uk-UA" b="1" i="1" dirty="0"/>
              <a:t>Стаття 87 </a:t>
            </a:r>
            <a:r>
              <a:rPr lang="uk-UA" b="1" dirty="0"/>
              <a:t>Сфера застосування </a:t>
            </a:r>
            <a:endParaRPr lang="uk-UA" dirty="0"/>
          </a:p>
          <a:p>
            <a:r>
              <a:rPr lang="uk-UA" dirty="0" smtClean="0"/>
              <a:t>крім: </a:t>
            </a:r>
            <a:endParaRPr lang="uk-UA" dirty="0"/>
          </a:p>
          <a:p>
            <a:r>
              <a:rPr lang="uk-UA" dirty="0"/>
              <a:t>(а) </a:t>
            </a:r>
            <a:r>
              <a:rPr lang="uk-UA" dirty="0" smtClean="0"/>
              <a:t>ядерних </a:t>
            </a:r>
            <a:r>
              <a:rPr lang="uk-UA" dirty="0"/>
              <a:t>матеріалів; </a:t>
            </a:r>
          </a:p>
          <a:p>
            <a:r>
              <a:rPr lang="uk-UA" dirty="0"/>
              <a:t>(b) виробництва або торгівлі зброєю, боєприпасами та військовими матеріалами; </a:t>
            </a:r>
          </a:p>
          <a:p>
            <a:r>
              <a:rPr lang="uk-UA" dirty="0"/>
              <a:t>(с) аудіовізуальних послуг; </a:t>
            </a:r>
          </a:p>
          <a:p>
            <a:r>
              <a:rPr lang="uk-UA" dirty="0"/>
              <a:t>(d) національного морського каботажу </a:t>
            </a:r>
            <a:endParaRPr lang="uk-UA" dirty="0" smtClean="0"/>
          </a:p>
          <a:p>
            <a:r>
              <a:rPr lang="uk-UA" dirty="0" smtClean="0"/>
              <a:t>(</a:t>
            </a:r>
            <a:r>
              <a:rPr lang="uk-UA" dirty="0"/>
              <a:t>е) </a:t>
            </a:r>
            <a:r>
              <a:rPr lang="uk-UA" dirty="0" smtClean="0"/>
              <a:t>повітряних </a:t>
            </a:r>
            <a:r>
              <a:rPr lang="uk-UA" dirty="0"/>
              <a:t>перевезень </a:t>
            </a:r>
            <a:r>
              <a:rPr lang="uk-UA" dirty="0" smtClean="0"/>
              <a:t>(окрема угода - в </a:t>
            </a:r>
            <a:r>
              <a:rPr lang="uk-UA" dirty="0"/>
              <a:t>Угоді </a:t>
            </a:r>
            <a:r>
              <a:rPr lang="uk-UA" dirty="0" smtClean="0"/>
              <a:t>про </a:t>
            </a:r>
            <a:r>
              <a:rPr lang="uk-UA" dirty="0"/>
              <a:t>створення Спільного авіаційного простору</a:t>
            </a:r>
            <a:r>
              <a:rPr lang="uk-UA" dirty="0" smtClean="0"/>
              <a:t>)…</a:t>
            </a:r>
            <a:endParaRPr lang="uk-UA" dirty="0"/>
          </a:p>
          <a:p>
            <a:pPr marL="0" indent="0">
              <a:buNone/>
            </a:pPr>
            <a:r>
              <a:rPr lang="uk-UA" b="1" i="1" dirty="0"/>
              <a:t>Стаття 88 </a:t>
            </a:r>
            <a:r>
              <a:rPr lang="uk-UA" b="1" dirty="0"/>
              <a:t>Національний режим і режим найбільшого сприяння </a:t>
            </a:r>
            <a:endParaRPr lang="uk-UA" dirty="0"/>
          </a:p>
          <a:p>
            <a:r>
              <a:rPr lang="uk-UA" dirty="0" smtClean="0"/>
              <a:t>окрім </a:t>
            </a:r>
            <a:r>
              <a:rPr lang="uk-UA" dirty="0"/>
              <a:t>застережень в Додатку ХVI-D </a:t>
            </a:r>
            <a:r>
              <a:rPr lang="uk-UA" dirty="0" smtClean="0"/>
              <a:t> (Україна) і XVI-A (ЄС загалом і в розрізі країн-членів) – горизонтальні і секторальні застереження</a:t>
            </a:r>
            <a:endParaRPr lang="uk-UA" dirty="0"/>
          </a:p>
          <a:p>
            <a:pPr marL="0" indent="0">
              <a:buNone/>
            </a:pPr>
            <a:r>
              <a:rPr lang="uk-UA" b="1" i="1" dirty="0" smtClean="0"/>
              <a:t>Стаття </a:t>
            </a:r>
            <a:r>
              <a:rPr lang="uk-UA" b="1" i="1" dirty="0"/>
              <a:t>89 </a:t>
            </a:r>
            <a:r>
              <a:rPr lang="uk-UA" b="1" dirty="0"/>
              <a:t>Проведення оглядів </a:t>
            </a:r>
            <a:endParaRPr lang="uk-UA" dirty="0"/>
          </a:p>
          <a:p>
            <a:r>
              <a:rPr lang="uk-UA" dirty="0" smtClean="0"/>
              <a:t>правової бази </a:t>
            </a:r>
            <a:endParaRPr lang="uk-UA" dirty="0"/>
          </a:p>
          <a:p>
            <a:pPr marL="0" indent="0">
              <a:buNone/>
            </a:pPr>
            <a:r>
              <a:rPr lang="uk-UA" b="1" i="1" dirty="0"/>
              <a:t>Стаття 90 </a:t>
            </a:r>
            <a:r>
              <a:rPr lang="uk-UA" b="1" dirty="0"/>
              <a:t>Інші Угоди </a:t>
            </a:r>
            <a:endParaRPr lang="uk-UA" dirty="0"/>
          </a:p>
          <a:p>
            <a:r>
              <a:rPr lang="uk-UA" dirty="0" smtClean="0"/>
              <a:t>можливий більш сприятливий режим в угодах стосовно </a:t>
            </a:r>
            <a:r>
              <a:rPr lang="uk-UA" dirty="0"/>
              <a:t>інвестицій. </a:t>
            </a:r>
          </a:p>
          <a:p>
            <a:pPr marL="0" indent="0">
              <a:buNone/>
            </a:pPr>
            <a:r>
              <a:rPr lang="uk-UA" b="1" i="1" dirty="0"/>
              <a:t>Стаття 91 </a:t>
            </a:r>
            <a:r>
              <a:rPr lang="uk-UA" b="1" dirty="0"/>
              <a:t>Стандарти режиму для філій та представництв </a:t>
            </a:r>
            <a:endParaRPr lang="uk-UA" dirty="0"/>
          </a:p>
          <a:p>
            <a:endParaRPr lang="uk-UA" dirty="0"/>
          </a:p>
          <a:p>
            <a:endParaRPr lang="uk-UA" dirty="0"/>
          </a:p>
        </p:txBody>
      </p:sp>
    </p:spTree>
    <p:extLst>
      <p:ext uri="{BB962C8B-B14F-4D97-AF65-F5344CB8AC3E}">
        <p14:creationId xmlns:p14="http://schemas.microsoft.com/office/powerpoint/2010/main" val="17392383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408712"/>
          </a:xfrm>
        </p:spPr>
        <p:txBody>
          <a:bodyPr>
            <a:normAutofit fontScale="70000" lnSpcReduction="20000"/>
          </a:bodyPr>
          <a:lstStyle/>
          <a:p>
            <a:pPr marL="0" indent="0">
              <a:buNone/>
            </a:pPr>
            <a:r>
              <a:rPr lang="uk-UA" b="1" dirty="0"/>
              <a:t>Частина 3 Транскордонне надання послуг </a:t>
            </a:r>
            <a:endParaRPr lang="uk-UA" dirty="0"/>
          </a:p>
          <a:p>
            <a:pPr marL="0" indent="0">
              <a:buNone/>
            </a:pPr>
            <a:endParaRPr lang="uk-UA" b="1" i="1" dirty="0" smtClean="0"/>
          </a:p>
          <a:p>
            <a:pPr marL="0" indent="0">
              <a:buNone/>
            </a:pPr>
            <a:r>
              <a:rPr lang="uk-UA" b="1" i="1" dirty="0" smtClean="0"/>
              <a:t>Стаття </a:t>
            </a:r>
            <a:r>
              <a:rPr lang="uk-UA" b="1" i="1" dirty="0"/>
              <a:t>92 </a:t>
            </a:r>
            <a:r>
              <a:rPr lang="uk-UA" b="1" dirty="0"/>
              <a:t>Сфера застосування </a:t>
            </a:r>
            <a:endParaRPr lang="uk-UA" dirty="0"/>
          </a:p>
          <a:p>
            <a:r>
              <a:rPr lang="uk-UA" dirty="0"/>
              <a:t>за винятком: </a:t>
            </a:r>
          </a:p>
          <a:p>
            <a:r>
              <a:rPr lang="uk-UA" dirty="0"/>
              <a:t>(а) аудіовізуальних послуг; </a:t>
            </a:r>
          </a:p>
          <a:p>
            <a:r>
              <a:rPr lang="uk-UA" dirty="0"/>
              <a:t>(b) національного морського </a:t>
            </a:r>
            <a:r>
              <a:rPr lang="uk-UA" dirty="0" smtClean="0"/>
              <a:t>каботажу </a:t>
            </a:r>
            <a:endParaRPr lang="uk-UA" dirty="0"/>
          </a:p>
          <a:p>
            <a:r>
              <a:rPr lang="uk-UA" dirty="0"/>
              <a:t>(c) </a:t>
            </a:r>
            <a:r>
              <a:rPr lang="uk-UA" dirty="0" smtClean="0"/>
              <a:t>міжнародних </a:t>
            </a:r>
            <a:r>
              <a:rPr lang="uk-UA" dirty="0"/>
              <a:t>повітряних перевезень….</a:t>
            </a:r>
          </a:p>
          <a:p>
            <a:pPr marL="0" indent="0">
              <a:buNone/>
            </a:pPr>
            <a:r>
              <a:rPr lang="uk-UA" b="1" i="1" dirty="0"/>
              <a:t>Стаття 93 </a:t>
            </a:r>
            <a:r>
              <a:rPr lang="uk-UA" b="1" dirty="0"/>
              <a:t>Доступ до ринку </a:t>
            </a:r>
            <a:endParaRPr lang="uk-UA" dirty="0"/>
          </a:p>
          <a:p>
            <a:r>
              <a:rPr lang="uk-UA" dirty="0"/>
              <a:t>не менш сприятливим ніж той, що в Додатках ХVI-В та ХVI-Е. </a:t>
            </a:r>
          </a:p>
          <a:p>
            <a:r>
              <a:rPr lang="uk-UA" dirty="0" smtClean="0"/>
              <a:t>не можна обмеження, щодо </a:t>
            </a:r>
            <a:r>
              <a:rPr lang="uk-UA" dirty="0"/>
              <a:t>кількості постачальників </a:t>
            </a:r>
            <a:r>
              <a:rPr lang="uk-UA" dirty="0" smtClean="0"/>
              <a:t>послуг, </a:t>
            </a:r>
            <a:r>
              <a:rPr lang="uk-UA" dirty="0"/>
              <a:t>вартості трансакцій або активів </a:t>
            </a:r>
            <a:r>
              <a:rPr lang="uk-UA" dirty="0" smtClean="0"/>
              <a:t>, </a:t>
            </a:r>
            <a:r>
              <a:rPr lang="uk-UA" dirty="0"/>
              <a:t>кількості операцій </a:t>
            </a:r>
          </a:p>
          <a:p>
            <a:pPr marL="0" indent="0">
              <a:buNone/>
            </a:pPr>
            <a:r>
              <a:rPr lang="uk-UA" b="1" i="1" dirty="0" smtClean="0"/>
              <a:t>Стаття </a:t>
            </a:r>
            <a:r>
              <a:rPr lang="uk-UA" b="1" i="1" dirty="0"/>
              <a:t>94 </a:t>
            </a:r>
            <a:r>
              <a:rPr lang="uk-UA" b="1" dirty="0"/>
              <a:t>Національний режим </a:t>
            </a:r>
            <a:endParaRPr lang="uk-UA" dirty="0"/>
          </a:p>
          <a:p>
            <a:r>
              <a:rPr lang="uk-UA" dirty="0" smtClean="0"/>
              <a:t>у </a:t>
            </a:r>
            <a:r>
              <a:rPr lang="uk-UA" dirty="0"/>
              <a:t>секторах в Додатках ХVI-В та ХVI-Е. </a:t>
            </a:r>
          </a:p>
          <a:p>
            <a:pPr marL="0" indent="0">
              <a:buNone/>
            </a:pPr>
            <a:r>
              <a:rPr lang="uk-UA" b="1" i="1" dirty="0"/>
              <a:t>Стаття 95 </a:t>
            </a:r>
            <a:r>
              <a:rPr lang="uk-UA" b="1" dirty="0"/>
              <a:t>Перелік зобов’язань </a:t>
            </a:r>
            <a:endParaRPr lang="uk-UA" dirty="0"/>
          </a:p>
          <a:p>
            <a:r>
              <a:rPr lang="uk-UA" dirty="0" smtClean="0"/>
              <a:t>не </a:t>
            </a:r>
            <a:r>
              <a:rPr lang="uk-UA" dirty="0"/>
              <a:t>містить зобов’язань стосовно аудіовізуальних послуг. </a:t>
            </a:r>
          </a:p>
          <a:p>
            <a:pPr marL="0" indent="0">
              <a:buNone/>
            </a:pPr>
            <a:r>
              <a:rPr lang="uk-UA" b="1" i="1" dirty="0"/>
              <a:t>Стаття 96 </a:t>
            </a:r>
            <a:r>
              <a:rPr lang="uk-UA" b="1" dirty="0"/>
              <a:t>Перегляд виконання зобов’язань </a:t>
            </a:r>
            <a:endParaRPr lang="uk-UA" dirty="0"/>
          </a:p>
          <a:p>
            <a:r>
              <a:rPr lang="uk-UA" dirty="0"/>
              <a:t>Комітет з питань торгівлі регулярно переглядає переліки </a:t>
            </a:r>
            <a:r>
              <a:rPr lang="uk-UA" dirty="0" smtClean="0"/>
              <a:t>зобов’язань</a:t>
            </a:r>
            <a:endParaRPr lang="uk-UA" dirty="0"/>
          </a:p>
          <a:p>
            <a:endParaRPr lang="uk-UA" dirty="0"/>
          </a:p>
        </p:txBody>
      </p:sp>
    </p:spTree>
    <p:extLst>
      <p:ext uri="{BB962C8B-B14F-4D97-AF65-F5344CB8AC3E}">
        <p14:creationId xmlns:p14="http://schemas.microsoft.com/office/powerpoint/2010/main" val="38849468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408712"/>
          </a:xfrm>
        </p:spPr>
        <p:txBody>
          <a:bodyPr>
            <a:normAutofit fontScale="70000" lnSpcReduction="20000"/>
          </a:bodyPr>
          <a:lstStyle/>
          <a:p>
            <a:pPr marL="0" indent="0">
              <a:buNone/>
            </a:pPr>
            <a:r>
              <a:rPr lang="uk-UA" b="1" dirty="0"/>
              <a:t>Частина 4 Тимчасова присутність фізичних осіб для цілей економічної діяльності </a:t>
            </a:r>
            <a:endParaRPr lang="uk-UA" b="1" dirty="0" smtClean="0"/>
          </a:p>
          <a:p>
            <a:pPr marL="0" indent="0">
              <a:buNone/>
            </a:pPr>
            <a:endParaRPr lang="uk-UA" dirty="0"/>
          </a:p>
          <a:p>
            <a:pPr marL="0" indent="0">
              <a:buNone/>
            </a:pPr>
            <a:r>
              <a:rPr lang="uk-UA" b="1" i="1" dirty="0"/>
              <a:t>Стаття 97 </a:t>
            </a:r>
            <a:r>
              <a:rPr lang="uk-UA" b="1" dirty="0"/>
              <a:t>Сфера застосування </a:t>
            </a:r>
            <a:endParaRPr lang="uk-UA" dirty="0"/>
          </a:p>
          <a:p>
            <a:pPr marL="0" indent="0">
              <a:buNone/>
            </a:pPr>
            <a:r>
              <a:rPr lang="uk-UA" b="1" i="1" dirty="0"/>
              <a:t>Стаття 98 </a:t>
            </a:r>
            <a:r>
              <a:rPr lang="uk-UA" b="1" dirty="0"/>
              <a:t>Основний персонал </a:t>
            </a:r>
            <a:endParaRPr lang="uk-UA" dirty="0"/>
          </a:p>
          <a:p>
            <a:r>
              <a:rPr lang="uk-UA" dirty="0" smtClean="0"/>
              <a:t>до трьох років…</a:t>
            </a:r>
          </a:p>
          <a:p>
            <a:pPr marL="0" indent="0">
              <a:buNone/>
            </a:pPr>
            <a:r>
              <a:rPr lang="uk-UA" b="1" i="1" dirty="0" smtClean="0"/>
              <a:t>Стаття </a:t>
            </a:r>
            <a:r>
              <a:rPr lang="uk-UA" b="1" i="1" dirty="0"/>
              <a:t>99 </a:t>
            </a:r>
            <a:r>
              <a:rPr lang="uk-UA" b="1" dirty="0"/>
              <a:t>Випускники-стажери </a:t>
            </a:r>
            <a:endParaRPr lang="uk-UA" dirty="0"/>
          </a:p>
          <a:p>
            <a:r>
              <a:rPr lang="uk-UA" dirty="0" smtClean="0"/>
              <a:t>Максимум один </a:t>
            </a:r>
            <a:r>
              <a:rPr lang="uk-UA" dirty="0"/>
              <a:t>рік. </a:t>
            </a:r>
          </a:p>
          <a:p>
            <a:pPr marL="0" indent="0">
              <a:buNone/>
            </a:pPr>
            <a:r>
              <a:rPr lang="uk-UA" b="1" i="1" dirty="0"/>
              <a:t>Стаття 100 </a:t>
            </a:r>
            <a:r>
              <a:rPr lang="uk-UA" b="1" dirty="0"/>
              <a:t>Продавці бізнес-послуг </a:t>
            </a:r>
            <a:endParaRPr lang="uk-UA" dirty="0"/>
          </a:p>
          <a:p>
            <a:r>
              <a:rPr lang="uk-UA" dirty="0"/>
              <a:t>тимчасовий в’їзд і перебування продавців бізнес-послуг до 90 днів протягом 12 місяців. </a:t>
            </a:r>
          </a:p>
          <a:p>
            <a:pPr marL="0" indent="0">
              <a:buNone/>
            </a:pPr>
            <a:r>
              <a:rPr lang="uk-UA" b="1" i="1" dirty="0"/>
              <a:t>Стаття 101 </a:t>
            </a:r>
            <a:r>
              <a:rPr lang="uk-UA" b="1" dirty="0"/>
              <a:t>Постачальники договірних послуг </a:t>
            </a:r>
            <a:endParaRPr lang="uk-UA" dirty="0"/>
          </a:p>
          <a:p>
            <a:r>
              <a:rPr lang="uk-UA" dirty="0" smtClean="0"/>
              <a:t>у </a:t>
            </a:r>
            <a:r>
              <a:rPr lang="uk-UA" dirty="0"/>
              <a:t>Додатках ХVI-С та ХVI-F: </a:t>
            </a:r>
          </a:p>
          <a:p>
            <a:pPr lvl="0"/>
            <a:r>
              <a:rPr lang="uk-UA" dirty="0" smtClean="0"/>
              <a:t>до 6 місяців; </a:t>
            </a:r>
          </a:p>
          <a:p>
            <a:r>
              <a:rPr lang="uk-UA" dirty="0" smtClean="0"/>
              <a:t>професійний </a:t>
            </a:r>
            <a:r>
              <a:rPr lang="uk-UA" dirty="0"/>
              <a:t>досвід у сфері </a:t>
            </a:r>
            <a:r>
              <a:rPr lang="uk-UA" dirty="0" smtClean="0"/>
              <a:t>діяльності не </a:t>
            </a:r>
            <a:r>
              <a:rPr lang="uk-UA" dirty="0"/>
              <a:t>менше </a:t>
            </a:r>
            <a:r>
              <a:rPr lang="uk-UA" dirty="0" smtClean="0"/>
              <a:t>3 років</a:t>
            </a:r>
            <a:endParaRPr lang="uk-UA" dirty="0"/>
          </a:p>
          <a:p>
            <a:r>
              <a:rPr lang="uk-UA" dirty="0" smtClean="0"/>
              <a:t>диплом </a:t>
            </a:r>
            <a:r>
              <a:rPr lang="uk-UA" dirty="0"/>
              <a:t>про вищу освіту </a:t>
            </a:r>
            <a:r>
              <a:rPr lang="uk-UA" dirty="0" smtClean="0"/>
              <a:t>/ кваліфікацію</a:t>
            </a:r>
            <a:r>
              <a:rPr lang="uk-UA" dirty="0"/>
              <a:t> </a:t>
            </a:r>
            <a:r>
              <a:rPr lang="uk-UA" dirty="0" smtClean="0"/>
              <a:t>…</a:t>
            </a:r>
          </a:p>
          <a:p>
            <a:pPr marL="0" indent="0">
              <a:buNone/>
            </a:pPr>
            <a:r>
              <a:rPr lang="uk-UA" b="1" i="1" dirty="0"/>
              <a:t>Стаття 102 </a:t>
            </a:r>
            <a:r>
              <a:rPr lang="uk-UA" b="1" dirty="0"/>
              <a:t>Незалежні фахівці </a:t>
            </a:r>
            <a:r>
              <a:rPr lang="uk-UA" dirty="0"/>
              <a:t> </a:t>
            </a:r>
          </a:p>
          <a:p>
            <a:r>
              <a:rPr lang="uk-UA" dirty="0" smtClean="0"/>
              <a:t>Схожі положення</a:t>
            </a:r>
          </a:p>
          <a:p>
            <a:r>
              <a:rPr lang="uk-UA" dirty="0" smtClean="0"/>
              <a:t>принаймні 6 років </a:t>
            </a:r>
            <a:r>
              <a:rPr lang="uk-UA" dirty="0"/>
              <a:t>професійного досвіду у сфері </a:t>
            </a:r>
            <a:r>
              <a:rPr lang="uk-UA" dirty="0" smtClean="0"/>
              <a:t>діяльності </a:t>
            </a:r>
            <a:endParaRPr lang="uk-UA" dirty="0"/>
          </a:p>
          <a:p>
            <a:endParaRPr lang="uk-UA" dirty="0" smtClean="0"/>
          </a:p>
        </p:txBody>
      </p:sp>
    </p:spTree>
    <p:extLst>
      <p:ext uri="{BB962C8B-B14F-4D97-AF65-F5344CB8AC3E}">
        <p14:creationId xmlns:p14="http://schemas.microsoft.com/office/powerpoint/2010/main" val="600020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562074"/>
          </a:xfrm>
        </p:spPr>
        <p:txBody>
          <a:bodyPr>
            <a:normAutofit fontScale="90000"/>
          </a:bodyPr>
          <a:lstStyle/>
          <a:p>
            <a:r>
              <a:rPr lang="uk-UA" b="1" dirty="0"/>
              <a:t>Частина 5 Нормативно-правова база </a:t>
            </a:r>
            <a:r>
              <a:rPr lang="uk-UA" dirty="0"/>
              <a:t/>
            </a:r>
            <a:br>
              <a:rPr lang="uk-UA" dirty="0"/>
            </a:br>
            <a:endParaRPr lang="uk-UA" dirty="0"/>
          </a:p>
        </p:txBody>
      </p:sp>
      <p:sp>
        <p:nvSpPr>
          <p:cNvPr id="3" name="Объект 2"/>
          <p:cNvSpPr>
            <a:spLocks noGrp="1"/>
          </p:cNvSpPr>
          <p:nvPr>
            <p:ph idx="1"/>
          </p:nvPr>
        </p:nvSpPr>
        <p:spPr>
          <a:xfrm>
            <a:off x="457200" y="692696"/>
            <a:ext cx="8229600" cy="5904656"/>
          </a:xfrm>
        </p:spPr>
        <p:txBody>
          <a:bodyPr>
            <a:normAutofit fontScale="70000" lnSpcReduction="20000"/>
          </a:bodyPr>
          <a:lstStyle/>
          <a:p>
            <a:pPr marL="0" indent="0">
              <a:buNone/>
            </a:pPr>
            <a:r>
              <a:rPr lang="uk-UA" b="1" dirty="0" smtClean="0"/>
              <a:t>Підрозділ </a:t>
            </a:r>
            <a:r>
              <a:rPr lang="uk-UA" b="1" dirty="0"/>
              <a:t>1 Національне регулювання </a:t>
            </a:r>
            <a:endParaRPr lang="uk-UA" b="1" dirty="0" smtClean="0"/>
          </a:p>
          <a:p>
            <a:pPr marL="0" indent="0">
              <a:buNone/>
            </a:pPr>
            <a:endParaRPr lang="uk-UA" dirty="0"/>
          </a:p>
          <a:p>
            <a:pPr marL="0" indent="0">
              <a:buNone/>
            </a:pPr>
            <a:r>
              <a:rPr lang="uk-UA" b="1" i="1" dirty="0"/>
              <a:t>Стаття 103 </a:t>
            </a:r>
            <a:r>
              <a:rPr lang="uk-UA" b="1" dirty="0"/>
              <a:t>Сфера дії та визначення </a:t>
            </a:r>
            <a:endParaRPr lang="uk-UA" dirty="0"/>
          </a:p>
          <a:p>
            <a:r>
              <a:rPr lang="uk-UA" dirty="0" smtClean="0"/>
              <a:t>до </a:t>
            </a:r>
            <a:r>
              <a:rPr lang="uk-UA" dirty="0"/>
              <a:t>заходів  стосовно </a:t>
            </a:r>
            <a:r>
              <a:rPr lang="uk-UA" dirty="0" smtClean="0"/>
              <a:t>ліцензування </a:t>
            </a:r>
            <a:endParaRPr lang="uk-UA" dirty="0"/>
          </a:p>
          <a:p>
            <a:pPr marL="0" indent="0">
              <a:buNone/>
            </a:pPr>
            <a:r>
              <a:rPr lang="uk-UA" b="1" i="1" dirty="0" smtClean="0"/>
              <a:t>Стаття </a:t>
            </a:r>
            <a:r>
              <a:rPr lang="uk-UA" b="1" i="1" dirty="0"/>
              <a:t>104 </a:t>
            </a:r>
            <a:r>
              <a:rPr lang="uk-UA" b="1" dirty="0"/>
              <a:t>Умови ліцензування </a:t>
            </a:r>
            <a:endParaRPr lang="uk-UA" dirty="0"/>
          </a:p>
          <a:p>
            <a:r>
              <a:rPr lang="uk-UA" dirty="0" smtClean="0"/>
              <a:t>Критерії, </a:t>
            </a:r>
            <a:r>
              <a:rPr lang="uk-UA" dirty="0"/>
              <a:t>що виключають волюнтаризм. </a:t>
            </a:r>
          </a:p>
          <a:p>
            <a:r>
              <a:rPr lang="uk-UA" dirty="0" smtClean="0"/>
              <a:t>Можуть законні </a:t>
            </a:r>
            <a:r>
              <a:rPr lang="uk-UA" dirty="0"/>
              <a:t>цілі державної політики, </a:t>
            </a:r>
            <a:r>
              <a:rPr lang="uk-UA" dirty="0" smtClean="0"/>
              <a:t>зокрема здоров’я</a:t>
            </a:r>
            <a:r>
              <a:rPr lang="uk-UA" dirty="0"/>
              <a:t>, безпеки, </a:t>
            </a:r>
            <a:r>
              <a:rPr lang="uk-UA" dirty="0" smtClean="0"/>
              <a:t>навколишнього середовища, культурної </a:t>
            </a:r>
            <a:r>
              <a:rPr lang="uk-UA" dirty="0"/>
              <a:t>спадщини. </a:t>
            </a:r>
          </a:p>
          <a:p>
            <a:pPr marL="0" indent="0">
              <a:buNone/>
            </a:pPr>
            <a:r>
              <a:rPr lang="uk-UA" b="1" i="1" dirty="0"/>
              <a:t>Стаття 105 </a:t>
            </a:r>
            <a:r>
              <a:rPr lang="uk-UA" b="1" dirty="0"/>
              <a:t>Процедури ліцензування </a:t>
            </a:r>
            <a:endParaRPr lang="uk-UA" dirty="0"/>
          </a:p>
          <a:p>
            <a:r>
              <a:rPr lang="uk-UA" dirty="0" smtClean="0"/>
              <a:t>Чіткість, простота, оприлюднення заздалегідь</a:t>
            </a:r>
          </a:p>
          <a:p>
            <a:pPr marL="0" indent="0">
              <a:buNone/>
            </a:pPr>
            <a:r>
              <a:rPr lang="uk-UA" b="1" dirty="0"/>
              <a:t>Підрозділ 2 Положення загального застосування </a:t>
            </a:r>
            <a:endParaRPr lang="uk-UA" dirty="0"/>
          </a:p>
          <a:p>
            <a:pPr marL="0" indent="0">
              <a:buNone/>
            </a:pPr>
            <a:r>
              <a:rPr lang="uk-UA" b="1" i="1" dirty="0"/>
              <a:t>Стаття 106 </a:t>
            </a:r>
            <a:r>
              <a:rPr lang="uk-UA" b="1" dirty="0"/>
              <a:t>Взаємне визнання </a:t>
            </a:r>
            <a:endParaRPr lang="uk-UA" dirty="0"/>
          </a:p>
          <a:p>
            <a:r>
              <a:rPr lang="uk-UA" dirty="0" smtClean="0"/>
              <a:t>Можна вимагати</a:t>
            </a:r>
            <a:r>
              <a:rPr lang="uk-UA" dirty="0"/>
              <a:t>, щоб фізичні особи мали </a:t>
            </a:r>
            <a:r>
              <a:rPr lang="uk-UA" dirty="0" smtClean="0"/>
              <a:t>кваліфікацію /досвід. </a:t>
            </a:r>
            <a:endParaRPr lang="uk-UA" dirty="0"/>
          </a:p>
          <a:p>
            <a:r>
              <a:rPr lang="uk-UA" dirty="0" smtClean="0"/>
              <a:t>Переговори про взаємне </a:t>
            </a:r>
            <a:r>
              <a:rPr lang="uk-UA" dirty="0"/>
              <a:t>визнання вимог, кваліфікацій, </a:t>
            </a:r>
            <a:r>
              <a:rPr lang="uk-UA" dirty="0" smtClean="0"/>
              <a:t>ліцензій </a:t>
            </a:r>
            <a:endParaRPr lang="uk-UA" dirty="0"/>
          </a:p>
          <a:p>
            <a:pPr marL="0" indent="0">
              <a:buNone/>
            </a:pPr>
            <a:r>
              <a:rPr lang="uk-UA" b="1" i="1" dirty="0"/>
              <a:t>Стаття 107 </a:t>
            </a:r>
            <a:r>
              <a:rPr lang="uk-UA" b="1" dirty="0"/>
              <a:t>Прозорість та розкриття конфіденційної інформації </a:t>
            </a:r>
            <a:endParaRPr lang="uk-UA" dirty="0"/>
          </a:p>
          <a:p>
            <a:pPr marL="0" indent="0">
              <a:buNone/>
            </a:pPr>
            <a:endParaRPr lang="uk-UA" dirty="0"/>
          </a:p>
        </p:txBody>
      </p:sp>
    </p:spTree>
    <p:extLst>
      <p:ext uri="{BB962C8B-B14F-4D97-AF65-F5344CB8AC3E}">
        <p14:creationId xmlns:p14="http://schemas.microsoft.com/office/powerpoint/2010/main" val="37792533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29600" cy="6153547"/>
          </a:xfrm>
        </p:spPr>
        <p:txBody>
          <a:bodyPr>
            <a:normAutofit fontScale="70000" lnSpcReduction="20000"/>
          </a:bodyPr>
          <a:lstStyle/>
          <a:p>
            <a:pPr marL="0" indent="0">
              <a:buNone/>
            </a:pPr>
            <a:r>
              <a:rPr lang="uk-UA" b="1" dirty="0" smtClean="0"/>
              <a:t>Підрозділ </a:t>
            </a:r>
            <a:r>
              <a:rPr lang="uk-UA" b="1" dirty="0"/>
              <a:t>3 Комп’ютерні послуги </a:t>
            </a:r>
            <a:endParaRPr lang="uk-UA" dirty="0"/>
          </a:p>
          <a:p>
            <a:pPr marL="0" indent="0">
              <a:buNone/>
            </a:pPr>
            <a:r>
              <a:rPr lang="uk-UA" b="1" i="1" dirty="0"/>
              <a:t>Стаття 108 </a:t>
            </a:r>
            <a:r>
              <a:rPr lang="uk-UA" b="1" dirty="0"/>
              <a:t>Домовленості про комп’ютерні послуги </a:t>
            </a:r>
            <a:endParaRPr lang="uk-UA" dirty="0"/>
          </a:p>
          <a:p>
            <a:pPr marL="0" indent="0">
              <a:buNone/>
            </a:pPr>
            <a:r>
              <a:rPr lang="uk-UA" b="1" dirty="0"/>
              <a:t>Підрозділ 4 Поштові та кур’єрські послуги </a:t>
            </a:r>
            <a:endParaRPr lang="uk-UA" dirty="0"/>
          </a:p>
          <a:p>
            <a:pPr marL="0" indent="0">
              <a:buNone/>
            </a:pPr>
            <a:r>
              <a:rPr lang="uk-UA" b="1" i="1" dirty="0"/>
              <a:t>Стаття 109 </a:t>
            </a:r>
            <a:r>
              <a:rPr lang="uk-UA" b="1" dirty="0"/>
              <a:t>Сфера застосування та визначення </a:t>
            </a:r>
            <a:endParaRPr lang="uk-UA" dirty="0"/>
          </a:p>
          <a:p>
            <a:r>
              <a:rPr lang="uk-UA" dirty="0" smtClean="0"/>
              <a:t>«</a:t>
            </a:r>
            <a:r>
              <a:rPr lang="uk-UA" dirty="0"/>
              <a:t>Універсальна послуга» </a:t>
            </a:r>
            <a:r>
              <a:rPr lang="uk-UA" dirty="0" smtClean="0"/>
              <a:t>- постійне </a:t>
            </a:r>
            <a:r>
              <a:rPr lang="uk-UA" dirty="0"/>
              <a:t>надання поштових послуг визначеної якості у всіх пунктах на території Сторони за доступними цінами для всіх користувачів. </a:t>
            </a:r>
          </a:p>
          <a:p>
            <a:pPr marL="0" indent="0">
              <a:buNone/>
            </a:pPr>
            <a:r>
              <a:rPr lang="uk-UA" b="1" i="1" dirty="0"/>
              <a:t>Стаття 110 </a:t>
            </a:r>
            <a:r>
              <a:rPr lang="uk-UA" b="1" dirty="0"/>
              <a:t>Запобігання монополістичній практиці у секторі поштових та кур’єрських послуг </a:t>
            </a:r>
            <a:endParaRPr lang="uk-UA" b="1" dirty="0" smtClean="0"/>
          </a:p>
          <a:p>
            <a:pPr marL="0" indent="0">
              <a:buNone/>
            </a:pPr>
            <a:r>
              <a:rPr lang="uk-UA" b="1" i="1" dirty="0" smtClean="0"/>
              <a:t>Стаття </a:t>
            </a:r>
            <a:r>
              <a:rPr lang="uk-UA" b="1" i="1" dirty="0"/>
              <a:t>111 </a:t>
            </a:r>
            <a:r>
              <a:rPr lang="uk-UA" b="1" dirty="0"/>
              <a:t>Універсальна послуга </a:t>
            </a:r>
            <a:endParaRPr lang="uk-UA" b="1" dirty="0" smtClean="0"/>
          </a:p>
          <a:p>
            <a:r>
              <a:rPr lang="uk-UA" sz="3300" dirty="0"/>
              <a:t>право визначати вид зобов’язання щодо надання універсальної </a:t>
            </a:r>
            <a:r>
              <a:rPr lang="uk-UA" sz="3300" dirty="0" smtClean="0"/>
              <a:t>послуги.</a:t>
            </a:r>
            <a:endParaRPr lang="uk-UA" sz="3300" dirty="0"/>
          </a:p>
          <a:p>
            <a:pPr marL="0" indent="0">
              <a:buNone/>
            </a:pPr>
            <a:r>
              <a:rPr lang="uk-UA" b="1" i="1" dirty="0"/>
              <a:t>Стаття 112 </a:t>
            </a:r>
            <a:r>
              <a:rPr lang="uk-UA" b="1" dirty="0"/>
              <a:t>Ліцензії </a:t>
            </a:r>
            <a:endParaRPr lang="uk-UA" dirty="0"/>
          </a:p>
          <a:p>
            <a:r>
              <a:rPr lang="uk-UA" dirty="0" smtClean="0"/>
              <a:t>Через 3роки </a:t>
            </a:r>
            <a:r>
              <a:rPr lang="uk-UA" dirty="0"/>
              <a:t>ліцензія вимагається лише для універсальної послуги. </a:t>
            </a:r>
          </a:p>
          <a:p>
            <a:pPr marL="0" indent="0">
              <a:buNone/>
            </a:pPr>
            <a:r>
              <a:rPr lang="uk-UA" b="1" i="1" dirty="0"/>
              <a:t>Стаття 113 </a:t>
            </a:r>
            <a:r>
              <a:rPr lang="uk-UA" b="1" dirty="0"/>
              <a:t>Незалежність регулятивного органу </a:t>
            </a:r>
            <a:endParaRPr lang="uk-UA" b="1" dirty="0" smtClean="0"/>
          </a:p>
          <a:p>
            <a:pPr marL="0" indent="0">
              <a:buNone/>
            </a:pPr>
            <a:r>
              <a:rPr lang="uk-UA" b="1" i="1" dirty="0" smtClean="0"/>
              <a:t>Стаття </a:t>
            </a:r>
            <a:r>
              <a:rPr lang="uk-UA" b="1" i="1" dirty="0"/>
              <a:t>114 </a:t>
            </a:r>
            <a:r>
              <a:rPr lang="uk-UA" b="1" dirty="0"/>
              <a:t>Адаптація законодавства </a:t>
            </a:r>
            <a:endParaRPr lang="uk-UA" dirty="0" smtClean="0"/>
          </a:p>
          <a:p>
            <a:r>
              <a:rPr lang="uk-UA" sz="3300" dirty="0" smtClean="0"/>
              <a:t>у Додатку XVІІ до цієї Угоди (та по ін. секторах)</a:t>
            </a:r>
          </a:p>
          <a:p>
            <a:endParaRPr lang="uk-UA" dirty="0"/>
          </a:p>
        </p:txBody>
      </p:sp>
    </p:spTree>
    <p:extLst>
      <p:ext uri="{BB962C8B-B14F-4D97-AF65-F5344CB8AC3E}">
        <p14:creationId xmlns:p14="http://schemas.microsoft.com/office/powerpoint/2010/main" val="4080782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Autofit/>
          </a:bodyPr>
          <a:lstStyle/>
          <a:p>
            <a:r>
              <a:rPr lang="uk-UA" sz="3200" dirty="0"/>
              <a:t>Асоціація з ЄС заморських країн і територій</a:t>
            </a:r>
            <a:endParaRPr lang="uk-UA" sz="3200" dirty="0"/>
          </a:p>
        </p:txBody>
      </p:sp>
      <p:sp>
        <p:nvSpPr>
          <p:cNvPr id="3" name="Объект 2"/>
          <p:cNvSpPr>
            <a:spLocks noGrp="1"/>
          </p:cNvSpPr>
          <p:nvPr>
            <p:ph idx="1"/>
          </p:nvPr>
        </p:nvSpPr>
        <p:spPr>
          <a:xfrm>
            <a:off x="457200" y="1052736"/>
            <a:ext cx="8229600" cy="5073427"/>
          </a:xfrm>
        </p:spPr>
        <p:txBody>
          <a:bodyPr>
            <a:normAutofit fontScale="62500" lnSpcReduction="20000"/>
          </a:bodyPr>
          <a:lstStyle/>
          <a:p>
            <a:pPr lvl="0"/>
            <a:r>
              <a:rPr lang="uk-UA" dirty="0" smtClean="0"/>
              <a:t>застосування </a:t>
            </a:r>
            <a:r>
              <a:rPr lang="uk-UA" dirty="0"/>
              <a:t>державами-членами у торгівлі з країнами і територіями тих же підходів, які вони застосовують у торгівлі між собою;</a:t>
            </a:r>
          </a:p>
          <a:p>
            <a:pPr lvl="0"/>
            <a:r>
              <a:rPr lang="uk-UA" dirty="0"/>
              <a:t>застосування країною чи територією у торгівлі з державами-членами та з іншими країнами і територіями такого ж режиму, який вони застосовують у торгівлі з європейською державою, з якою вони мають особливі відносини;</a:t>
            </a:r>
          </a:p>
          <a:p>
            <a:pPr lvl="0"/>
            <a:r>
              <a:rPr lang="uk-UA" dirty="0"/>
              <a:t>сприяння з боку держав-членів </a:t>
            </a:r>
            <a:r>
              <a:rPr lang="uk-UA" dirty="0" smtClean="0"/>
              <a:t>інвестиціям для </a:t>
            </a:r>
            <a:r>
              <a:rPr lang="uk-UA" dirty="0"/>
              <a:t>розвитку ЗКТ;</a:t>
            </a:r>
          </a:p>
          <a:p>
            <a:pPr lvl="0"/>
            <a:r>
              <a:rPr lang="uk-UA" dirty="0"/>
              <a:t>відкрита участь в тендерах і поставках щодо інвестицій, фінансованих Співтовариством, та на рівних умовах для всіх фізичних і юридичних осіб, які є громадянами держави-члена або однієї з країн та територій;</a:t>
            </a:r>
          </a:p>
          <a:p>
            <a:pPr lvl="0"/>
            <a:r>
              <a:rPr lang="uk-UA" dirty="0"/>
              <a:t>право на заснування та економічну діяльність фізичних осіб, а також на створення компаній чи фірм у відносинах між державами-членами та країнами і територіями регулюється на не-дискримінаційній </a:t>
            </a:r>
            <a:r>
              <a:rPr lang="uk-UA" dirty="0" smtClean="0"/>
              <a:t>основі. </a:t>
            </a:r>
            <a:endParaRPr lang="uk-UA" dirty="0"/>
          </a:p>
          <a:p>
            <a:r>
              <a:rPr lang="uk-UA" dirty="0" smtClean="0"/>
              <a:t>Основні галузі </a:t>
            </a:r>
            <a:r>
              <a:rPr lang="uk-UA" dirty="0"/>
              <a:t>співробітництва </a:t>
            </a:r>
            <a:r>
              <a:rPr lang="uk-UA" dirty="0" smtClean="0"/>
              <a:t> - економічне </a:t>
            </a:r>
            <a:r>
              <a:rPr lang="uk-UA" dirty="0"/>
              <a:t>й торговельне співробітництво, фінансування розвитку, регіональне співробітництво та інтеграція. </a:t>
            </a:r>
          </a:p>
          <a:p>
            <a:r>
              <a:rPr lang="uk-UA" dirty="0" smtClean="0"/>
              <a:t>З товарів</a:t>
            </a:r>
            <a:r>
              <a:rPr lang="uk-UA" dirty="0"/>
              <a:t>, вироблених у ЄС, може стягуватися імпортне мито або інші збори, встановлені в ЗКТ. </a:t>
            </a:r>
            <a:endParaRPr lang="uk-UA" dirty="0"/>
          </a:p>
        </p:txBody>
      </p:sp>
    </p:spTree>
    <p:extLst>
      <p:ext uri="{BB962C8B-B14F-4D97-AF65-F5344CB8AC3E}">
        <p14:creationId xmlns:p14="http://schemas.microsoft.com/office/powerpoint/2010/main" val="1532006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552728"/>
          </a:xfrm>
        </p:spPr>
        <p:txBody>
          <a:bodyPr>
            <a:normAutofit fontScale="55000" lnSpcReduction="20000"/>
          </a:bodyPr>
          <a:lstStyle/>
          <a:p>
            <a:pPr marL="0" indent="0">
              <a:buNone/>
            </a:pPr>
            <a:r>
              <a:rPr lang="uk-UA" b="1" dirty="0"/>
              <a:t>Підрозділ 5 </a:t>
            </a:r>
            <a:r>
              <a:rPr lang="uk-UA" b="1" dirty="0" err="1"/>
              <a:t>Тeлeкомунікаційні</a:t>
            </a:r>
            <a:r>
              <a:rPr lang="uk-UA" b="1" dirty="0"/>
              <a:t> послуги </a:t>
            </a:r>
            <a:endParaRPr lang="uk-UA" dirty="0"/>
          </a:p>
          <a:p>
            <a:pPr marL="0" indent="0">
              <a:buNone/>
            </a:pPr>
            <a:r>
              <a:rPr lang="uk-UA" b="1" i="1" dirty="0"/>
              <a:t>Стаття 115 </a:t>
            </a:r>
            <a:r>
              <a:rPr lang="uk-UA" b="1" dirty="0"/>
              <a:t>Сфера застосування та визначення </a:t>
            </a:r>
            <a:endParaRPr lang="uk-UA" dirty="0"/>
          </a:p>
          <a:p>
            <a:r>
              <a:rPr lang="uk-UA" dirty="0"/>
              <a:t>за винятком радіо та телевізійних </a:t>
            </a:r>
            <a:r>
              <a:rPr lang="uk-UA" dirty="0" smtClean="0"/>
              <a:t>трансляцій</a:t>
            </a:r>
            <a:endParaRPr lang="uk-UA" dirty="0"/>
          </a:p>
          <a:p>
            <a:pPr marL="0" indent="0">
              <a:buNone/>
            </a:pPr>
            <a:r>
              <a:rPr lang="uk-UA" b="1" i="1" dirty="0" smtClean="0"/>
              <a:t>Стаття </a:t>
            </a:r>
            <a:r>
              <a:rPr lang="uk-UA" b="1" i="1" dirty="0"/>
              <a:t>116 </a:t>
            </a:r>
            <a:r>
              <a:rPr lang="uk-UA" b="1" dirty="0"/>
              <a:t>Регулюючий орган </a:t>
            </a:r>
            <a:endParaRPr lang="uk-UA" dirty="0"/>
          </a:p>
          <a:p>
            <a:r>
              <a:rPr lang="uk-UA" dirty="0" smtClean="0"/>
              <a:t>відокремленість </a:t>
            </a:r>
            <a:r>
              <a:rPr lang="uk-UA" dirty="0"/>
              <a:t>від будь-якого надавача </a:t>
            </a:r>
            <a:r>
              <a:rPr lang="uk-UA" dirty="0" smtClean="0"/>
              <a:t>послуг </a:t>
            </a:r>
            <a:endParaRPr lang="uk-UA" dirty="0"/>
          </a:p>
          <a:p>
            <a:r>
              <a:rPr lang="uk-UA" dirty="0"/>
              <a:t>прозорість та неупередженість рішень та процедур регулюючих відомств по відношенню до всіх учасників ринку.</a:t>
            </a:r>
          </a:p>
          <a:p>
            <a:pPr marL="0" indent="0">
              <a:buNone/>
            </a:pPr>
            <a:r>
              <a:rPr lang="uk-UA" b="1" i="1" dirty="0" smtClean="0"/>
              <a:t>Стаття </a:t>
            </a:r>
            <a:r>
              <a:rPr lang="uk-UA" b="1" i="1" dirty="0"/>
              <a:t>117 </a:t>
            </a:r>
            <a:r>
              <a:rPr lang="uk-UA" b="1" dirty="0"/>
              <a:t>Надання дозволу на надання електронних комунікаційних послуг </a:t>
            </a:r>
            <a:endParaRPr lang="uk-UA" b="1" dirty="0" smtClean="0"/>
          </a:p>
          <a:p>
            <a:pPr marL="0" indent="0">
              <a:buNone/>
            </a:pPr>
            <a:r>
              <a:rPr lang="uk-UA" b="1" i="1" dirty="0"/>
              <a:t>Стаття 118 </a:t>
            </a:r>
            <a:r>
              <a:rPr lang="uk-UA" b="1" dirty="0"/>
              <a:t>Доступ та взаємозв’язок </a:t>
            </a:r>
            <a:endParaRPr lang="uk-UA" dirty="0"/>
          </a:p>
          <a:p>
            <a:pPr lvl="0"/>
            <a:r>
              <a:rPr lang="uk-UA" dirty="0" smtClean="0"/>
              <a:t>якщо </a:t>
            </a:r>
            <a:r>
              <a:rPr lang="uk-UA" dirty="0"/>
              <a:t>ринок,  не є дійсно </a:t>
            </a:r>
            <a:r>
              <a:rPr lang="uk-UA" dirty="0" smtClean="0"/>
              <a:t>конкурентним: </a:t>
            </a:r>
            <a:endParaRPr lang="uk-UA" dirty="0"/>
          </a:p>
          <a:p>
            <a:r>
              <a:rPr lang="uk-UA" dirty="0"/>
              <a:t>(a) виключення дискримінації; </a:t>
            </a:r>
          </a:p>
          <a:p>
            <a:r>
              <a:rPr lang="uk-UA" dirty="0" smtClean="0"/>
              <a:t>(</a:t>
            </a:r>
            <a:r>
              <a:rPr lang="uk-UA" dirty="0"/>
              <a:t>b) </a:t>
            </a:r>
            <a:r>
              <a:rPr lang="uk-UA" dirty="0" smtClean="0"/>
              <a:t>щодо забезпечення вертикальної інтегрованої компанії - прозорості власних оптових цін та власних внутрішніх трансфертних цін для запобігання </a:t>
            </a:r>
            <a:r>
              <a:rPr lang="uk-UA" dirty="0"/>
              <a:t>недобросовісному перехресному </a:t>
            </a:r>
            <a:r>
              <a:rPr lang="uk-UA" dirty="0" smtClean="0"/>
              <a:t>субсидуванні …</a:t>
            </a:r>
          </a:p>
          <a:p>
            <a:pPr marL="0" indent="0">
              <a:buNone/>
            </a:pPr>
            <a:r>
              <a:rPr lang="uk-UA" b="1" i="1" dirty="0" smtClean="0"/>
              <a:t>Стаття </a:t>
            </a:r>
            <a:r>
              <a:rPr lang="uk-UA" b="1" i="1" dirty="0"/>
              <a:t>119 </a:t>
            </a:r>
            <a:r>
              <a:rPr lang="uk-UA" b="1" dirty="0"/>
              <a:t>Обмежені ресурси </a:t>
            </a:r>
            <a:endParaRPr lang="uk-UA" dirty="0"/>
          </a:p>
          <a:p>
            <a:pPr lvl="0"/>
            <a:r>
              <a:rPr lang="uk-UA" dirty="0" smtClean="0"/>
              <a:t>на </a:t>
            </a:r>
            <a:r>
              <a:rPr lang="uk-UA" dirty="0"/>
              <a:t>недискримінаційній </a:t>
            </a:r>
            <a:r>
              <a:rPr lang="uk-UA" dirty="0" smtClean="0"/>
              <a:t>основі…</a:t>
            </a:r>
            <a:endParaRPr lang="uk-UA" dirty="0"/>
          </a:p>
          <a:p>
            <a:pPr marL="0" indent="0">
              <a:buNone/>
            </a:pPr>
            <a:r>
              <a:rPr lang="uk-UA" b="1" i="1" dirty="0"/>
              <a:t>Стаття 120 </a:t>
            </a:r>
            <a:r>
              <a:rPr lang="uk-UA" b="1" dirty="0"/>
              <a:t>Універсальна послуга </a:t>
            </a:r>
            <a:endParaRPr lang="uk-UA" dirty="0"/>
          </a:p>
          <a:p>
            <a:r>
              <a:rPr lang="uk-UA" dirty="0" smtClean="0"/>
              <a:t>всі </a:t>
            </a:r>
            <a:r>
              <a:rPr lang="uk-UA" dirty="0"/>
              <a:t>надавачі послуг повинні мати право на забезпечення універсальної послуги. </a:t>
            </a:r>
          </a:p>
          <a:p>
            <a:pPr marL="0" indent="0">
              <a:buNone/>
            </a:pPr>
            <a:r>
              <a:rPr lang="uk-UA" b="1" i="1" dirty="0"/>
              <a:t>Стаття 121 </a:t>
            </a:r>
            <a:r>
              <a:rPr lang="uk-UA" b="1" dirty="0"/>
              <a:t>Транскордонне надання електронних комунікаційних послуг </a:t>
            </a:r>
            <a:endParaRPr lang="uk-UA" dirty="0"/>
          </a:p>
          <a:p>
            <a:r>
              <a:rPr lang="uk-UA" dirty="0"/>
              <a:t>не </a:t>
            </a:r>
            <a:r>
              <a:rPr lang="uk-UA" dirty="0" smtClean="0"/>
              <a:t>обмежують </a:t>
            </a:r>
            <a:endParaRPr lang="uk-UA" dirty="0"/>
          </a:p>
          <a:p>
            <a:pPr marL="0" indent="0">
              <a:buNone/>
            </a:pPr>
            <a:r>
              <a:rPr lang="uk-UA" b="1" i="1" dirty="0"/>
              <a:t>Стаття 122 </a:t>
            </a:r>
            <a:r>
              <a:rPr lang="uk-UA" b="1" dirty="0"/>
              <a:t>Конфіденційність </a:t>
            </a:r>
            <a:r>
              <a:rPr lang="uk-UA" b="1" dirty="0" smtClean="0"/>
              <a:t>інформації</a:t>
            </a:r>
          </a:p>
          <a:p>
            <a:pPr marL="0" indent="0">
              <a:buNone/>
            </a:pPr>
            <a:r>
              <a:rPr lang="uk-UA" b="1" i="1" dirty="0" smtClean="0"/>
              <a:t>Стаття </a:t>
            </a:r>
            <a:r>
              <a:rPr lang="uk-UA" b="1" i="1" dirty="0"/>
              <a:t>123 </a:t>
            </a:r>
            <a:r>
              <a:rPr lang="uk-UA" b="1" dirty="0"/>
              <a:t>Спори між надавачами послуг </a:t>
            </a:r>
            <a:endParaRPr lang="uk-UA" dirty="0"/>
          </a:p>
          <a:p>
            <a:pPr marL="0" indent="0">
              <a:buNone/>
            </a:pPr>
            <a:r>
              <a:rPr lang="uk-UA" b="1" i="1" dirty="0" smtClean="0"/>
              <a:t>Стаття </a:t>
            </a:r>
            <a:r>
              <a:rPr lang="uk-UA" b="1" i="1" dirty="0"/>
              <a:t>124 </a:t>
            </a:r>
            <a:r>
              <a:rPr lang="uk-UA" b="1" dirty="0"/>
              <a:t>Нормативно-правове наближення </a:t>
            </a:r>
            <a:endParaRPr lang="uk-UA" dirty="0"/>
          </a:p>
          <a:p>
            <a:pPr marL="0" indent="0">
              <a:buNone/>
            </a:pPr>
            <a:endParaRPr lang="uk-UA" dirty="0"/>
          </a:p>
          <a:p>
            <a:endParaRPr lang="uk-UA" dirty="0"/>
          </a:p>
        </p:txBody>
      </p:sp>
    </p:spTree>
    <p:extLst>
      <p:ext uri="{BB962C8B-B14F-4D97-AF65-F5344CB8AC3E}">
        <p14:creationId xmlns:p14="http://schemas.microsoft.com/office/powerpoint/2010/main" val="6089827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669360"/>
          </a:xfrm>
        </p:spPr>
        <p:txBody>
          <a:bodyPr>
            <a:normAutofit/>
          </a:bodyPr>
          <a:lstStyle/>
          <a:p>
            <a:pPr marL="0" indent="0">
              <a:buNone/>
            </a:pPr>
            <a:r>
              <a:rPr lang="uk-UA" sz="1100" b="1" dirty="0"/>
              <a:t>Підрозділ 6 ФІНАНСОВІ ПОСЛУГИ </a:t>
            </a:r>
            <a:endParaRPr lang="uk-UA" sz="1100" dirty="0"/>
          </a:p>
          <a:p>
            <a:pPr marL="0" indent="0">
              <a:buNone/>
            </a:pPr>
            <a:r>
              <a:rPr lang="uk-UA" sz="1100" b="1" i="1" dirty="0"/>
              <a:t>Стаття 125 </a:t>
            </a:r>
            <a:r>
              <a:rPr lang="uk-UA" sz="1100" b="1" dirty="0"/>
              <a:t>Сфера застосування та визначення термінів </a:t>
            </a:r>
            <a:endParaRPr lang="uk-UA" sz="1100" dirty="0"/>
          </a:p>
          <a:p>
            <a:r>
              <a:rPr lang="uk-UA" sz="1100" dirty="0" smtClean="0"/>
              <a:t>Вкл. </a:t>
            </a:r>
            <a:r>
              <a:rPr lang="uk-UA" sz="1100" dirty="0"/>
              <a:t>Страхові і пов’язані зі страхуванням </a:t>
            </a:r>
            <a:r>
              <a:rPr lang="uk-UA" sz="1100" dirty="0" smtClean="0"/>
              <a:t>послуги</a:t>
            </a:r>
            <a:endParaRPr lang="uk-UA" sz="1100" dirty="0"/>
          </a:p>
          <a:p>
            <a:pPr marL="0" indent="0">
              <a:buNone/>
            </a:pPr>
            <a:r>
              <a:rPr lang="uk-UA" sz="1100" b="1" i="1" dirty="0" smtClean="0"/>
              <a:t>Стаття </a:t>
            </a:r>
            <a:r>
              <a:rPr lang="uk-UA" sz="1100" b="1" i="1" dirty="0"/>
              <a:t>126 </a:t>
            </a:r>
            <a:r>
              <a:rPr lang="uk-UA" sz="1100" b="1" dirty="0" err="1"/>
              <a:t>Пруденційний</a:t>
            </a:r>
            <a:r>
              <a:rPr lang="uk-UA" sz="1100" b="1" dirty="0"/>
              <a:t> виняток </a:t>
            </a:r>
            <a:endParaRPr lang="uk-UA" sz="1100" dirty="0"/>
          </a:p>
          <a:p>
            <a:r>
              <a:rPr lang="uk-UA" sz="1100" dirty="0" smtClean="0"/>
              <a:t>може </a:t>
            </a:r>
            <a:r>
              <a:rPr lang="uk-UA" sz="1100" dirty="0"/>
              <a:t>заходи з </a:t>
            </a:r>
            <a:r>
              <a:rPr lang="uk-UA" sz="1100" dirty="0" err="1"/>
              <a:t>пруденційних</a:t>
            </a:r>
            <a:r>
              <a:rPr lang="uk-UA" sz="1100" dirty="0"/>
              <a:t> міркувань: </a:t>
            </a:r>
          </a:p>
          <a:p>
            <a:r>
              <a:rPr lang="uk-UA" sz="1100" dirty="0"/>
              <a:t>(a) захист інвесторів, депозитаріїв, власників полісів …; </a:t>
            </a:r>
          </a:p>
          <a:p>
            <a:r>
              <a:rPr lang="uk-UA" sz="1100" dirty="0"/>
              <a:t>(b) забезпечення цільності та стабільності фінансової системи. </a:t>
            </a:r>
          </a:p>
          <a:p>
            <a:r>
              <a:rPr lang="uk-UA" sz="1100" dirty="0" smtClean="0"/>
              <a:t>може </a:t>
            </a:r>
            <a:r>
              <a:rPr lang="uk-UA" sz="1100" dirty="0"/>
              <a:t>вимагати реєстрації транскордонних постачальників фінансових послуг </a:t>
            </a:r>
            <a:r>
              <a:rPr lang="uk-UA" sz="1100" dirty="0" smtClean="0"/>
              <a:t>та </a:t>
            </a:r>
            <a:r>
              <a:rPr lang="uk-UA" sz="1100" dirty="0"/>
              <a:t>постачальників фінансових інструментів. </a:t>
            </a:r>
          </a:p>
          <a:p>
            <a:pPr marL="0" indent="0">
              <a:buNone/>
            </a:pPr>
            <a:r>
              <a:rPr lang="uk-UA" sz="1100" b="1" dirty="0"/>
              <a:t>Стаття 127 </a:t>
            </a:r>
            <a:r>
              <a:rPr lang="uk-UA" sz="1100" b="1" i="1" dirty="0"/>
              <a:t>Ефективне та прозоре регулювання </a:t>
            </a:r>
            <a:endParaRPr lang="uk-UA" sz="1100" dirty="0"/>
          </a:p>
          <a:p>
            <a:r>
              <a:rPr lang="uk-UA" sz="1100" dirty="0" smtClean="0"/>
              <a:t>впровадження </a:t>
            </a:r>
            <a:r>
              <a:rPr lang="uk-UA" sz="1100" dirty="0"/>
              <a:t>міжнародних </a:t>
            </a:r>
            <a:r>
              <a:rPr lang="uk-UA" sz="1100" dirty="0" smtClean="0"/>
              <a:t>стандартів</a:t>
            </a:r>
            <a:r>
              <a:rPr lang="uk-UA" sz="1100" i="1" dirty="0" smtClean="0"/>
              <a:t>:</a:t>
            </a:r>
          </a:p>
          <a:p>
            <a:r>
              <a:rPr lang="uk-UA" sz="1100" dirty="0" smtClean="0"/>
              <a:t>«</a:t>
            </a:r>
            <a:r>
              <a:rPr lang="uk-UA" sz="1100" dirty="0"/>
              <a:t>Основні принципи ефективного банківського нагляду» Базельського комітету, </a:t>
            </a:r>
            <a:endParaRPr lang="uk-UA" sz="1100" dirty="0" smtClean="0"/>
          </a:p>
          <a:p>
            <a:r>
              <a:rPr lang="uk-UA" sz="1100" dirty="0" smtClean="0"/>
              <a:t>«</a:t>
            </a:r>
            <a:r>
              <a:rPr lang="uk-UA" sz="1100" dirty="0"/>
              <a:t>Основні принципи страхування» Міжнародної асоціації органів нагляду за страховою діяльністю, </a:t>
            </a:r>
            <a:endParaRPr lang="uk-UA" sz="1100" dirty="0" smtClean="0"/>
          </a:p>
          <a:p>
            <a:r>
              <a:rPr lang="uk-UA" sz="1100" dirty="0" smtClean="0"/>
              <a:t>«</a:t>
            </a:r>
            <a:r>
              <a:rPr lang="uk-UA" sz="1100" dirty="0"/>
              <a:t>Цілі та принципи регулювання обігу цінних паперів» Міжнародної організації комісій з цінних паперів, </a:t>
            </a:r>
            <a:endParaRPr lang="uk-UA" sz="1100" dirty="0" smtClean="0"/>
          </a:p>
          <a:p>
            <a:r>
              <a:rPr lang="uk-UA" sz="1100" dirty="0" smtClean="0"/>
              <a:t>Угоду </a:t>
            </a:r>
            <a:r>
              <a:rPr lang="uk-UA" sz="1100" dirty="0"/>
              <a:t>ОEСР про обмін інформацією з питань </a:t>
            </a:r>
            <a:r>
              <a:rPr lang="uk-UA" sz="1100" dirty="0" smtClean="0"/>
              <a:t>оподаткування, </a:t>
            </a:r>
          </a:p>
          <a:p>
            <a:r>
              <a:rPr lang="uk-UA" sz="1100" dirty="0" smtClean="0"/>
              <a:t>Заяву </a:t>
            </a:r>
            <a:r>
              <a:rPr lang="uk-UA" sz="1100" dirty="0"/>
              <a:t>країн – членів «Групи двадцяти» про прозорість інформації та обмін інформацією для цілей оподаткування» </a:t>
            </a:r>
            <a:endParaRPr lang="uk-UA" sz="1100" dirty="0" smtClean="0"/>
          </a:p>
          <a:p>
            <a:r>
              <a:rPr lang="uk-UA" sz="1100" dirty="0" smtClean="0"/>
              <a:t>та </a:t>
            </a:r>
            <a:r>
              <a:rPr lang="uk-UA" sz="1100" dirty="0"/>
              <a:t>«Сорок рекомендацій» </a:t>
            </a:r>
            <a:endParaRPr lang="uk-UA" sz="1100" dirty="0" smtClean="0"/>
          </a:p>
          <a:p>
            <a:r>
              <a:rPr lang="uk-UA" sz="1100" dirty="0" smtClean="0"/>
              <a:t>та </a:t>
            </a:r>
            <a:r>
              <a:rPr lang="uk-UA" sz="1100" dirty="0"/>
              <a:t>«Дев’ять спеціальних рекомендацій стосовно боротьби із фінансуванням тероризму» Групи з розробки фінансових заходів боротьби з відмиванням грошей (FATF). </a:t>
            </a:r>
            <a:endParaRPr lang="uk-UA" sz="1100" dirty="0" smtClean="0"/>
          </a:p>
          <a:p>
            <a:r>
              <a:rPr lang="uk-UA" sz="1100" dirty="0" smtClean="0"/>
              <a:t>+ «</a:t>
            </a:r>
            <a:r>
              <a:rPr lang="uk-UA" sz="1100" dirty="0"/>
              <a:t>Десять основних принципів обміну інформацією», які поширюються Міністрами фінансів країн – членів «Групи семи</a:t>
            </a:r>
            <a:r>
              <a:rPr lang="uk-UA" sz="1100" dirty="0" smtClean="0"/>
              <a:t>». </a:t>
            </a:r>
            <a:endParaRPr lang="uk-UA" sz="1100" dirty="0"/>
          </a:p>
          <a:p>
            <a:pPr marL="0" indent="0">
              <a:buNone/>
            </a:pPr>
            <a:r>
              <a:rPr lang="uk-UA" sz="1100" b="1" i="1" dirty="0"/>
              <a:t>Стаття 128 </a:t>
            </a:r>
            <a:r>
              <a:rPr lang="uk-UA" sz="1100" b="1" dirty="0"/>
              <a:t>Нові фінансові послуги </a:t>
            </a:r>
            <a:endParaRPr lang="uk-UA" sz="1100" dirty="0"/>
          </a:p>
          <a:p>
            <a:pPr marL="0" indent="0">
              <a:buNone/>
            </a:pPr>
            <a:r>
              <a:rPr lang="uk-UA" sz="1100" b="1" i="1" dirty="0" smtClean="0"/>
              <a:t>Стаття </a:t>
            </a:r>
            <a:r>
              <a:rPr lang="uk-UA" sz="1100" b="1" i="1" dirty="0"/>
              <a:t>129 </a:t>
            </a:r>
            <a:r>
              <a:rPr lang="uk-UA" sz="1100" b="1" dirty="0"/>
              <a:t>Обробка даних </a:t>
            </a:r>
            <a:endParaRPr lang="uk-UA" sz="1100" dirty="0"/>
          </a:p>
          <a:p>
            <a:r>
              <a:rPr lang="uk-UA" sz="1100" dirty="0"/>
              <a:t>адекватних захисних заходів з метою захисту права на приватне життя та фундаментальних прав і свобод людини. </a:t>
            </a:r>
          </a:p>
          <a:p>
            <a:pPr marL="0" indent="0">
              <a:buNone/>
            </a:pPr>
            <a:r>
              <a:rPr lang="uk-UA" sz="1100" b="1" i="1" dirty="0"/>
              <a:t>Стаття 130 </a:t>
            </a:r>
            <a:r>
              <a:rPr lang="uk-UA" sz="1100" b="1" dirty="0"/>
              <a:t>Особливі винятки </a:t>
            </a:r>
            <a:endParaRPr lang="uk-UA" sz="1100" dirty="0"/>
          </a:p>
          <a:p>
            <a:r>
              <a:rPr lang="uk-UA" sz="1100" dirty="0" smtClean="0"/>
              <a:t>Можна ексклюзивно </a:t>
            </a:r>
            <a:r>
              <a:rPr lang="uk-UA" sz="1100" dirty="0"/>
              <a:t>здійснювати </a:t>
            </a:r>
            <a:r>
              <a:rPr lang="uk-UA" sz="1100" dirty="0" smtClean="0"/>
              <a:t>послуги</a:t>
            </a:r>
            <a:r>
              <a:rPr lang="uk-UA" sz="1100" dirty="0"/>
              <a:t>, які складають частину державного пенсійного плану або системи соціального </a:t>
            </a:r>
            <a:r>
              <a:rPr lang="uk-UA" sz="1100" dirty="0" smtClean="0"/>
              <a:t>забезпечення... </a:t>
            </a:r>
            <a:endParaRPr lang="uk-UA" sz="1100" dirty="0"/>
          </a:p>
          <a:p>
            <a:r>
              <a:rPr lang="uk-UA" sz="1100" dirty="0" smtClean="0"/>
              <a:t>види </a:t>
            </a:r>
            <a:r>
              <a:rPr lang="uk-UA" sz="1100" dirty="0"/>
              <a:t>діяльності, які здійснюються </a:t>
            </a:r>
            <a:r>
              <a:rPr lang="uk-UA" sz="1100" dirty="0" smtClean="0"/>
              <a:t>ЦБ з </a:t>
            </a:r>
            <a:r>
              <a:rPr lang="uk-UA" sz="1100" dirty="0"/>
              <a:t>метою </a:t>
            </a:r>
            <a:r>
              <a:rPr lang="uk-UA" sz="1100" dirty="0" smtClean="0"/>
              <a:t>монетарної </a:t>
            </a:r>
            <a:r>
              <a:rPr lang="uk-UA" sz="1100" dirty="0"/>
              <a:t>політики або </a:t>
            </a:r>
            <a:r>
              <a:rPr lang="uk-UA" sz="1100" dirty="0" smtClean="0"/>
              <a:t>регулювання </a:t>
            </a:r>
            <a:r>
              <a:rPr lang="uk-UA" sz="1100" dirty="0"/>
              <a:t>валютного курсу. </a:t>
            </a:r>
          </a:p>
          <a:p>
            <a:pPr marL="0" indent="0">
              <a:buNone/>
            </a:pPr>
            <a:r>
              <a:rPr lang="uk-UA" sz="1100" b="1" i="1" dirty="0"/>
              <a:t>Стаття 131 </a:t>
            </a:r>
            <a:r>
              <a:rPr lang="uk-UA" sz="1100" b="1" dirty="0" err="1"/>
              <a:t>Саморегулівні</a:t>
            </a:r>
            <a:r>
              <a:rPr lang="uk-UA" sz="1100" b="1" dirty="0"/>
              <a:t> організації </a:t>
            </a:r>
            <a:endParaRPr lang="uk-UA" sz="1100" dirty="0"/>
          </a:p>
          <a:p>
            <a:pPr marL="0" indent="0">
              <a:buNone/>
            </a:pPr>
            <a:r>
              <a:rPr lang="uk-UA" sz="1100" b="1" i="1" dirty="0" smtClean="0"/>
              <a:t>Стаття </a:t>
            </a:r>
            <a:r>
              <a:rPr lang="uk-UA" sz="1100" b="1" i="1" dirty="0"/>
              <a:t>132 </a:t>
            </a:r>
            <a:r>
              <a:rPr lang="uk-UA" sz="1100" b="1" dirty="0"/>
              <a:t>Клірингові та платіжні системи </a:t>
            </a:r>
            <a:endParaRPr lang="uk-UA" sz="1100" dirty="0"/>
          </a:p>
          <a:p>
            <a:r>
              <a:rPr lang="uk-UA" sz="1100" dirty="0" smtClean="0"/>
              <a:t>надавати </a:t>
            </a:r>
            <a:r>
              <a:rPr lang="uk-UA" sz="1100" dirty="0"/>
              <a:t>постачальникам фінансових послуг іншої Сторони, заснованим на її території, доступ </a:t>
            </a:r>
            <a:r>
              <a:rPr lang="uk-UA" sz="1100" dirty="0" smtClean="0"/>
              <a:t>+ до </a:t>
            </a:r>
            <a:r>
              <a:rPr lang="uk-UA" sz="1100" dirty="0"/>
              <a:t>офіційних механізмів фінансування та рефінансування. </a:t>
            </a:r>
          </a:p>
          <a:p>
            <a:pPr marL="0" indent="0">
              <a:buNone/>
            </a:pPr>
            <a:r>
              <a:rPr lang="uk-UA" sz="1100" b="1" i="1" dirty="0"/>
              <a:t>Стаття 133 </a:t>
            </a:r>
            <a:r>
              <a:rPr lang="uk-UA" sz="1100" b="1" dirty="0"/>
              <a:t>Наближення законодавства </a:t>
            </a:r>
            <a:endParaRPr lang="uk-UA" sz="1100" dirty="0"/>
          </a:p>
          <a:p>
            <a:r>
              <a:rPr lang="uk-UA" sz="1100" dirty="0" smtClean="0"/>
              <a:t>у </a:t>
            </a:r>
            <a:r>
              <a:rPr lang="uk-UA" sz="1100" dirty="0"/>
              <a:t>Додатку XVII. </a:t>
            </a:r>
          </a:p>
        </p:txBody>
      </p:sp>
    </p:spTree>
    <p:extLst>
      <p:ext uri="{BB962C8B-B14F-4D97-AF65-F5344CB8AC3E}">
        <p14:creationId xmlns:p14="http://schemas.microsoft.com/office/powerpoint/2010/main" val="3588535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741368"/>
          </a:xfrm>
        </p:spPr>
        <p:txBody>
          <a:bodyPr>
            <a:normAutofit fontScale="47500" lnSpcReduction="20000"/>
          </a:bodyPr>
          <a:lstStyle/>
          <a:p>
            <a:pPr marL="0" indent="0">
              <a:buNone/>
            </a:pPr>
            <a:r>
              <a:rPr lang="uk-UA" b="1" dirty="0"/>
              <a:t>Підрозділ 7 Транспортні послуги </a:t>
            </a:r>
            <a:endParaRPr lang="uk-UA" dirty="0"/>
          </a:p>
          <a:p>
            <a:pPr marL="0" indent="0">
              <a:buNone/>
            </a:pPr>
            <a:r>
              <a:rPr lang="uk-UA" b="1" i="1" dirty="0"/>
              <a:t>Стаття 134 </a:t>
            </a:r>
            <a:r>
              <a:rPr lang="uk-UA" b="1" dirty="0"/>
              <a:t>Сфера дії </a:t>
            </a:r>
            <a:endParaRPr lang="uk-UA" dirty="0"/>
          </a:p>
          <a:p>
            <a:pPr marL="0" indent="0">
              <a:buNone/>
            </a:pPr>
            <a:r>
              <a:rPr lang="uk-UA" b="1" i="1" dirty="0"/>
              <a:t>Стаття 135 </a:t>
            </a:r>
            <a:r>
              <a:rPr lang="uk-UA" b="1" dirty="0"/>
              <a:t>Міжнародний морський транспорт </a:t>
            </a:r>
            <a:endParaRPr lang="uk-UA" dirty="0"/>
          </a:p>
          <a:p>
            <a:r>
              <a:rPr lang="uk-UA" dirty="0"/>
              <a:t>1. застосовується до міжнародних морських перевезень між портами України та держав-членів Європейського Союзу і між портами держав-членів Європейського </a:t>
            </a:r>
            <a:r>
              <a:rPr lang="uk-UA" dirty="0" err="1" smtClean="0"/>
              <a:t>Союзу+до</a:t>
            </a:r>
            <a:r>
              <a:rPr lang="uk-UA" dirty="0" smtClean="0"/>
              <a:t> </a:t>
            </a:r>
            <a:r>
              <a:rPr lang="uk-UA" dirty="0"/>
              <a:t>торгівлі з третіми країнами. </a:t>
            </a:r>
          </a:p>
          <a:p>
            <a:r>
              <a:rPr lang="uk-UA" dirty="0"/>
              <a:t>2. не застосовується до внутрішніх морських перевезень </a:t>
            </a:r>
          </a:p>
          <a:p>
            <a:r>
              <a:rPr lang="uk-UA" dirty="0" smtClean="0"/>
              <a:t>4</a:t>
            </a:r>
            <a:r>
              <a:rPr lang="uk-UA" dirty="0"/>
              <a:t>. </a:t>
            </a:r>
            <a:r>
              <a:rPr lang="uk-UA" dirty="0" smtClean="0"/>
              <a:t>РНС і національний режим  щодо доступу </a:t>
            </a:r>
            <a:r>
              <a:rPr lang="uk-UA" dirty="0"/>
              <a:t>до портів, </a:t>
            </a:r>
            <a:r>
              <a:rPr lang="uk-UA" dirty="0" smtClean="0"/>
              <a:t>послуг... </a:t>
            </a:r>
            <a:endParaRPr lang="uk-UA" dirty="0"/>
          </a:p>
          <a:p>
            <a:pPr marL="0" indent="0">
              <a:buNone/>
            </a:pPr>
            <a:r>
              <a:rPr lang="uk-UA" b="1" i="1" dirty="0" smtClean="0"/>
              <a:t>Стаття </a:t>
            </a:r>
            <a:r>
              <a:rPr lang="uk-UA" b="1" i="1" dirty="0"/>
              <a:t>136 </a:t>
            </a:r>
            <a:r>
              <a:rPr lang="uk-UA" b="1" dirty="0"/>
              <a:t>Автомобільний, залізничний та внутрішній водний транспорт </a:t>
            </a:r>
            <a:endParaRPr lang="uk-UA" dirty="0"/>
          </a:p>
          <a:p>
            <a:r>
              <a:rPr lang="uk-UA" dirty="0"/>
              <a:t>1. </a:t>
            </a:r>
            <a:r>
              <a:rPr lang="uk-UA" dirty="0" smtClean="0"/>
              <a:t>у </a:t>
            </a:r>
            <a:r>
              <a:rPr lang="uk-UA" dirty="0"/>
              <a:t>майбутньому спеціальними угодами</a:t>
            </a:r>
            <a:r>
              <a:rPr lang="uk-UA" b="1" dirty="0"/>
              <a:t>. </a:t>
            </a:r>
            <a:endParaRPr lang="uk-UA" dirty="0"/>
          </a:p>
          <a:p>
            <a:r>
              <a:rPr lang="uk-UA" dirty="0"/>
              <a:t>2. </a:t>
            </a:r>
            <a:r>
              <a:rPr lang="uk-UA" dirty="0" smtClean="0"/>
              <a:t>не створювати більших обмежень до цього</a:t>
            </a:r>
            <a:endParaRPr lang="uk-UA" dirty="0"/>
          </a:p>
          <a:p>
            <a:r>
              <a:rPr lang="uk-UA" dirty="0"/>
              <a:t>3. Положення існуючих двосторонніх </a:t>
            </a:r>
            <a:r>
              <a:rPr lang="uk-UA" dirty="0" smtClean="0"/>
              <a:t>угод </a:t>
            </a:r>
            <a:endParaRPr lang="uk-UA" dirty="0"/>
          </a:p>
          <a:p>
            <a:pPr marL="0" indent="0">
              <a:buNone/>
            </a:pPr>
            <a:r>
              <a:rPr lang="uk-UA" b="1" i="1" dirty="0"/>
              <a:t>Стаття 137 </a:t>
            </a:r>
            <a:r>
              <a:rPr lang="uk-UA" b="1" dirty="0"/>
              <a:t>Авіаційний транспорт </a:t>
            </a:r>
            <a:endParaRPr lang="uk-UA" dirty="0"/>
          </a:p>
          <a:p>
            <a:r>
              <a:rPr lang="uk-UA" dirty="0"/>
              <a:t>1. </a:t>
            </a:r>
            <a:r>
              <a:rPr lang="uk-UA" dirty="0" smtClean="0"/>
              <a:t>окрема угода про </a:t>
            </a:r>
            <a:r>
              <a:rPr lang="uk-UA" dirty="0"/>
              <a:t>спільний авіаційний простір </a:t>
            </a:r>
            <a:r>
              <a:rPr lang="uk-UA" dirty="0" smtClean="0"/>
              <a:t>(CAA</a:t>
            </a:r>
            <a:r>
              <a:rPr lang="uk-UA" dirty="0"/>
              <a:t>). </a:t>
            </a:r>
          </a:p>
          <a:p>
            <a:r>
              <a:rPr lang="uk-UA" dirty="0"/>
              <a:t>2. не створювати більших обмежень до цього</a:t>
            </a:r>
            <a:r>
              <a:rPr lang="uk-UA" dirty="0" smtClean="0"/>
              <a:t>. </a:t>
            </a:r>
            <a:endParaRPr lang="uk-UA" dirty="0"/>
          </a:p>
          <a:p>
            <a:pPr marL="0" indent="0">
              <a:buNone/>
            </a:pPr>
            <a:r>
              <a:rPr lang="uk-UA" b="1" i="1" dirty="0"/>
              <a:t>Стаття 138 </a:t>
            </a:r>
            <a:r>
              <a:rPr lang="uk-UA" b="1" dirty="0"/>
              <a:t>Наближення законодавства </a:t>
            </a:r>
            <a:endParaRPr lang="uk-UA" dirty="0"/>
          </a:p>
          <a:p>
            <a:r>
              <a:rPr lang="uk-UA" dirty="0" smtClean="0"/>
              <a:t>у </a:t>
            </a:r>
            <a:r>
              <a:rPr lang="uk-UA" dirty="0"/>
              <a:t>Додатку XVII. </a:t>
            </a:r>
            <a:endParaRPr lang="uk-UA" dirty="0" smtClean="0"/>
          </a:p>
          <a:p>
            <a:pPr marL="0" indent="0">
              <a:buNone/>
            </a:pPr>
            <a:r>
              <a:rPr lang="uk-UA" b="1" dirty="0"/>
              <a:t>Частина 6 Електронна торгівля </a:t>
            </a:r>
            <a:endParaRPr lang="uk-UA" sz="2800" dirty="0"/>
          </a:p>
          <a:p>
            <a:pPr marL="0" indent="0">
              <a:buNone/>
            </a:pPr>
            <a:r>
              <a:rPr lang="uk-UA" b="1" i="1" dirty="0"/>
              <a:t>Стаття 139 </a:t>
            </a:r>
            <a:r>
              <a:rPr lang="uk-UA" b="1" dirty="0"/>
              <a:t>Мета та принципи </a:t>
            </a:r>
            <a:endParaRPr lang="uk-UA" sz="2800" dirty="0"/>
          </a:p>
          <a:p>
            <a:pPr lvl="0"/>
            <a:r>
              <a:rPr lang="uk-UA" dirty="0"/>
              <a:t>Відповідати найвищим міжнародним стандартам захисту інформації</a:t>
            </a:r>
            <a:endParaRPr lang="uk-UA" sz="2800" dirty="0"/>
          </a:p>
          <a:p>
            <a:pPr lvl="0"/>
            <a:r>
              <a:rPr lang="uk-UA" dirty="0"/>
              <a:t>не стягуються митні платежі</a:t>
            </a:r>
            <a:endParaRPr lang="uk-UA" sz="2800" dirty="0"/>
          </a:p>
          <a:p>
            <a:pPr marL="0" indent="0">
              <a:buNone/>
            </a:pPr>
            <a:r>
              <a:rPr lang="uk-UA" b="1" i="1" dirty="0"/>
              <a:t>Стаття 140 </a:t>
            </a:r>
            <a:r>
              <a:rPr lang="uk-UA" b="1" dirty="0"/>
              <a:t>Нормативно-правові аспекти електронної торгівлі </a:t>
            </a:r>
            <a:endParaRPr lang="uk-UA" sz="2800" dirty="0"/>
          </a:p>
          <a:p>
            <a:pPr lvl="1"/>
            <a:r>
              <a:rPr lang="uk-UA" dirty="0"/>
              <a:t>визнання сертифікатів електронних підписів, виданих населенню, </a:t>
            </a:r>
            <a:endParaRPr lang="uk-UA" sz="2400" dirty="0"/>
          </a:p>
          <a:p>
            <a:pPr lvl="1"/>
            <a:r>
              <a:rPr lang="uk-UA" dirty="0"/>
              <a:t>відповідальність постачальників посередницьких послуг у зв’язку з переданням або зберіганням інформації, </a:t>
            </a:r>
            <a:endParaRPr lang="uk-UA" sz="2400" dirty="0"/>
          </a:p>
          <a:p>
            <a:pPr lvl="1"/>
            <a:r>
              <a:rPr lang="uk-UA" dirty="0"/>
              <a:t>поводження з небажаними електронними комерційними повідомленнями, </a:t>
            </a:r>
            <a:endParaRPr lang="uk-UA" sz="2400" dirty="0"/>
          </a:p>
          <a:p>
            <a:pPr lvl="1"/>
            <a:r>
              <a:rPr lang="uk-UA" dirty="0"/>
              <a:t>захист споживачів,</a:t>
            </a:r>
          </a:p>
          <a:p>
            <a:endParaRPr lang="uk-UA" dirty="0"/>
          </a:p>
        </p:txBody>
      </p:sp>
    </p:spTree>
    <p:extLst>
      <p:ext uri="{BB962C8B-B14F-4D97-AF65-F5344CB8AC3E}">
        <p14:creationId xmlns:p14="http://schemas.microsoft.com/office/powerpoint/2010/main" val="31765982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fontScale="77500" lnSpcReduction="20000"/>
          </a:bodyPr>
          <a:lstStyle/>
          <a:p>
            <a:pPr marL="0" indent="0">
              <a:buNone/>
            </a:pPr>
            <a:r>
              <a:rPr lang="uk-UA" b="1" dirty="0"/>
              <a:t>Частина 7 Винятки </a:t>
            </a:r>
            <a:endParaRPr lang="uk-UA" dirty="0"/>
          </a:p>
          <a:p>
            <a:pPr marL="0" indent="0">
              <a:buNone/>
            </a:pPr>
            <a:r>
              <a:rPr lang="uk-UA" b="1" i="1" dirty="0"/>
              <a:t>Стаття 141 </a:t>
            </a:r>
            <a:r>
              <a:rPr lang="uk-UA" b="1" dirty="0"/>
              <a:t>Загальні винятки </a:t>
            </a:r>
            <a:endParaRPr lang="uk-UA" dirty="0"/>
          </a:p>
          <a:p>
            <a:r>
              <a:rPr lang="uk-UA" dirty="0" smtClean="0"/>
              <a:t>(</a:t>
            </a:r>
            <a:r>
              <a:rPr lang="uk-UA" dirty="0"/>
              <a:t>a) </a:t>
            </a:r>
            <a:r>
              <a:rPr lang="uk-UA" dirty="0" smtClean="0"/>
              <a:t>громадської </a:t>
            </a:r>
            <a:r>
              <a:rPr lang="uk-UA" dirty="0"/>
              <a:t>безпеки, </a:t>
            </a:r>
            <a:r>
              <a:rPr lang="uk-UA" dirty="0" smtClean="0"/>
              <a:t>моралі</a:t>
            </a:r>
            <a:r>
              <a:rPr lang="uk-UA" dirty="0"/>
              <a:t>, </a:t>
            </a:r>
            <a:r>
              <a:rPr lang="uk-UA" dirty="0" smtClean="0"/>
              <a:t>порядку</a:t>
            </a:r>
            <a:r>
              <a:rPr lang="uk-UA" dirty="0"/>
              <a:t>; </a:t>
            </a:r>
          </a:p>
          <a:p>
            <a:r>
              <a:rPr lang="uk-UA" dirty="0"/>
              <a:t>(b) </a:t>
            </a:r>
            <a:r>
              <a:rPr lang="uk-UA" dirty="0" smtClean="0"/>
              <a:t>захисту </a:t>
            </a:r>
            <a:r>
              <a:rPr lang="uk-UA" dirty="0"/>
              <a:t>життя та здоров’я людей, тварин або рослин;</a:t>
            </a:r>
          </a:p>
          <a:p>
            <a:r>
              <a:rPr lang="uk-UA" dirty="0"/>
              <a:t>(c) </a:t>
            </a:r>
            <a:r>
              <a:rPr lang="uk-UA" dirty="0" smtClean="0"/>
              <a:t>збереження </a:t>
            </a:r>
            <a:r>
              <a:rPr lang="uk-UA" dirty="0"/>
              <a:t>вичерпних природних ресурсів, якщо  також на </a:t>
            </a:r>
            <a:r>
              <a:rPr lang="uk-UA" dirty="0" smtClean="0"/>
              <a:t>внутрішніх; </a:t>
            </a:r>
            <a:endParaRPr lang="uk-UA" dirty="0"/>
          </a:p>
          <a:p>
            <a:r>
              <a:rPr lang="uk-UA" dirty="0"/>
              <a:t>(d) </a:t>
            </a:r>
            <a:r>
              <a:rPr lang="uk-UA" dirty="0" smtClean="0"/>
              <a:t>захисту </a:t>
            </a:r>
            <a:r>
              <a:rPr lang="uk-UA" dirty="0"/>
              <a:t>національних художніх, історичних або археологічних цінностей; </a:t>
            </a:r>
          </a:p>
          <a:p>
            <a:r>
              <a:rPr lang="uk-UA" dirty="0"/>
              <a:t>(e) запобігання </a:t>
            </a:r>
            <a:r>
              <a:rPr lang="uk-UA" dirty="0" smtClean="0"/>
              <a:t>шахрайства, захистом </a:t>
            </a:r>
            <a:r>
              <a:rPr lang="uk-UA" dirty="0"/>
              <a:t>приватного </a:t>
            </a:r>
            <a:r>
              <a:rPr lang="uk-UA" dirty="0" smtClean="0"/>
              <a:t>життя. </a:t>
            </a:r>
            <a:endParaRPr lang="uk-UA" dirty="0"/>
          </a:p>
          <a:p>
            <a:r>
              <a:rPr lang="uk-UA" dirty="0"/>
              <a:t>(f) </a:t>
            </a:r>
            <a:r>
              <a:rPr lang="uk-UA" dirty="0" smtClean="0"/>
              <a:t>встановлення </a:t>
            </a:r>
            <a:r>
              <a:rPr lang="uk-UA" dirty="0"/>
              <a:t>або стягнення </a:t>
            </a:r>
            <a:r>
              <a:rPr lang="uk-UA" dirty="0" smtClean="0"/>
              <a:t>прямих податків</a:t>
            </a:r>
            <a:endParaRPr lang="uk-UA" dirty="0"/>
          </a:p>
          <a:p>
            <a:r>
              <a:rPr lang="uk-UA" dirty="0" smtClean="0"/>
              <a:t>не </a:t>
            </a:r>
            <a:r>
              <a:rPr lang="uk-UA" dirty="0"/>
              <a:t>поширюються на </a:t>
            </a:r>
            <a:r>
              <a:rPr lang="uk-UA" dirty="0" smtClean="0"/>
              <a:t>системи </a:t>
            </a:r>
            <a:r>
              <a:rPr lang="uk-UA" dirty="0"/>
              <a:t>соціального захисту + </a:t>
            </a:r>
            <a:r>
              <a:rPr lang="uk-UA" dirty="0" smtClean="0"/>
              <a:t>реалізацію </a:t>
            </a:r>
            <a:r>
              <a:rPr lang="uk-UA" dirty="0"/>
              <a:t>офіційних повноважень. </a:t>
            </a:r>
          </a:p>
          <a:p>
            <a:pPr marL="0" indent="0">
              <a:buNone/>
            </a:pPr>
            <a:r>
              <a:rPr lang="uk-UA" b="1" i="1" dirty="0"/>
              <a:t>Стаття 142 </a:t>
            </a:r>
            <a:r>
              <a:rPr lang="uk-UA" b="1" dirty="0"/>
              <a:t>Податкові заходи </a:t>
            </a:r>
            <a:endParaRPr lang="uk-UA" dirty="0"/>
          </a:p>
          <a:p>
            <a:pPr marL="0" indent="0">
              <a:buNone/>
            </a:pPr>
            <a:r>
              <a:rPr lang="uk-UA" b="1" i="1" dirty="0" smtClean="0"/>
              <a:t>Стаття </a:t>
            </a:r>
            <a:r>
              <a:rPr lang="uk-UA" b="1" i="1" dirty="0"/>
              <a:t>143 </a:t>
            </a:r>
            <a:r>
              <a:rPr lang="uk-UA" b="1" dirty="0"/>
              <a:t>Винятки, пов’язані із безпекою </a:t>
            </a:r>
            <a:endParaRPr lang="uk-UA" dirty="0"/>
          </a:p>
          <a:p>
            <a:endParaRPr lang="uk-UA" dirty="0"/>
          </a:p>
        </p:txBody>
      </p:sp>
    </p:spTree>
    <p:extLst>
      <p:ext uri="{BB962C8B-B14F-4D97-AF65-F5344CB8AC3E}">
        <p14:creationId xmlns:p14="http://schemas.microsoft.com/office/powerpoint/2010/main" val="17096905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792088"/>
          </a:xfrm>
        </p:spPr>
        <p:txBody>
          <a:bodyPr>
            <a:noAutofit/>
          </a:bodyPr>
          <a:lstStyle/>
          <a:p>
            <a:r>
              <a:rPr lang="uk-UA" sz="2800" b="1" dirty="0"/>
              <a:t>ГЛАВА 7 </a:t>
            </a:r>
            <a:r>
              <a:rPr lang="uk-UA" sz="2800" b="1" dirty="0" smtClean="0"/>
              <a:t>ПОТОЧНІ </a:t>
            </a:r>
            <a:r>
              <a:rPr lang="uk-UA" sz="2800" b="1" dirty="0"/>
              <a:t>ПЛАТЕЖІ ТА РУХ КАПІТАЛУ</a:t>
            </a:r>
            <a:r>
              <a:rPr lang="uk-UA" sz="2800" dirty="0"/>
              <a:t/>
            </a:r>
            <a:br>
              <a:rPr lang="uk-UA" sz="2800" dirty="0"/>
            </a:br>
            <a:endParaRPr lang="uk-UA" sz="2800" dirty="0"/>
          </a:p>
        </p:txBody>
      </p:sp>
      <p:sp>
        <p:nvSpPr>
          <p:cNvPr id="3" name="Объект 2"/>
          <p:cNvSpPr>
            <a:spLocks noGrp="1"/>
          </p:cNvSpPr>
          <p:nvPr>
            <p:ph idx="1"/>
          </p:nvPr>
        </p:nvSpPr>
        <p:spPr>
          <a:xfrm>
            <a:off x="457200" y="620688"/>
            <a:ext cx="8229600" cy="6120680"/>
          </a:xfrm>
        </p:spPr>
        <p:txBody>
          <a:bodyPr>
            <a:normAutofit fontScale="70000" lnSpcReduction="20000"/>
          </a:bodyPr>
          <a:lstStyle/>
          <a:p>
            <a:pPr marL="0" indent="0">
              <a:buNone/>
            </a:pPr>
            <a:r>
              <a:rPr lang="uk-UA" b="1" i="1" dirty="0" smtClean="0"/>
              <a:t>Стаття </a:t>
            </a:r>
            <a:r>
              <a:rPr lang="uk-UA" b="1" i="1" dirty="0"/>
              <a:t>144 </a:t>
            </a:r>
            <a:r>
              <a:rPr lang="uk-UA" b="1" dirty="0"/>
              <a:t>Поточні платежі </a:t>
            </a:r>
            <a:endParaRPr lang="uk-UA" dirty="0"/>
          </a:p>
          <a:p>
            <a:r>
              <a:rPr lang="uk-UA" dirty="0"/>
              <a:t>не обмежувати </a:t>
            </a:r>
            <a:r>
              <a:rPr lang="uk-UA" dirty="0" smtClean="0"/>
              <a:t>у </a:t>
            </a:r>
            <a:r>
              <a:rPr lang="uk-UA" dirty="0"/>
              <a:t>вільно конвертованій валюті за поточними рахунками. </a:t>
            </a:r>
          </a:p>
          <a:p>
            <a:pPr marL="0" indent="0">
              <a:buNone/>
            </a:pPr>
            <a:r>
              <a:rPr lang="uk-UA" b="1" i="1" dirty="0"/>
              <a:t>Стаття 145 </a:t>
            </a:r>
            <a:r>
              <a:rPr lang="uk-UA" b="1" dirty="0"/>
              <a:t>Рух капіталу </a:t>
            </a:r>
            <a:endParaRPr lang="uk-UA" dirty="0"/>
          </a:p>
          <a:p>
            <a:r>
              <a:rPr lang="uk-UA" dirty="0" smtClean="0"/>
              <a:t>вільний </a:t>
            </a:r>
            <a:r>
              <a:rPr lang="uk-UA" dirty="0"/>
              <a:t>рух капіталу, пов’язаного з надходженням прямих інвестицій </a:t>
            </a:r>
            <a:r>
              <a:rPr lang="en-US" dirty="0" smtClean="0"/>
              <a:t>+ </a:t>
            </a:r>
            <a:r>
              <a:rPr lang="uk-UA" dirty="0" smtClean="0"/>
              <a:t>виплати </a:t>
            </a:r>
            <a:r>
              <a:rPr lang="uk-UA" dirty="0"/>
              <a:t>або репатріації </a:t>
            </a:r>
            <a:r>
              <a:rPr lang="uk-UA" dirty="0" smtClean="0"/>
              <a:t>інвестованих </a:t>
            </a:r>
            <a:r>
              <a:rPr lang="uk-UA" dirty="0"/>
              <a:t>капіталів та </a:t>
            </a:r>
            <a:r>
              <a:rPr lang="uk-UA" dirty="0" smtClean="0"/>
              <a:t>прибутку</a:t>
            </a:r>
            <a:r>
              <a:rPr lang="uk-UA" dirty="0"/>
              <a:t>.</a:t>
            </a:r>
          </a:p>
          <a:p>
            <a:r>
              <a:rPr lang="uk-UA" dirty="0" smtClean="0"/>
              <a:t>вільний </a:t>
            </a:r>
            <a:r>
              <a:rPr lang="uk-UA" dirty="0"/>
              <a:t>рух капіталу </a:t>
            </a:r>
            <a:r>
              <a:rPr lang="uk-UA" dirty="0" smtClean="0"/>
              <a:t>щодо </a:t>
            </a:r>
            <a:r>
              <a:rPr lang="uk-UA" dirty="0"/>
              <a:t>наданням кредитів, які стосуються торговельних </a:t>
            </a:r>
            <a:r>
              <a:rPr lang="uk-UA" dirty="0" smtClean="0"/>
              <a:t>операцій + </a:t>
            </a:r>
            <a:r>
              <a:rPr lang="uk-UA" dirty="0"/>
              <a:t>портфельними інвестиціями і фінансовими позиками та кредитами інвесторів іншої Сторони. </a:t>
            </a:r>
          </a:p>
          <a:p>
            <a:r>
              <a:rPr lang="uk-UA" dirty="0" smtClean="0"/>
              <a:t>лібералізація </a:t>
            </a:r>
            <a:r>
              <a:rPr lang="uk-UA" dirty="0"/>
              <a:t>операцій на рахунку операцій з капіталом і фінансовому до рівня </a:t>
            </a:r>
            <a:r>
              <a:rPr lang="uk-UA" dirty="0" smtClean="0"/>
              <a:t>ЄС </a:t>
            </a:r>
            <a:r>
              <a:rPr lang="uk-UA" dirty="0"/>
              <a:t>до дати надання режиму внутрішнього ринку у сфері фінансових </a:t>
            </a:r>
            <a:r>
              <a:rPr lang="uk-UA" dirty="0" smtClean="0"/>
              <a:t>послуг </a:t>
            </a:r>
            <a:endParaRPr lang="uk-UA" dirty="0"/>
          </a:p>
          <a:p>
            <a:r>
              <a:rPr lang="uk-UA" dirty="0" smtClean="0"/>
              <a:t>Не можна нових обмежень </a:t>
            </a:r>
            <a:endParaRPr lang="uk-UA" dirty="0"/>
          </a:p>
          <a:p>
            <a:pPr marL="0" indent="0">
              <a:buNone/>
            </a:pPr>
            <a:r>
              <a:rPr lang="uk-UA" b="1" i="1" dirty="0"/>
              <a:t>Стаття 146 </a:t>
            </a:r>
            <a:r>
              <a:rPr lang="uk-UA" b="1" dirty="0"/>
              <a:t>Захисні заходи </a:t>
            </a:r>
            <a:endParaRPr lang="uk-UA" dirty="0"/>
          </a:p>
          <a:p>
            <a:r>
              <a:rPr lang="uk-UA" dirty="0"/>
              <a:t>якщо </a:t>
            </a:r>
            <a:r>
              <a:rPr lang="uk-UA" dirty="0" smtClean="0"/>
              <a:t>труднощі в сфері курсової </a:t>
            </a:r>
            <a:r>
              <a:rPr lang="uk-UA" dirty="0"/>
              <a:t>або грошово-кредитної політики - </a:t>
            </a:r>
            <a:r>
              <a:rPr lang="uk-UA" dirty="0" smtClean="0"/>
              <a:t>до 6 місяців</a:t>
            </a:r>
            <a:endParaRPr lang="uk-UA" dirty="0"/>
          </a:p>
          <a:p>
            <a:pPr marL="0" indent="0">
              <a:buNone/>
            </a:pPr>
            <a:r>
              <a:rPr lang="uk-UA" b="1" i="1" dirty="0"/>
              <a:t>Стаття 147 </a:t>
            </a:r>
            <a:r>
              <a:rPr lang="uk-UA" b="1" dirty="0"/>
              <a:t>Сприяння виконанню та подальша лібералізація положень </a:t>
            </a:r>
            <a:endParaRPr lang="uk-UA" dirty="0"/>
          </a:p>
          <a:p>
            <a:endParaRPr lang="uk-UA" dirty="0"/>
          </a:p>
        </p:txBody>
      </p:sp>
    </p:spTree>
    <p:extLst>
      <p:ext uri="{BB962C8B-B14F-4D97-AF65-F5344CB8AC3E}">
        <p14:creationId xmlns:p14="http://schemas.microsoft.com/office/powerpoint/2010/main" val="42081007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uk-UA" b="1" dirty="0"/>
              <a:t>ГЛАВА 8 ДЕРЖАВНІ ЗАКУПІВЛІ </a:t>
            </a:r>
            <a:r>
              <a:rPr lang="uk-UA" dirty="0"/>
              <a:t/>
            </a:r>
            <a:br>
              <a:rPr lang="uk-UA" dirty="0"/>
            </a:br>
            <a:endParaRPr lang="uk-UA" dirty="0"/>
          </a:p>
        </p:txBody>
      </p:sp>
      <p:sp>
        <p:nvSpPr>
          <p:cNvPr id="3" name="Объект 2"/>
          <p:cNvSpPr>
            <a:spLocks noGrp="1"/>
          </p:cNvSpPr>
          <p:nvPr>
            <p:ph idx="1"/>
          </p:nvPr>
        </p:nvSpPr>
        <p:spPr>
          <a:xfrm>
            <a:off x="457200" y="692696"/>
            <a:ext cx="8229600" cy="6048672"/>
          </a:xfrm>
        </p:spPr>
        <p:txBody>
          <a:bodyPr>
            <a:normAutofit fontScale="62500" lnSpcReduction="20000"/>
          </a:bodyPr>
          <a:lstStyle/>
          <a:p>
            <a:pPr marL="0" indent="0">
              <a:buNone/>
            </a:pPr>
            <a:r>
              <a:rPr lang="uk-UA" b="1" i="1" dirty="0" smtClean="0"/>
              <a:t>Стаття </a:t>
            </a:r>
            <a:r>
              <a:rPr lang="uk-UA" b="1" i="1" dirty="0"/>
              <a:t>148 </a:t>
            </a:r>
            <a:r>
              <a:rPr lang="uk-UA" b="1" dirty="0"/>
              <a:t>Цілі </a:t>
            </a:r>
            <a:endParaRPr lang="uk-UA" dirty="0"/>
          </a:p>
          <a:p>
            <a:r>
              <a:rPr lang="uk-UA" dirty="0"/>
              <a:t>поступове відкриття </a:t>
            </a:r>
            <a:r>
              <a:rPr lang="uk-UA" dirty="0" smtClean="0"/>
              <a:t>ринків </a:t>
            </a:r>
          </a:p>
          <a:p>
            <a:r>
              <a:rPr lang="uk-UA" dirty="0" smtClean="0"/>
              <a:t>наближення </a:t>
            </a:r>
            <a:r>
              <a:rPr lang="uk-UA" dirty="0"/>
              <a:t>законодавства </a:t>
            </a:r>
            <a:r>
              <a:rPr lang="uk-UA" dirty="0" smtClean="0"/>
              <a:t>- </a:t>
            </a:r>
            <a:r>
              <a:rPr lang="uk-UA" dirty="0"/>
              <a:t>Директиві № 2004/18/ЄС Європейського Парламенту і Ради від 31 березня 2004 року про координацію процедур з проведення тендерів на укладення контрактів на виконання робіт, постачання товарів і надання </a:t>
            </a:r>
            <a:r>
              <a:rPr lang="uk-UA" dirty="0" smtClean="0"/>
              <a:t>послуг </a:t>
            </a:r>
            <a:r>
              <a:rPr lang="uk-UA" dirty="0"/>
              <a:t>і Директиви № 2004/17/ЄС Європейського Парламенту та Ради від 31 березня 2004 року про координацію процедур здійснення закупівель суб’єктами, що здійснюють свої діяльність у водному, енергетичному, транспортному та поштовому </a:t>
            </a:r>
            <a:r>
              <a:rPr lang="uk-UA" dirty="0" smtClean="0"/>
              <a:t>секторах</a:t>
            </a:r>
            <a:endParaRPr lang="uk-UA" dirty="0"/>
          </a:p>
          <a:p>
            <a:pPr marL="0" indent="0">
              <a:buNone/>
            </a:pPr>
            <a:r>
              <a:rPr lang="uk-UA" b="1" i="1" dirty="0"/>
              <a:t>Стаття 149 </a:t>
            </a:r>
            <a:r>
              <a:rPr lang="uk-UA" b="1" dirty="0"/>
              <a:t>Сфера застосування </a:t>
            </a:r>
            <a:endParaRPr lang="uk-UA" dirty="0"/>
          </a:p>
          <a:p>
            <a:r>
              <a:rPr lang="uk-UA" dirty="0"/>
              <a:t>до державних контрактів </a:t>
            </a:r>
            <a:r>
              <a:rPr lang="uk-UA" dirty="0" smtClean="0"/>
              <a:t> + у </a:t>
            </a:r>
            <a:r>
              <a:rPr lang="uk-UA" dirty="0"/>
              <a:t>комунальному та інфраструктурному секторах, і концесійних </a:t>
            </a:r>
            <a:r>
              <a:rPr lang="uk-UA" dirty="0" smtClean="0"/>
              <a:t>договорів </a:t>
            </a:r>
            <a:endParaRPr lang="uk-UA" dirty="0"/>
          </a:p>
          <a:p>
            <a:r>
              <a:rPr lang="uk-UA" dirty="0"/>
              <a:t>до контрактів, вартість яких перевищує порогові </a:t>
            </a:r>
            <a:r>
              <a:rPr lang="uk-UA" dirty="0" smtClean="0"/>
              <a:t>значення, що переглядаються регулярно </a:t>
            </a:r>
            <a:endParaRPr lang="uk-UA" dirty="0"/>
          </a:p>
          <a:p>
            <a:pPr marL="0" indent="0">
              <a:buNone/>
            </a:pPr>
            <a:r>
              <a:rPr lang="uk-UA" b="1" i="1" dirty="0"/>
              <a:t>Стаття 150 </a:t>
            </a:r>
            <a:r>
              <a:rPr lang="uk-UA" b="1" dirty="0"/>
              <a:t>Інституційні засади </a:t>
            </a:r>
            <a:endParaRPr lang="uk-UA" dirty="0"/>
          </a:p>
          <a:p>
            <a:r>
              <a:rPr lang="uk-UA" dirty="0" smtClean="0"/>
              <a:t>центральний </a:t>
            </a:r>
            <a:r>
              <a:rPr lang="uk-UA" dirty="0"/>
              <a:t>орган виконавчої влади, відповідальний за економічну політику, - забезпечення </a:t>
            </a:r>
            <a:r>
              <a:rPr lang="uk-UA" dirty="0" smtClean="0"/>
              <a:t>політики щодо державними закупівлями</a:t>
            </a:r>
          </a:p>
          <a:p>
            <a:r>
              <a:rPr lang="uk-UA" dirty="0" smtClean="0"/>
              <a:t>неупереджений </a:t>
            </a:r>
            <a:r>
              <a:rPr lang="uk-UA" dirty="0"/>
              <a:t>та незалежний </a:t>
            </a:r>
            <a:r>
              <a:rPr lang="uk-UA" dirty="0" smtClean="0"/>
              <a:t>орган - перегляд </a:t>
            </a:r>
            <a:r>
              <a:rPr lang="uk-UA" dirty="0"/>
              <a:t>рішень, прийнятих </a:t>
            </a:r>
            <a:r>
              <a:rPr lang="uk-UA" dirty="0" smtClean="0"/>
              <a:t>замовниками + перегляд його рішень судом </a:t>
            </a:r>
            <a:endParaRPr lang="uk-UA" dirty="0"/>
          </a:p>
          <a:p>
            <a:endParaRPr lang="uk-UA" dirty="0"/>
          </a:p>
        </p:txBody>
      </p:sp>
    </p:spTree>
    <p:extLst>
      <p:ext uri="{BB962C8B-B14F-4D97-AF65-F5344CB8AC3E}">
        <p14:creationId xmlns:p14="http://schemas.microsoft.com/office/powerpoint/2010/main" val="22939168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507288" cy="6408712"/>
          </a:xfrm>
        </p:spPr>
        <p:txBody>
          <a:bodyPr>
            <a:normAutofit fontScale="70000" lnSpcReduction="20000"/>
          </a:bodyPr>
          <a:lstStyle/>
          <a:p>
            <a:pPr marL="0" indent="0">
              <a:buNone/>
            </a:pPr>
            <a:r>
              <a:rPr lang="uk-UA" b="1" i="1" dirty="0"/>
              <a:t>Стаття 151 </a:t>
            </a:r>
            <a:r>
              <a:rPr lang="uk-UA" b="1" dirty="0"/>
              <a:t>Основні стандарти, що регулюють процес укладення державних контрактів </a:t>
            </a:r>
            <a:endParaRPr lang="uk-UA" dirty="0"/>
          </a:p>
          <a:p>
            <a:r>
              <a:rPr lang="uk-UA" dirty="0" smtClean="0"/>
              <a:t>публікація </a:t>
            </a:r>
            <a:r>
              <a:rPr lang="uk-UA" dirty="0"/>
              <a:t>повідомлень щодо всіх планованих закупівель. </a:t>
            </a:r>
          </a:p>
          <a:p>
            <a:r>
              <a:rPr lang="uk-UA" dirty="0"/>
              <a:t>Визначення виконавця </a:t>
            </a:r>
            <a:r>
              <a:rPr lang="uk-UA" dirty="0" smtClean="0"/>
              <a:t>контракту – прозорість, недискримінація…</a:t>
            </a:r>
            <a:endParaRPr lang="uk-UA" dirty="0"/>
          </a:p>
          <a:p>
            <a:r>
              <a:rPr lang="uk-UA" dirty="0" smtClean="0"/>
              <a:t>Опис </a:t>
            </a:r>
            <a:r>
              <a:rPr lang="uk-UA" dirty="0"/>
              <a:t>характеристик робіт, товарів або послуг не повинен містити посилання на конкретні </a:t>
            </a:r>
            <a:r>
              <a:rPr lang="uk-UA" dirty="0" smtClean="0"/>
              <a:t>марку…, </a:t>
            </a:r>
            <a:r>
              <a:rPr lang="uk-UA" dirty="0"/>
              <a:t>крім </a:t>
            </a:r>
            <a:r>
              <a:rPr lang="uk-UA" dirty="0" smtClean="0"/>
              <a:t>випадків коли супроводжується </a:t>
            </a:r>
            <a:r>
              <a:rPr lang="uk-UA" dirty="0"/>
              <a:t>словами «або еквівалент». </a:t>
            </a:r>
          </a:p>
          <a:p>
            <a:pPr marL="0" indent="0">
              <a:buNone/>
            </a:pPr>
            <a:r>
              <a:rPr lang="uk-UA" b="1" i="1" dirty="0" smtClean="0"/>
              <a:t>Стаття </a:t>
            </a:r>
            <a:r>
              <a:rPr lang="uk-UA" b="1" i="1" dirty="0"/>
              <a:t>152 </a:t>
            </a:r>
            <a:r>
              <a:rPr lang="uk-UA" b="1" dirty="0"/>
              <a:t>Планування адаптації законодавства </a:t>
            </a:r>
            <a:endParaRPr lang="uk-UA" dirty="0"/>
          </a:p>
          <a:p>
            <a:r>
              <a:rPr lang="uk-UA" dirty="0" smtClean="0"/>
              <a:t>«</a:t>
            </a:r>
            <a:r>
              <a:rPr lang="uk-UA" dirty="0"/>
              <a:t>дорожню карту» </a:t>
            </a:r>
            <a:r>
              <a:rPr lang="uk-UA" dirty="0" smtClean="0"/>
              <a:t>повинна </a:t>
            </a:r>
            <a:r>
              <a:rPr lang="uk-UA" dirty="0"/>
              <a:t>співпадати із етапами </a:t>
            </a:r>
            <a:r>
              <a:rPr lang="uk-UA" dirty="0" smtClean="0"/>
              <a:t>у </a:t>
            </a:r>
            <a:r>
              <a:rPr lang="uk-UA" dirty="0"/>
              <a:t>Додатку ХХI-А. </a:t>
            </a:r>
          </a:p>
          <a:p>
            <a:pPr marL="0" indent="0">
              <a:buNone/>
            </a:pPr>
            <a:r>
              <a:rPr lang="uk-UA" b="1" i="1" dirty="0"/>
              <a:t>Стаття 153 </a:t>
            </a:r>
            <a:r>
              <a:rPr lang="uk-UA" b="1" dirty="0"/>
              <a:t>Адаптація законодавства </a:t>
            </a:r>
            <a:endParaRPr lang="uk-UA" dirty="0"/>
          </a:p>
          <a:p>
            <a:r>
              <a:rPr lang="uk-UA" dirty="0" smtClean="0"/>
              <a:t>Є і елементи </a:t>
            </a:r>
            <a:r>
              <a:rPr lang="uk-UA" i="1" dirty="0" err="1"/>
              <a:t>acquis</a:t>
            </a:r>
            <a:r>
              <a:rPr lang="uk-UA" i="1" dirty="0"/>
              <a:t> </a:t>
            </a:r>
            <a:r>
              <a:rPr lang="uk-UA" dirty="0" smtClean="0"/>
              <a:t>поза </a:t>
            </a:r>
            <a:r>
              <a:rPr lang="uk-UA" dirty="0"/>
              <a:t>сферою законодавчої </a:t>
            </a:r>
            <a:r>
              <a:rPr lang="uk-UA" dirty="0" smtClean="0"/>
              <a:t>адаптації</a:t>
            </a:r>
          </a:p>
          <a:p>
            <a:r>
              <a:rPr lang="uk-UA" dirty="0" smtClean="0"/>
              <a:t>Увага </a:t>
            </a:r>
            <a:r>
              <a:rPr lang="uk-UA" dirty="0" err="1" smtClean="0"/>
              <a:t>прецендентному</a:t>
            </a:r>
            <a:r>
              <a:rPr lang="uk-UA" dirty="0" smtClean="0"/>
              <a:t> </a:t>
            </a:r>
            <a:r>
              <a:rPr lang="uk-UA" dirty="0"/>
              <a:t>праву Європейського Суду та </a:t>
            </a:r>
            <a:r>
              <a:rPr lang="uk-UA" dirty="0" err="1"/>
              <a:t>імплементаційним</a:t>
            </a:r>
            <a:r>
              <a:rPr lang="uk-UA" dirty="0"/>
              <a:t> заходам Європейської </a:t>
            </a:r>
            <a:r>
              <a:rPr lang="uk-UA" dirty="0" smtClean="0"/>
              <a:t>Комісії </a:t>
            </a:r>
            <a:endParaRPr lang="uk-UA" dirty="0"/>
          </a:p>
          <a:p>
            <a:pPr marL="0" indent="0">
              <a:buNone/>
            </a:pPr>
            <a:r>
              <a:rPr lang="uk-UA" b="1" i="1" dirty="0"/>
              <a:t>Стаття 154 </a:t>
            </a:r>
            <a:r>
              <a:rPr lang="uk-UA" b="1" dirty="0"/>
              <a:t>Доступ до ринку </a:t>
            </a:r>
            <a:endParaRPr lang="uk-UA" dirty="0"/>
          </a:p>
          <a:p>
            <a:r>
              <a:rPr lang="uk-UA" dirty="0" smtClean="0"/>
              <a:t>взаємне </a:t>
            </a:r>
            <a:r>
              <a:rPr lang="uk-UA" dirty="0"/>
              <a:t>відкриття </a:t>
            </a:r>
            <a:r>
              <a:rPr lang="uk-UA" dirty="0" smtClean="0"/>
              <a:t>поступово </a:t>
            </a:r>
            <a:r>
              <a:rPr lang="uk-UA" dirty="0"/>
              <a:t>та </a:t>
            </a:r>
            <a:r>
              <a:rPr lang="uk-UA" dirty="0" smtClean="0"/>
              <a:t>одночасно</a:t>
            </a:r>
            <a:endParaRPr lang="uk-UA" dirty="0"/>
          </a:p>
          <a:p>
            <a:r>
              <a:rPr lang="uk-UA" dirty="0" smtClean="0"/>
              <a:t>Після адаптації законодавства - </a:t>
            </a:r>
            <a:r>
              <a:rPr lang="uk-UA" dirty="0"/>
              <a:t>можливість взаємного надання доступу </a:t>
            </a:r>
            <a:r>
              <a:rPr lang="uk-UA" dirty="0" smtClean="0"/>
              <a:t>для закупівель</a:t>
            </a:r>
            <a:r>
              <a:rPr lang="uk-UA" dirty="0"/>
              <a:t>, вартість яких є </a:t>
            </a:r>
            <a:r>
              <a:rPr lang="uk-UA" dirty="0" smtClean="0"/>
              <a:t>нижчою</a:t>
            </a:r>
            <a:r>
              <a:rPr lang="uk-UA" dirty="0"/>
              <a:t>, ніж порогові значення. </a:t>
            </a:r>
          </a:p>
          <a:p>
            <a:pPr marL="0" indent="0">
              <a:buNone/>
            </a:pPr>
            <a:r>
              <a:rPr lang="uk-UA" b="1" i="1" dirty="0" smtClean="0"/>
              <a:t>Стаття </a:t>
            </a:r>
            <a:r>
              <a:rPr lang="uk-UA" b="1" i="1" dirty="0"/>
              <a:t>155 </a:t>
            </a:r>
            <a:r>
              <a:rPr lang="uk-UA" b="1" dirty="0"/>
              <a:t>Інформація </a:t>
            </a:r>
            <a:endParaRPr lang="uk-UA" dirty="0"/>
          </a:p>
          <a:p>
            <a:pPr marL="0" indent="0">
              <a:buNone/>
            </a:pPr>
            <a:r>
              <a:rPr lang="uk-UA" b="1" i="1" dirty="0" smtClean="0"/>
              <a:t>Стаття </a:t>
            </a:r>
            <a:r>
              <a:rPr lang="uk-UA" b="1" i="1" dirty="0"/>
              <a:t>156 </a:t>
            </a:r>
            <a:r>
              <a:rPr lang="uk-UA" b="1" dirty="0"/>
              <a:t>Співробітництво </a:t>
            </a:r>
            <a:endParaRPr lang="uk-UA" dirty="0"/>
          </a:p>
          <a:p>
            <a:endParaRPr lang="uk-UA" dirty="0"/>
          </a:p>
        </p:txBody>
      </p:sp>
    </p:spTree>
    <p:extLst>
      <p:ext uri="{BB962C8B-B14F-4D97-AF65-F5344CB8AC3E}">
        <p14:creationId xmlns:p14="http://schemas.microsoft.com/office/powerpoint/2010/main" val="30444950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uk-UA" b="1" dirty="0"/>
              <a:t>ГЛАВА 9 Інтелектуальна власність </a:t>
            </a:r>
            <a:r>
              <a:rPr lang="uk-UA" dirty="0"/>
              <a:t/>
            </a:r>
            <a:br>
              <a:rPr lang="uk-UA" dirty="0"/>
            </a:br>
            <a:endParaRPr lang="uk-UA" dirty="0"/>
          </a:p>
        </p:txBody>
      </p:sp>
      <p:sp>
        <p:nvSpPr>
          <p:cNvPr id="3" name="Объект 2"/>
          <p:cNvSpPr>
            <a:spLocks noGrp="1"/>
          </p:cNvSpPr>
          <p:nvPr>
            <p:ph idx="1"/>
          </p:nvPr>
        </p:nvSpPr>
        <p:spPr>
          <a:xfrm>
            <a:off x="323528" y="620688"/>
            <a:ext cx="8568952" cy="6048672"/>
          </a:xfrm>
        </p:spPr>
        <p:txBody>
          <a:bodyPr>
            <a:normAutofit fontScale="62500" lnSpcReduction="20000"/>
          </a:bodyPr>
          <a:lstStyle/>
          <a:p>
            <a:pPr marL="0" indent="0">
              <a:buNone/>
            </a:pPr>
            <a:r>
              <a:rPr lang="uk-UA" b="1" dirty="0" smtClean="0"/>
              <a:t>Частина </a:t>
            </a:r>
            <a:r>
              <a:rPr lang="uk-UA" b="1" dirty="0"/>
              <a:t>1 Загальні положення </a:t>
            </a:r>
            <a:endParaRPr lang="uk-UA" dirty="0"/>
          </a:p>
          <a:p>
            <a:pPr marL="0" indent="0">
              <a:buNone/>
            </a:pPr>
            <a:r>
              <a:rPr lang="uk-UA" b="1" i="1" dirty="0"/>
              <a:t>Стаття 157 </a:t>
            </a:r>
            <a:r>
              <a:rPr lang="uk-UA" b="1" dirty="0"/>
              <a:t>Цілі </a:t>
            </a:r>
            <a:endParaRPr lang="uk-UA" dirty="0"/>
          </a:p>
          <a:p>
            <a:pPr marL="0" indent="0">
              <a:buNone/>
            </a:pPr>
            <a:r>
              <a:rPr lang="uk-UA" b="1" i="1" dirty="0"/>
              <a:t>Стаття 158 </a:t>
            </a:r>
            <a:r>
              <a:rPr lang="uk-UA" b="1" dirty="0"/>
              <a:t>Характер і сфера дії зобов’язань </a:t>
            </a:r>
            <a:endParaRPr lang="uk-UA" dirty="0"/>
          </a:p>
          <a:p>
            <a:r>
              <a:rPr lang="uk-UA" dirty="0" smtClean="0"/>
              <a:t>Угода ТРІПС</a:t>
            </a:r>
            <a:endParaRPr lang="uk-UA" dirty="0"/>
          </a:p>
          <a:p>
            <a:pPr marL="0" indent="0">
              <a:buNone/>
            </a:pPr>
            <a:r>
              <a:rPr lang="uk-UA" b="1" i="1" dirty="0"/>
              <a:t>Стаття 159 </a:t>
            </a:r>
            <a:r>
              <a:rPr lang="uk-UA" b="1" dirty="0"/>
              <a:t>Передача технологій </a:t>
            </a:r>
            <a:endParaRPr lang="uk-UA" dirty="0"/>
          </a:p>
          <a:p>
            <a:pPr marL="0" indent="0">
              <a:buNone/>
            </a:pPr>
            <a:r>
              <a:rPr lang="uk-UA" b="1" i="1" dirty="0" smtClean="0"/>
              <a:t>Стаття </a:t>
            </a:r>
            <a:r>
              <a:rPr lang="uk-UA" b="1" i="1" dirty="0"/>
              <a:t>160 </a:t>
            </a:r>
            <a:r>
              <a:rPr lang="uk-UA" b="1" dirty="0"/>
              <a:t>Вичерпання прав </a:t>
            </a:r>
            <a:endParaRPr lang="uk-UA" dirty="0"/>
          </a:p>
          <a:p>
            <a:pPr marL="0" indent="0">
              <a:buNone/>
            </a:pPr>
            <a:r>
              <a:rPr lang="uk-UA" b="1" dirty="0"/>
              <a:t>Частина 2 Стандарти, що стосуються прав інтелектуальної власності </a:t>
            </a:r>
            <a:endParaRPr lang="uk-UA" dirty="0"/>
          </a:p>
          <a:p>
            <a:pPr marL="0" indent="0">
              <a:buNone/>
            </a:pPr>
            <a:r>
              <a:rPr lang="uk-UA" b="1" dirty="0"/>
              <a:t>Підрозділ 1 Авторське право та суміжні права </a:t>
            </a:r>
            <a:endParaRPr lang="uk-UA" dirty="0"/>
          </a:p>
          <a:p>
            <a:pPr marL="0" indent="0">
              <a:buNone/>
            </a:pPr>
            <a:r>
              <a:rPr lang="uk-UA" b="1" i="1" dirty="0"/>
              <a:t>Стаття 161 </a:t>
            </a:r>
            <a:r>
              <a:rPr lang="uk-UA" b="1" dirty="0"/>
              <a:t>Надання охорони </a:t>
            </a:r>
            <a:endParaRPr lang="uk-UA" dirty="0"/>
          </a:p>
          <a:p>
            <a:r>
              <a:rPr lang="uk-UA" dirty="0" smtClean="0"/>
              <a:t>Посилання на міжнародні конвенції і договори</a:t>
            </a:r>
          </a:p>
          <a:p>
            <a:pPr marL="0" indent="0">
              <a:buNone/>
            </a:pPr>
            <a:r>
              <a:rPr lang="uk-UA" b="1" i="1" dirty="0" smtClean="0"/>
              <a:t>Стаття </a:t>
            </a:r>
            <a:r>
              <a:rPr lang="uk-UA" b="1" i="1" dirty="0"/>
              <a:t>162 </a:t>
            </a:r>
            <a:r>
              <a:rPr lang="uk-UA" b="1" dirty="0"/>
              <a:t>Строк чинності авторського права </a:t>
            </a:r>
            <a:endParaRPr lang="uk-UA" dirty="0"/>
          </a:p>
          <a:p>
            <a:r>
              <a:rPr lang="uk-UA" dirty="0" smtClean="0"/>
              <a:t>протягом </a:t>
            </a:r>
            <a:r>
              <a:rPr lang="uk-UA" dirty="0"/>
              <a:t>життя автора і 70 років після його </a:t>
            </a:r>
            <a:r>
              <a:rPr lang="uk-UA" dirty="0" smtClean="0"/>
              <a:t>смерті…</a:t>
            </a:r>
            <a:endParaRPr lang="uk-UA" dirty="0"/>
          </a:p>
          <a:p>
            <a:pPr marL="0" indent="0">
              <a:buNone/>
            </a:pPr>
            <a:r>
              <a:rPr lang="uk-UA" b="1" i="1" dirty="0" smtClean="0"/>
              <a:t>Стаття </a:t>
            </a:r>
            <a:r>
              <a:rPr lang="uk-UA" b="1" i="1" dirty="0"/>
              <a:t>163 </a:t>
            </a:r>
            <a:r>
              <a:rPr lang="uk-UA" b="1" dirty="0"/>
              <a:t>Строк охорони авторського права на кінематографічні або аудіовізуальні твори </a:t>
            </a:r>
            <a:endParaRPr lang="uk-UA" dirty="0"/>
          </a:p>
          <a:p>
            <a:r>
              <a:rPr lang="uk-UA" dirty="0" smtClean="0"/>
              <a:t>70 років з дати смерті останньої з групи визначених за життя осіб. </a:t>
            </a:r>
          </a:p>
          <a:p>
            <a:pPr marL="0" indent="0">
              <a:buNone/>
            </a:pPr>
            <a:r>
              <a:rPr lang="uk-UA" b="1" i="1" dirty="0" smtClean="0"/>
              <a:t>Стаття </a:t>
            </a:r>
            <a:r>
              <a:rPr lang="uk-UA" b="1" i="1" dirty="0"/>
              <a:t>164 </a:t>
            </a:r>
            <a:r>
              <a:rPr lang="uk-UA" b="1" dirty="0"/>
              <a:t>Строк дії суміжних прав </a:t>
            </a:r>
            <a:endParaRPr lang="uk-UA" dirty="0"/>
          </a:p>
          <a:p>
            <a:r>
              <a:rPr lang="uk-UA" dirty="0" smtClean="0"/>
              <a:t>прав виконавців, фонограм, запис фільму, організацій мовлення не </a:t>
            </a:r>
            <a:r>
              <a:rPr lang="uk-UA" dirty="0"/>
              <a:t>раніше ніж через 50 </a:t>
            </a:r>
            <a:r>
              <a:rPr lang="uk-UA" dirty="0" smtClean="0"/>
              <a:t>років з </a:t>
            </a:r>
            <a:r>
              <a:rPr lang="uk-UA" dirty="0"/>
              <a:t>дати </a:t>
            </a:r>
            <a:r>
              <a:rPr lang="uk-UA" dirty="0" smtClean="0"/>
              <a:t>виконання...</a:t>
            </a:r>
            <a:endParaRPr lang="uk-UA" dirty="0"/>
          </a:p>
          <a:p>
            <a:pPr marL="0" indent="0">
              <a:buNone/>
            </a:pPr>
            <a:r>
              <a:rPr lang="uk-UA" b="1" i="1" dirty="0" smtClean="0"/>
              <a:t>Стаття </a:t>
            </a:r>
            <a:r>
              <a:rPr lang="uk-UA" b="1" i="1" dirty="0"/>
              <a:t>165 </a:t>
            </a:r>
            <a:r>
              <a:rPr lang="uk-UA" b="1" dirty="0"/>
              <a:t>Охорона раніше неопублікованих творів </a:t>
            </a:r>
            <a:endParaRPr lang="uk-UA" dirty="0"/>
          </a:p>
          <a:p>
            <a:r>
              <a:rPr lang="uk-UA" dirty="0" smtClean="0"/>
              <a:t>25 років </a:t>
            </a:r>
            <a:endParaRPr lang="uk-UA" dirty="0"/>
          </a:p>
          <a:p>
            <a:endParaRPr lang="uk-UA" dirty="0"/>
          </a:p>
        </p:txBody>
      </p:sp>
    </p:spTree>
    <p:extLst>
      <p:ext uri="{BB962C8B-B14F-4D97-AF65-F5344CB8AC3E}">
        <p14:creationId xmlns:p14="http://schemas.microsoft.com/office/powerpoint/2010/main" val="22838991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552728"/>
          </a:xfrm>
        </p:spPr>
        <p:txBody>
          <a:bodyPr>
            <a:normAutofit fontScale="62500" lnSpcReduction="20000"/>
          </a:bodyPr>
          <a:lstStyle/>
          <a:p>
            <a:pPr marL="0" indent="0">
              <a:buNone/>
            </a:pPr>
            <a:r>
              <a:rPr lang="uk-UA" b="1" i="1" dirty="0"/>
              <a:t>Стаття 166 </a:t>
            </a:r>
            <a:r>
              <a:rPr lang="uk-UA" b="1" dirty="0" smtClean="0"/>
              <a:t>Критичні </a:t>
            </a:r>
            <a:r>
              <a:rPr lang="uk-UA" b="1" dirty="0"/>
              <a:t>та наукові публікації </a:t>
            </a:r>
            <a:endParaRPr lang="uk-UA" dirty="0"/>
          </a:p>
          <a:p>
            <a:r>
              <a:rPr lang="uk-UA" dirty="0" smtClean="0"/>
              <a:t>30 років </a:t>
            </a:r>
            <a:endParaRPr lang="uk-UA" dirty="0"/>
          </a:p>
          <a:p>
            <a:pPr marL="0" indent="0">
              <a:buNone/>
            </a:pPr>
            <a:r>
              <a:rPr lang="uk-UA" b="1" i="1" dirty="0"/>
              <a:t>Стаття 167 </a:t>
            </a:r>
            <a:r>
              <a:rPr lang="uk-UA" b="1" dirty="0"/>
              <a:t>Охорона фотографій </a:t>
            </a:r>
            <a:endParaRPr lang="uk-UA" dirty="0"/>
          </a:p>
          <a:p>
            <a:r>
              <a:rPr lang="uk-UA" dirty="0" smtClean="0"/>
              <a:t>Оригінальні фото – як авторське право </a:t>
            </a:r>
            <a:endParaRPr lang="uk-UA" dirty="0"/>
          </a:p>
          <a:p>
            <a:pPr marL="0" indent="0">
              <a:buNone/>
            </a:pPr>
            <a:r>
              <a:rPr lang="uk-UA" b="1" i="1" dirty="0"/>
              <a:t>Стаття 168 </a:t>
            </a:r>
            <a:r>
              <a:rPr lang="uk-UA" b="1" dirty="0"/>
              <a:t>Співробітництво у сфері колективного управління правами </a:t>
            </a:r>
            <a:endParaRPr lang="uk-UA" dirty="0"/>
          </a:p>
          <a:p>
            <a:r>
              <a:rPr lang="uk-UA" dirty="0"/>
              <a:t>укладання угод між своїми відповідними організаціями колективного </a:t>
            </a:r>
            <a:r>
              <a:rPr lang="uk-UA" dirty="0" smtClean="0"/>
              <a:t>управління + взаємної </a:t>
            </a:r>
            <a:r>
              <a:rPr lang="uk-UA" dirty="0"/>
              <a:t>передачі авторської винагороди. </a:t>
            </a:r>
          </a:p>
          <a:p>
            <a:pPr marL="0" indent="0">
              <a:buNone/>
            </a:pPr>
            <a:r>
              <a:rPr lang="uk-UA" b="1" i="1" dirty="0"/>
              <a:t>Стаття 169 </a:t>
            </a:r>
            <a:r>
              <a:rPr lang="uk-UA" b="1" dirty="0"/>
              <a:t>Право на запис </a:t>
            </a:r>
            <a:endParaRPr lang="uk-UA" dirty="0"/>
          </a:p>
          <a:p>
            <a:r>
              <a:rPr lang="uk-UA" dirty="0" smtClean="0"/>
              <a:t>На що і кому</a:t>
            </a:r>
          </a:p>
          <a:p>
            <a:pPr marL="0" indent="0">
              <a:buNone/>
            </a:pPr>
            <a:r>
              <a:rPr lang="uk-UA" b="1" i="1" dirty="0" smtClean="0"/>
              <a:t>Стаття </a:t>
            </a:r>
            <a:r>
              <a:rPr lang="uk-UA" b="1" i="1" dirty="0"/>
              <a:t>170 </a:t>
            </a:r>
            <a:r>
              <a:rPr lang="uk-UA" b="1" dirty="0"/>
              <a:t>Ефірне мовлення і доведення до відома публіки </a:t>
            </a:r>
            <a:endParaRPr lang="uk-UA" dirty="0"/>
          </a:p>
          <a:p>
            <a:pPr marL="0" indent="0">
              <a:buNone/>
            </a:pPr>
            <a:r>
              <a:rPr lang="uk-UA" b="1" i="1" dirty="0" smtClean="0"/>
              <a:t>Стаття </a:t>
            </a:r>
            <a:r>
              <a:rPr lang="uk-UA" b="1" i="1" dirty="0"/>
              <a:t>171 </a:t>
            </a:r>
            <a:r>
              <a:rPr lang="uk-UA" b="1" dirty="0"/>
              <a:t>Право на розповсюдження </a:t>
            </a:r>
            <a:endParaRPr lang="uk-UA" dirty="0"/>
          </a:p>
          <a:p>
            <a:pPr marL="0" indent="0">
              <a:buNone/>
            </a:pPr>
            <a:r>
              <a:rPr lang="uk-UA" b="1" i="1" dirty="0" smtClean="0"/>
              <a:t>Стаття </a:t>
            </a:r>
            <a:r>
              <a:rPr lang="uk-UA" b="1" i="1" dirty="0"/>
              <a:t>172 </a:t>
            </a:r>
            <a:r>
              <a:rPr lang="uk-UA" b="1" dirty="0"/>
              <a:t>Обмеження </a:t>
            </a:r>
            <a:endParaRPr lang="uk-UA" dirty="0"/>
          </a:p>
          <a:p>
            <a:r>
              <a:rPr lang="uk-UA" dirty="0" smtClean="0"/>
              <a:t>У статтях 169</a:t>
            </a:r>
            <a:r>
              <a:rPr lang="uk-UA" dirty="0"/>
              <a:t>, 170 та 171 </a:t>
            </a:r>
            <a:r>
              <a:rPr lang="uk-UA" dirty="0" smtClean="0"/>
              <a:t>: </a:t>
            </a:r>
            <a:endParaRPr lang="uk-UA" dirty="0"/>
          </a:p>
          <a:p>
            <a:r>
              <a:rPr lang="uk-UA" dirty="0"/>
              <a:t>(a) приватного використання; </a:t>
            </a:r>
          </a:p>
          <a:p>
            <a:r>
              <a:rPr lang="uk-UA" dirty="0"/>
              <a:t>(b) використання коротких витягів у зв’язку з повідомленням останніх подій; </a:t>
            </a:r>
          </a:p>
          <a:p>
            <a:r>
              <a:rPr lang="uk-UA" dirty="0"/>
              <a:t>(c) поодинокого відтворення організацією мовлення </a:t>
            </a:r>
            <a:r>
              <a:rPr lang="uk-UA" dirty="0" smtClean="0"/>
              <a:t>для </a:t>
            </a:r>
            <a:r>
              <a:rPr lang="uk-UA" dirty="0"/>
              <a:t>своїх власних </a:t>
            </a:r>
            <a:r>
              <a:rPr lang="uk-UA" dirty="0" smtClean="0"/>
              <a:t>передач; </a:t>
            </a:r>
            <a:endParaRPr lang="uk-UA" dirty="0"/>
          </a:p>
          <a:p>
            <a:r>
              <a:rPr lang="uk-UA" dirty="0"/>
              <a:t>(d) використання лише з метою навчання або наукового дослідження. </a:t>
            </a:r>
          </a:p>
          <a:p>
            <a:pPr marL="0" indent="0">
              <a:buNone/>
            </a:pPr>
            <a:r>
              <a:rPr lang="uk-UA" b="1" i="1" dirty="0" smtClean="0"/>
              <a:t>Стаття </a:t>
            </a:r>
            <a:r>
              <a:rPr lang="uk-UA" b="1" i="1" dirty="0"/>
              <a:t>173 </a:t>
            </a:r>
            <a:r>
              <a:rPr lang="uk-UA" b="1" dirty="0"/>
              <a:t>Право на відтворення </a:t>
            </a:r>
            <a:endParaRPr lang="uk-UA" dirty="0"/>
          </a:p>
          <a:p>
            <a:pPr marL="0" indent="0">
              <a:buNone/>
            </a:pPr>
            <a:r>
              <a:rPr lang="uk-UA" b="1" i="1" dirty="0"/>
              <a:t>Стаття 182 </a:t>
            </a:r>
            <a:r>
              <a:rPr lang="uk-UA" b="1" dirty="0"/>
              <a:t>Обмежені дії, що стосуються комп’ютерних програм </a:t>
            </a:r>
            <a:endParaRPr lang="uk-UA" dirty="0"/>
          </a:p>
          <a:p>
            <a:endParaRPr lang="uk-UA" dirty="0"/>
          </a:p>
        </p:txBody>
      </p:sp>
    </p:spTree>
    <p:extLst>
      <p:ext uri="{BB962C8B-B14F-4D97-AF65-F5344CB8AC3E}">
        <p14:creationId xmlns:p14="http://schemas.microsoft.com/office/powerpoint/2010/main" val="6583205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408712"/>
          </a:xfrm>
        </p:spPr>
        <p:txBody>
          <a:bodyPr>
            <a:normAutofit fontScale="70000" lnSpcReduction="20000"/>
          </a:bodyPr>
          <a:lstStyle/>
          <a:p>
            <a:pPr marL="0" indent="0">
              <a:buNone/>
            </a:pPr>
            <a:r>
              <a:rPr lang="uk-UA" b="1" i="1" dirty="0"/>
              <a:t>Стаття 174 </a:t>
            </a:r>
            <a:r>
              <a:rPr lang="uk-UA" b="1" dirty="0"/>
              <a:t>Право на оприлюднення творів і право на доведення до загального відома інших об’єктів, що охороняються </a:t>
            </a:r>
            <a:endParaRPr lang="uk-UA" dirty="0"/>
          </a:p>
          <a:p>
            <a:pPr marL="0" indent="0">
              <a:buNone/>
            </a:pPr>
            <a:r>
              <a:rPr lang="uk-UA" b="1" i="1" dirty="0" smtClean="0"/>
              <a:t>Стаття </a:t>
            </a:r>
            <a:r>
              <a:rPr lang="uk-UA" b="1" i="1" dirty="0"/>
              <a:t>175 </a:t>
            </a:r>
            <a:r>
              <a:rPr lang="uk-UA" b="1" dirty="0" smtClean="0"/>
              <a:t>Винятки </a:t>
            </a:r>
            <a:r>
              <a:rPr lang="uk-UA" b="1" dirty="0"/>
              <a:t>і обмеження </a:t>
            </a:r>
            <a:endParaRPr lang="uk-UA" dirty="0"/>
          </a:p>
          <a:p>
            <a:pPr marL="0" indent="0">
              <a:buNone/>
            </a:pPr>
            <a:r>
              <a:rPr lang="uk-UA" b="1" i="1" dirty="0" smtClean="0"/>
              <a:t>Стаття </a:t>
            </a:r>
            <a:r>
              <a:rPr lang="uk-UA" b="1" i="1" dirty="0"/>
              <a:t>176 </a:t>
            </a:r>
            <a:r>
              <a:rPr lang="uk-UA" b="1" dirty="0" smtClean="0"/>
              <a:t>Охорона </a:t>
            </a:r>
            <a:r>
              <a:rPr lang="uk-UA" b="1" dirty="0"/>
              <a:t>технічних засобів </a:t>
            </a:r>
            <a:endParaRPr lang="uk-UA" dirty="0"/>
          </a:p>
          <a:p>
            <a:r>
              <a:rPr lang="uk-UA" dirty="0" smtClean="0"/>
              <a:t>правову </a:t>
            </a:r>
            <a:r>
              <a:rPr lang="uk-UA" dirty="0"/>
              <a:t>охорону проти обходу будь-яких чинних технологічних заходів, які заінтересована особа </a:t>
            </a:r>
            <a:r>
              <a:rPr lang="uk-UA" dirty="0" smtClean="0"/>
              <a:t>здійснює</a:t>
            </a:r>
            <a:r>
              <a:rPr lang="uk-UA" dirty="0"/>
              <a:t> </a:t>
            </a:r>
            <a:r>
              <a:rPr lang="uk-UA" dirty="0" smtClean="0"/>
              <a:t>(напр. захист від копіювання)…</a:t>
            </a:r>
            <a:endParaRPr lang="uk-UA" dirty="0"/>
          </a:p>
          <a:p>
            <a:pPr marL="0" indent="0">
              <a:buNone/>
            </a:pPr>
            <a:r>
              <a:rPr lang="uk-UA" b="1" i="1" dirty="0" smtClean="0"/>
              <a:t>Стаття </a:t>
            </a:r>
            <a:r>
              <a:rPr lang="uk-UA" b="1" i="1" dirty="0"/>
              <a:t>177 </a:t>
            </a:r>
            <a:r>
              <a:rPr lang="uk-UA" b="1" dirty="0"/>
              <a:t>Охорона інформації про управління правами </a:t>
            </a:r>
            <a:endParaRPr lang="uk-UA" dirty="0"/>
          </a:p>
          <a:p>
            <a:r>
              <a:rPr lang="uk-UA" dirty="0" smtClean="0"/>
              <a:t>проти </a:t>
            </a:r>
            <a:r>
              <a:rPr lang="uk-UA" dirty="0"/>
              <a:t>свідомого здійснення: </a:t>
            </a:r>
            <a:r>
              <a:rPr lang="uk-UA" dirty="0" smtClean="0"/>
              <a:t>(</a:t>
            </a:r>
            <a:r>
              <a:rPr lang="uk-UA" dirty="0"/>
              <a:t>a) видалення або зміна будь-якої електронної інформації про управління </a:t>
            </a:r>
            <a:r>
              <a:rPr lang="uk-UA" dirty="0" smtClean="0"/>
              <a:t>правами… </a:t>
            </a:r>
            <a:endParaRPr lang="uk-UA" dirty="0"/>
          </a:p>
          <a:p>
            <a:pPr marL="0" indent="0">
              <a:buNone/>
            </a:pPr>
            <a:r>
              <a:rPr lang="uk-UA" b="1" i="1" dirty="0" smtClean="0"/>
              <a:t>Стаття </a:t>
            </a:r>
            <a:r>
              <a:rPr lang="uk-UA" b="1" i="1" dirty="0"/>
              <a:t>178 </a:t>
            </a:r>
            <a:r>
              <a:rPr lang="uk-UA" b="1" dirty="0"/>
              <a:t>Суб’єкт та об’єкт права на прокат та позичку </a:t>
            </a:r>
            <a:endParaRPr lang="uk-UA" dirty="0"/>
          </a:p>
          <a:p>
            <a:r>
              <a:rPr lang="uk-UA" dirty="0" smtClean="0"/>
              <a:t>не </a:t>
            </a:r>
            <a:r>
              <a:rPr lang="uk-UA" dirty="0"/>
              <a:t>поширюються </a:t>
            </a:r>
            <a:r>
              <a:rPr lang="uk-UA" dirty="0" smtClean="0"/>
              <a:t>щодо </a:t>
            </a:r>
            <a:r>
              <a:rPr lang="uk-UA" dirty="0"/>
              <a:t>споруд і творів ужиткового мистецтва. </a:t>
            </a:r>
          </a:p>
          <a:p>
            <a:pPr marL="0" indent="0">
              <a:buNone/>
            </a:pPr>
            <a:r>
              <a:rPr lang="uk-UA" b="1" i="1" dirty="0" smtClean="0"/>
              <a:t>Стаття </a:t>
            </a:r>
            <a:r>
              <a:rPr lang="uk-UA" b="1" i="1" dirty="0"/>
              <a:t>179 </a:t>
            </a:r>
            <a:r>
              <a:rPr lang="uk-UA" b="1" dirty="0"/>
              <a:t>Невід’ємне право на справедливу винагороду </a:t>
            </a:r>
            <a:endParaRPr lang="uk-UA" dirty="0"/>
          </a:p>
          <a:p>
            <a:pPr marL="0" indent="0">
              <a:buNone/>
            </a:pPr>
            <a:r>
              <a:rPr lang="uk-UA" b="1" i="1" dirty="0" smtClean="0"/>
              <a:t>Стаття </a:t>
            </a:r>
            <a:r>
              <a:rPr lang="uk-UA" b="1" i="1" dirty="0"/>
              <a:t>180 </a:t>
            </a:r>
            <a:r>
              <a:rPr lang="uk-UA" b="1" dirty="0"/>
              <a:t>Охорона комп’ютерних програм </a:t>
            </a:r>
            <a:endParaRPr lang="uk-UA" dirty="0"/>
          </a:p>
          <a:p>
            <a:r>
              <a:rPr lang="uk-UA" dirty="0" smtClean="0"/>
              <a:t>як </a:t>
            </a:r>
            <a:r>
              <a:rPr lang="uk-UA" dirty="0"/>
              <a:t>літературним </a:t>
            </a:r>
            <a:r>
              <a:rPr lang="uk-UA" dirty="0" smtClean="0"/>
              <a:t>творам </a:t>
            </a:r>
            <a:endParaRPr lang="uk-UA" dirty="0"/>
          </a:p>
          <a:p>
            <a:r>
              <a:rPr lang="uk-UA" dirty="0"/>
              <a:t>Ідеї та </a:t>
            </a:r>
            <a:r>
              <a:rPr lang="uk-UA" dirty="0" smtClean="0"/>
              <a:t>принципи не </a:t>
            </a:r>
            <a:r>
              <a:rPr lang="uk-UA" dirty="0"/>
              <a:t>охороняються. </a:t>
            </a:r>
          </a:p>
          <a:p>
            <a:pPr marL="0" indent="0">
              <a:buNone/>
            </a:pPr>
            <a:r>
              <a:rPr lang="uk-UA" b="1" i="1" dirty="0"/>
              <a:t>Стаття 181 </a:t>
            </a:r>
            <a:r>
              <a:rPr lang="uk-UA" b="1" dirty="0"/>
              <a:t>Суб’єкт авторського права на комп’ютерні програми </a:t>
            </a:r>
            <a:endParaRPr lang="uk-UA" dirty="0"/>
          </a:p>
          <a:p>
            <a:endParaRPr lang="uk-UA" dirty="0"/>
          </a:p>
        </p:txBody>
      </p:sp>
    </p:spTree>
    <p:extLst>
      <p:ext uri="{BB962C8B-B14F-4D97-AF65-F5344CB8AC3E}">
        <p14:creationId xmlns:p14="http://schemas.microsoft.com/office/powerpoint/2010/main" val="308739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Autofit/>
          </a:bodyPr>
          <a:lstStyle/>
          <a:p>
            <a:r>
              <a:rPr lang="uk-UA" sz="3200" dirty="0"/>
              <a:t>Асоціація з ЄС заморських країн і територій</a:t>
            </a:r>
            <a:endParaRPr lang="uk-UA" sz="3200" dirty="0"/>
          </a:p>
        </p:txBody>
      </p:sp>
      <p:sp>
        <p:nvSpPr>
          <p:cNvPr id="3" name="Объект 2"/>
          <p:cNvSpPr>
            <a:spLocks noGrp="1"/>
          </p:cNvSpPr>
          <p:nvPr>
            <p:ph idx="1"/>
          </p:nvPr>
        </p:nvSpPr>
        <p:spPr>
          <a:xfrm>
            <a:off x="457200" y="1052736"/>
            <a:ext cx="8229600" cy="5544616"/>
          </a:xfrm>
        </p:spPr>
        <p:txBody>
          <a:bodyPr>
            <a:normAutofit fontScale="62500" lnSpcReduction="20000"/>
          </a:bodyPr>
          <a:lstStyle/>
          <a:p>
            <a:r>
              <a:rPr lang="uk-UA" dirty="0" smtClean="0"/>
              <a:t>Принцип </a:t>
            </a:r>
            <a:r>
              <a:rPr lang="uk-UA" dirty="0"/>
              <a:t>тристороннього партнерства Європейської Комісії, країн-членів ЄС, з якими пов’язана певна ЗКТ, та власне ЗКТ. </a:t>
            </a:r>
            <a:endParaRPr lang="uk-UA" dirty="0" smtClean="0"/>
          </a:p>
          <a:p>
            <a:r>
              <a:rPr lang="uk-UA" dirty="0" smtClean="0"/>
              <a:t>Основними </a:t>
            </a:r>
            <a:r>
              <a:rPr lang="uk-UA" dirty="0"/>
              <a:t>інструментами забезпечення </a:t>
            </a:r>
            <a:r>
              <a:rPr lang="uk-UA" dirty="0" smtClean="0"/>
              <a:t>співробітництва </a:t>
            </a:r>
            <a:r>
              <a:rPr lang="uk-UA" dirty="0"/>
              <a:t>є:</a:t>
            </a:r>
          </a:p>
          <a:p>
            <a:pPr lvl="0"/>
            <a:r>
              <a:rPr lang="uk-UA" dirty="0"/>
              <a:t>Форум для діалогу ЗКТ-ЄС («Форум ЗКТ»), щорічний форум, до якого входять Європейське співтовариство, всі ЗКТ та всі країни-члени ЄС, з якими ЗКТ мають особливі відносини;</a:t>
            </a:r>
          </a:p>
          <a:p>
            <a:pPr lvl="0"/>
            <a:r>
              <a:rPr lang="uk-UA" dirty="0"/>
              <a:t>Індивідуальне партнерство між Європейською Комісією, країною-членом ЄС, з якою пов’язана певна ЗКТ, та кожна із </a:t>
            </a:r>
            <a:r>
              <a:rPr lang="uk-UA" dirty="0" smtClean="0"/>
              <a:t>ЗКТ.</a:t>
            </a:r>
            <a:endParaRPr lang="uk-UA" dirty="0"/>
          </a:p>
          <a:p>
            <a:r>
              <a:rPr lang="uk-UA" dirty="0" smtClean="0"/>
              <a:t>Інструментом </a:t>
            </a:r>
            <a:r>
              <a:rPr lang="uk-UA" dirty="0"/>
              <a:t>співробітництва у галузі фінансування розвитку та регіонального співробітництва ЗКТ є Європейський Фонд розвитку (ЄФР). </a:t>
            </a:r>
            <a:r>
              <a:rPr lang="uk-UA" dirty="0"/>
              <a:t>Загальна сума фінансування через Європейський фонд розвитку для всіх ЗКТ на період 2014-2020 складає 364,5 млн. євро</a:t>
            </a:r>
          </a:p>
          <a:p>
            <a:r>
              <a:rPr lang="uk-UA" dirty="0" smtClean="0"/>
              <a:t>+ користуються </a:t>
            </a:r>
            <a:r>
              <a:rPr lang="uk-UA" dirty="0"/>
              <a:t>перевагами тематичних програм, що фінансуються через Інструмент фінансування співробітництва з метою розвитку (DCFI), Інструмент зі стабільності, гуманітарну допомогу, що фінансуються з Інструменту гуманітарної допомоги.</a:t>
            </a:r>
          </a:p>
          <a:p>
            <a:r>
              <a:rPr lang="uk-UA" dirty="0" smtClean="0"/>
              <a:t>Горизонтальні </a:t>
            </a:r>
            <a:r>
              <a:rPr lang="uk-UA" dirty="0"/>
              <a:t>програми співтовариства, зокрема, в галузі освіти, наукових </a:t>
            </a:r>
            <a:r>
              <a:rPr lang="uk-UA" dirty="0" smtClean="0"/>
              <a:t>досліджень, підприємницькому та аудіовізуальному секторі, відкриті для ЗКТ.</a:t>
            </a:r>
          </a:p>
          <a:p>
            <a:endParaRPr lang="uk-UA" dirty="0"/>
          </a:p>
        </p:txBody>
      </p:sp>
    </p:spTree>
    <p:extLst>
      <p:ext uri="{BB962C8B-B14F-4D97-AF65-F5344CB8AC3E}">
        <p14:creationId xmlns:p14="http://schemas.microsoft.com/office/powerpoint/2010/main" val="39314027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0"/>
            <a:ext cx="8784976" cy="6858000"/>
          </a:xfrm>
        </p:spPr>
        <p:txBody>
          <a:bodyPr>
            <a:normAutofit fontScale="40000" lnSpcReduction="20000"/>
          </a:bodyPr>
          <a:lstStyle/>
          <a:p>
            <a:pPr marL="0" indent="0">
              <a:buNone/>
            </a:pPr>
            <a:r>
              <a:rPr lang="uk-UA" sz="4500" b="1" i="1" dirty="0" smtClean="0"/>
              <a:t>Стаття </a:t>
            </a:r>
            <a:r>
              <a:rPr lang="uk-UA" sz="4500" b="1" i="1" dirty="0"/>
              <a:t>183 </a:t>
            </a:r>
            <a:r>
              <a:rPr lang="uk-UA" sz="4500" b="1" dirty="0"/>
              <a:t>Виключення щодо обмежених дій, що стосуються комп’ютерних програм </a:t>
            </a:r>
            <a:endParaRPr lang="uk-UA" sz="4500" dirty="0"/>
          </a:p>
          <a:p>
            <a:r>
              <a:rPr lang="uk-UA" sz="4500" dirty="0" smtClean="0"/>
              <a:t>Створення </a:t>
            </a:r>
            <a:r>
              <a:rPr lang="uk-UA" sz="4500" dirty="0"/>
              <a:t>резервної копії комп’ютерної програми особою, яка має право на її </a:t>
            </a:r>
            <a:r>
              <a:rPr lang="uk-UA" sz="4500" dirty="0" smtClean="0"/>
              <a:t>використання…</a:t>
            </a:r>
            <a:endParaRPr lang="uk-UA" sz="4500" dirty="0"/>
          </a:p>
          <a:p>
            <a:pPr marL="0" indent="0">
              <a:buNone/>
            </a:pPr>
            <a:r>
              <a:rPr lang="uk-UA" sz="4500" b="1" i="1" dirty="0" smtClean="0"/>
              <a:t>Стаття </a:t>
            </a:r>
            <a:r>
              <a:rPr lang="uk-UA" sz="4500" b="1" i="1" dirty="0"/>
              <a:t>184 </a:t>
            </a:r>
            <a:r>
              <a:rPr lang="uk-UA" sz="4500" b="1" dirty="0"/>
              <a:t>Декомпіляція</a:t>
            </a:r>
            <a:endParaRPr lang="uk-UA" sz="4500" dirty="0"/>
          </a:p>
          <a:p>
            <a:r>
              <a:rPr lang="uk-UA" sz="4500" dirty="0" smtClean="0"/>
              <a:t>Дозвіл </a:t>
            </a:r>
            <a:r>
              <a:rPr lang="uk-UA" sz="4500" dirty="0"/>
              <a:t>правовласника не потрібен, якщо є необхідними для здатності до взаємодії незалежно створеної комп’ютерної програми з іншими програмами: </a:t>
            </a:r>
            <a:r>
              <a:rPr lang="uk-UA" sz="4500" dirty="0" smtClean="0"/>
              <a:t>якщо  </a:t>
            </a:r>
            <a:r>
              <a:rPr lang="uk-UA" sz="4500" dirty="0"/>
              <a:t>ці дії виконуються ліцензіатом або іншою особою, яка має право на використання; …. </a:t>
            </a:r>
          </a:p>
          <a:p>
            <a:pPr marL="0" indent="0">
              <a:buNone/>
            </a:pPr>
            <a:r>
              <a:rPr lang="uk-UA" sz="4500" b="1" i="1" dirty="0" smtClean="0"/>
              <a:t>Стаття </a:t>
            </a:r>
            <a:r>
              <a:rPr lang="uk-UA" sz="4500" b="1" i="1" dirty="0"/>
              <a:t>185 </a:t>
            </a:r>
            <a:r>
              <a:rPr lang="uk-UA" sz="4500" b="1" dirty="0"/>
              <a:t>Охорона баз даних </a:t>
            </a:r>
            <a:endParaRPr lang="uk-UA" sz="4500" dirty="0"/>
          </a:p>
          <a:p>
            <a:pPr marL="0" indent="0">
              <a:buNone/>
            </a:pPr>
            <a:r>
              <a:rPr lang="uk-UA" sz="4500" b="1" i="1" dirty="0" smtClean="0"/>
              <a:t>Стаття </a:t>
            </a:r>
            <a:r>
              <a:rPr lang="uk-UA" sz="4500" b="1" i="1" dirty="0"/>
              <a:t>186 </a:t>
            </a:r>
            <a:r>
              <a:rPr lang="uk-UA" sz="4500" b="1" dirty="0"/>
              <a:t>Об’єкт охорони </a:t>
            </a:r>
            <a:endParaRPr lang="uk-UA" sz="4500" dirty="0"/>
          </a:p>
          <a:p>
            <a:r>
              <a:rPr lang="uk-UA" sz="4500" dirty="0" smtClean="0"/>
              <a:t>бази </a:t>
            </a:r>
            <a:r>
              <a:rPr lang="uk-UA" sz="4500" dirty="0"/>
              <a:t>даних, які </a:t>
            </a:r>
            <a:r>
              <a:rPr lang="uk-UA" sz="4500" dirty="0" smtClean="0"/>
              <a:t>є </a:t>
            </a:r>
            <a:r>
              <a:rPr lang="uk-UA" sz="4500" dirty="0"/>
              <a:t>результатом творчої праці автора, охороняються як </a:t>
            </a:r>
            <a:r>
              <a:rPr lang="uk-UA" sz="4500" dirty="0" smtClean="0"/>
              <a:t>авторським </a:t>
            </a:r>
            <a:r>
              <a:rPr lang="uk-UA" sz="4500" dirty="0"/>
              <a:t>правом. </a:t>
            </a:r>
          </a:p>
          <a:p>
            <a:r>
              <a:rPr lang="uk-UA" sz="4500" dirty="0" smtClean="0"/>
              <a:t>Ця охорона не </a:t>
            </a:r>
            <a:r>
              <a:rPr lang="uk-UA" sz="4500" dirty="0"/>
              <a:t>поширюється на їхнє інформаційне наповнення. </a:t>
            </a:r>
          </a:p>
          <a:p>
            <a:pPr marL="0" indent="0">
              <a:buNone/>
            </a:pPr>
            <a:r>
              <a:rPr lang="uk-UA" sz="4500" b="1" i="1" dirty="0"/>
              <a:t>Стаття 187 </a:t>
            </a:r>
            <a:r>
              <a:rPr lang="uk-UA" sz="4500" b="1" dirty="0"/>
              <a:t>Суб’єкт авторського права на бази даних </a:t>
            </a:r>
            <a:endParaRPr lang="uk-UA" sz="4500" dirty="0"/>
          </a:p>
          <a:p>
            <a:pPr marL="0" indent="0">
              <a:buNone/>
            </a:pPr>
            <a:r>
              <a:rPr lang="uk-UA" sz="4500" b="1" i="1" dirty="0"/>
              <a:t>Стаття 188 </a:t>
            </a:r>
            <a:r>
              <a:rPr lang="uk-UA" sz="4500" b="1" dirty="0"/>
              <a:t>Обмежені дії, що стосуються баз даних </a:t>
            </a:r>
            <a:endParaRPr lang="uk-UA" sz="4500" dirty="0"/>
          </a:p>
          <a:p>
            <a:pPr marL="0" indent="0">
              <a:buNone/>
            </a:pPr>
            <a:r>
              <a:rPr lang="uk-UA" sz="4500" b="1" i="1" dirty="0"/>
              <a:t>Стаття 189 </a:t>
            </a:r>
            <a:r>
              <a:rPr lang="uk-UA" sz="4500" b="1" dirty="0"/>
              <a:t>Винятки щодо обмежених дій, що стосуються баз даних </a:t>
            </a:r>
            <a:endParaRPr lang="uk-UA" sz="4500" dirty="0"/>
          </a:p>
          <a:p>
            <a:r>
              <a:rPr lang="uk-UA" sz="4500" dirty="0" smtClean="0"/>
              <a:t>можуть:</a:t>
            </a:r>
          </a:p>
          <a:p>
            <a:r>
              <a:rPr lang="uk-UA" sz="4500" dirty="0" smtClean="0"/>
              <a:t>(</a:t>
            </a:r>
            <a:r>
              <a:rPr lang="uk-UA" sz="4500" dirty="0"/>
              <a:t>a) відтворення бази даних не в електронній формі для приватних цілей; </a:t>
            </a:r>
            <a:endParaRPr lang="uk-UA" sz="4500" dirty="0" smtClean="0"/>
          </a:p>
          <a:p>
            <a:r>
              <a:rPr lang="uk-UA" sz="4500" dirty="0" smtClean="0"/>
              <a:t>(</a:t>
            </a:r>
            <a:r>
              <a:rPr lang="uk-UA" sz="4500" dirty="0"/>
              <a:t>b) </a:t>
            </a:r>
            <a:r>
              <a:rPr lang="uk-UA" sz="4500" dirty="0" smtClean="0"/>
              <a:t>з </a:t>
            </a:r>
            <a:r>
              <a:rPr lang="uk-UA" sz="4500" dirty="0"/>
              <a:t>метою демонстрації для навчальних або наукових досліджень, за умови зазначення джерела і в обсязі, </a:t>
            </a:r>
            <a:r>
              <a:rPr lang="uk-UA" sz="4500" dirty="0" smtClean="0"/>
              <a:t>для некомерційної </a:t>
            </a:r>
            <a:r>
              <a:rPr lang="uk-UA" sz="4500" dirty="0"/>
              <a:t>мети; </a:t>
            </a:r>
            <a:endParaRPr lang="uk-UA" sz="4500" dirty="0" smtClean="0"/>
          </a:p>
          <a:p>
            <a:r>
              <a:rPr lang="uk-UA" sz="4500" dirty="0" smtClean="0"/>
              <a:t>(</a:t>
            </a:r>
            <a:r>
              <a:rPr lang="uk-UA" sz="4500" dirty="0"/>
              <a:t>c) </a:t>
            </a:r>
            <a:r>
              <a:rPr lang="uk-UA" sz="4500" dirty="0" smtClean="0"/>
              <a:t>з </a:t>
            </a:r>
            <a:r>
              <a:rPr lang="uk-UA" sz="4500" dirty="0"/>
              <a:t>метою забезпечення громадської безпеки в адміністративному або судовому процесі; </a:t>
            </a:r>
            <a:r>
              <a:rPr lang="uk-UA" sz="4500" dirty="0" smtClean="0"/>
              <a:t>…</a:t>
            </a:r>
            <a:endParaRPr lang="uk-UA" sz="4500" dirty="0"/>
          </a:p>
          <a:p>
            <a:pPr marL="0" indent="0">
              <a:buNone/>
            </a:pPr>
            <a:r>
              <a:rPr lang="uk-UA" sz="4500" b="1" i="1" dirty="0"/>
              <a:t>Стаття 190 </a:t>
            </a:r>
            <a:r>
              <a:rPr lang="uk-UA" sz="4500" b="1" dirty="0"/>
              <a:t>Право слідування </a:t>
            </a:r>
            <a:endParaRPr lang="uk-UA" sz="4500" dirty="0"/>
          </a:p>
          <a:p>
            <a:r>
              <a:rPr lang="uk-UA" sz="4500" dirty="0" smtClean="0"/>
              <a:t>автору художнього </a:t>
            </a:r>
            <a:r>
              <a:rPr lang="uk-UA" sz="4500" dirty="0"/>
              <a:t>твору </a:t>
            </a:r>
            <a:r>
              <a:rPr lang="uk-UA" sz="4500" dirty="0" smtClean="0"/>
              <a:t>невідчужуване </a:t>
            </a:r>
            <a:r>
              <a:rPr lang="uk-UA" sz="4500" dirty="0"/>
              <a:t>право на одержання </a:t>
            </a:r>
            <a:r>
              <a:rPr lang="uk-UA" sz="4500" dirty="0" smtClean="0"/>
              <a:t>роялті…</a:t>
            </a:r>
            <a:endParaRPr lang="uk-UA" sz="4500" dirty="0"/>
          </a:p>
          <a:p>
            <a:pPr marL="0" indent="0">
              <a:buNone/>
            </a:pPr>
            <a:r>
              <a:rPr lang="uk-UA" sz="4500" b="1" i="1" dirty="0" smtClean="0"/>
              <a:t>Стаття </a:t>
            </a:r>
            <a:r>
              <a:rPr lang="uk-UA" sz="4500" b="1" i="1" dirty="0"/>
              <a:t>191 </a:t>
            </a:r>
            <a:r>
              <a:rPr lang="uk-UA" sz="4500" b="1" dirty="0"/>
              <a:t>Трансляція програм з використанням супутника </a:t>
            </a:r>
            <a:endParaRPr lang="uk-UA" sz="4500" b="1" dirty="0" smtClean="0"/>
          </a:p>
          <a:p>
            <a:pPr marL="0" indent="0">
              <a:buNone/>
            </a:pPr>
            <a:r>
              <a:rPr lang="uk-UA" sz="4500" b="1" i="1" dirty="0" smtClean="0"/>
              <a:t>Стаття </a:t>
            </a:r>
            <a:r>
              <a:rPr lang="uk-UA" sz="4500" b="1" i="1" dirty="0"/>
              <a:t>192 </a:t>
            </a:r>
            <a:r>
              <a:rPr lang="uk-UA" sz="4500" b="1" dirty="0"/>
              <a:t>Кабельне мовлення </a:t>
            </a:r>
            <a:endParaRPr lang="uk-UA" sz="4500" b="1" dirty="0" smtClean="0"/>
          </a:p>
          <a:p>
            <a:endParaRPr lang="uk-UA" dirty="0"/>
          </a:p>
        </p:txBody>
      </p:sp>
    </p:spTree>
    <p:extLst>
      <p:ext uri="{BB962C8B-B14F-4D97-AF65-F5344CB8AC3E}">
        <p14:creationId xmlns:p14="http://schemas.microsoft.com/office/powerpoint/2010/main" val="41685536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uk-UA" b="1" dirty="0"/>
              <a:t>Підрозділ 2 Торговельні марки </a:t>
            </a:r>
            <a:r>
              <a:rPr lang="uk-UA" dirty="0"/>
              <a:t/>
            </a:r>
            <a:br>
              <a:rPr lang="uk-UA" dirty="0"/>
            </a:br>
            <a:endParaRPr lang="uk-UA" dirty="0"/>
          </a:p>
        </p:txBody>
      </p:sp>
      <p:sp>
        <p:nvSpPr>
          <p:cNvPr id="3" name="Объект 2"/>
          <p:cNvSpPr>
            <a:spLocks noGrp="1"/>
          </p:cNvSpPr>
          <p:nvPr>
            <p:ph idx="1"/>
          </p:nvPr>
        </p:nvSpPr>
        <p:spPr>
          <a:xfrm>
            <a:off x="457200" y="548680"/>
            <a:ext cx="8507288" cy="6309320"/>
          </a:xfrm>
        </p:spPr>
        <p:txBody>
          <a:bodyPr>
            <a:normAutofit fontScale="40000" lnSpcReduction="20000"/>
          </a:bodyPr>
          <a:lstStyle/>
          <a:p>
            <a:pPr marL="0" indent="0">
              <a:buNone/>
            </a:pPr>
            <a:r>
              <a:rPr lang="uk-UA" b="1" i="1" dirty="0" smtClean="0"/>
              <a:t>Стаття </a:t>
            </a:r>
            <a:r>
              <a:rPr lang="uk-UA" b="1" i="1" dirty="0"/>
              <a:t>193 </a:t>
            </a:r>
            <a:r>
              <a:rPr lang="uk-UA" b="1" dirty="0"/>
              <a:t>Процедура реєстрації </a:t>
            </a:r>
            <a:endParaRPr lang="uk-UA" dirty="0"/>
          </a:p>
          <a:p>
            <a:r>
              <a:rPr lang="uk-UA" dirty="0" smtClean="0"/>
              <a:t>можливість </a:t>
            </a:r>
            <a:r>
              <a:rPr lang="uk-UA" dirty="0"/>
              <a:t>оскаржити </a:t>
            </a:r>
            <a:r>
              <a:rPr lang="uk-UA" dirty="0" smtClean="0"/>
              <a:t>відмову </a:t>
            </a:r>
            <a:r>
              <a:rPr lang="uk-UA" dirty="0"/>
              <a:t>та оскаржити остаточну відмову у судовому </a:t>
            </a:r>
            <a:r>
              <a:rPr lang="uk-UA" dirty="0" smtClean="0"/>
              <a:t>порядку</a:t>
            </a:r>
          </a:p>
          <a:p>
            <a:r>
              <a:rPr lang="uk-UA" dirty="0" smtClean="0"/>
              <a:t>можливість </a:t>
            </a:r>
            <a:r>
              <a:rPr lang="uk-UA" dirty="0"/>
              <a:t>заявити заперечення проти поданих заявок на </a:t>
            </a:r>
            <a:r>
              <a:rPr lang="uk-UA" dirty="0" smtClean="0"/>
              <a:t>реєстрацію.</a:t>
            </a:r>
          </a:p>
          <a:p>
            <a:r>
              <a:rPr lang="uk-UA" dirty="0" smtClean="0"/>
              <a:t>загальнодоступну </a:t>
            </a:r>
            <a:r>
              <a:rPr lang="uk-UA" dirty="0"/>
              <a:t>електронну базу даних заявок </a:t>
            </a:r>
            <a:r>
              <a:rPr lang="uk-UA" dirty="0" smtClean="0"/>
              <a:t>та </a:t>
            </a:r>
            <a:r>
              <a:rPr lang="uk-UA" dirty="0"/>
              <a:t>інформації про </a:t>
            </a:r>
            <a:r>
              <a:rPr lang="uk-UA" dirty="0" smtClean="0"/>
              <a:t>реєстрацію </a:t>
            </a:r>
            <a:endParaRPr lang="uk-UA" dirty="0"/>
          </a:p>
          <a:p>
            <a:r>
              <a:rPr lang="uk-UA" dirty="0"/>
              <a:t>2. не можуть бути зареєстровані </a:t>
            </a:r>
            <a:r>
              <a:rPr lang="uk-UA" dirty="0" smtClean="0"/>
              <a:t>наприклад: </a:t>
            </a:r>
            <a:endParaRPr lang="uk-UA" dirty="0"/>
          </a:p>
          <a:p>
            <a:r>
              <a:rPr lang="uk-UA" dirty="0" smtClean="0"/>
              <a:t>які </a:t>
            </a:r>
            <a:r>
              <a:rPr lang="uk-UA" dirty="0"/>
              <a:t>складаються виключно з </a:t>
            </a:r>
            <a:r>
              <a:rPr lang="uk-UA" dirty="0" smtClean="0"/>
              <a:t>позначень, </a:t>
            </a:r>
            <a:r>
              <a:rPr lang="uk-UA" dirty="0"/>
              <a:t>які стали загальновживаними у сучасній </a:t>
            </a:r>
            <a:r>
              <a:rPr lang="uk-UA" dirty="0" smtClean="0"/>
              <a:t>мові </a:t>
            </a:r>
            <a:endParaRPr lang="uk-UA" dirty="0"/>
          </a:p>
          <a:p>
            <a:r>
              <a:rPr lang="uk-UA" dirty="0" smtClean="0"/>
              <a:t>які </a:t>
            </a:r>
            <a:r>
              <a:rPr lang="uk-UA" dirty="0"/>
              <a:t>суперечать публічному порядку або загальноприйнятим принципам моралі;</a:t>
            </a:r>
          </a:p>
          <a:p>
            <a:r>
              <a:rPr lang="uk-UA" dirty="0" smtClean="0"/>
              <a:t>що </a:t>
            </a:r>
            <a:r>
              <a:rPr lang="uk-UA" dirty="0"/>
              <a:t>вводять споживача в </a:t>
            </a:r>
            <a:r>
              <a:rPr lang="uk-UA" dirty="0" smtClean="0"/>
              <a:t>оману</a:t>
            </a:r>
            <a:endParaRPr lang="uk-UA" dirty="0"/>
          </a:p>
          <a:p>
            <a:r>
              <a:rPr lang="uk-UA" dirty="0" smtClean="0"/>
              <a:t>3</a:t>
            </a:r>
            <a:r>
              <a:rPr lang="uk-UA" dirty="0"/>
              <a:t>. визнання реєстрації недійсною, у випадку суперечності з раніше зареєстрованими </a:t>
            </a:r>
            <a:r>
              <a:rPr lang="uk-UA" dirty="0" smtClean="0"/>
              <a:t>правами: </a:t>
            </a:r>
            <a:endParaRPr lang="uk-UA" dirty="0"/>
          </a:p>
          <a:p>
            <a:r>
              <a:rPr lang="uk-UA" dirty="0"/>
              <a:t>a) якщо </a:t>
            </a:r>
            <a:r>
              <a:rPr lang="uk-UA" dirty="0" smtClean="0"/>
              <a:t>є </a:t>
            </a:r>
            <a:r>
              <a:rPr lang="uk-UA" dirty="0"/>
              <a:t>ідентичною з раніше зареєстрованою, і товари або </a:t>
            </a:r>
            <a:r>
              <a:rPr lang="uk-UA" dirty="0" smtClean="0"/>
              <a:t>послуги </a:t>
            </a:r>
            <a:r>
              <a:rPr lang="uk-UA" dirty="0"/>
              <a:t>є </a:t>
            </a:r>
            <a:r>
              <a:rPr lang="uk-UA" dirty="0" smtClean="0"/>
              <a:t>тотожними… </a:t>
            </a:r>
            <a:endParaRPr lang="uk-UA" dirty="0"/>
          </a:p>
          <a:p>
            <a:pPr marL="0" indent="0">
              <a:buNone/>
            </a:pPr>
            <a:r>
              <a:rPr lang="uk-UA" b="1" i="1" dirty="0" smtClean="0"/>
              <a:t>Стаття </a:t>
            </a:r>
            <a:r>
              <a:rPr lang="uk-UA" b="1" i="1" dirty="0"/>
              <a:t>194 </a:t>
            </a:r>
            <a:r>
              <a:rPr lang="uk-UA" b="1" dirty="0"/>
              <a:t>Добре відомі торговельні марки </a:t>
            </a:r>
            <a:endParaRPr lang="uk-UA" dirty="0"/>
          </a:p>
          <a:p>
            <a:pPr marL="0" indent="0">
              <a:buNone/>
            </a:pPr>
            <a:r>
              <a:rPr lang="uk-UA" b="1" i="1" dirty="0" smtClean="0"/>
              <a:t>Стаття </a:t>
            </a:r>
            <a:r>
              <a:rPr lang="uk-UA" b="1" i="1" dirty="0"/>
              <a:t>195 </a:t>
            </a:r>
            <a:r>
              <a:rPr lang="uk-UA" b="1" dirty="0"/>
              <a:t>Права, пов</a:t>
            </a:r>
            <a:r>
              <a:rPr lang="uk-UA" dirty="0"/>
              <a:t>’</a:t>
            </a:r>
            <a:r>
              <a:rPr lang="uk-UA" b="1" dirty="0"/>
              <a:t>язані із торговельною маркою </a:t>
            </a:r>
            <a:endParaRPr lang="uk-UA" dirty="0"/>
          </a:p>
          <a:p>
            <a:pPr marL="0" indent="0">
              <a:buNone/>
            </a:pPr>
            <a:r>
              <a:rPr lang="uk-UA" b="1" i="1" dirty="0" smtClean="0"/>
              <a:t>Стаття </a:t>
            </a:r>
            <a:r>
              <a:rPr lang="uk-UA" b="1" i="1" dirty="0"/>
              <a:t>196 </a:t>
            </a:r>
            <a:r>
              <a:rPr lang="uk-UA" b="1" dirty="0"/>
              <a:t>Виключення з прав, що пов</a:t>
            </a:r>
            <a:r>
              <a:rPr lang="uk-UA" dirty="0"/>
              <a:t>’</a:t>
            </a:r>
            <a:r>
              <a:rPr lang="uk-UA" b="1" dirty="0"/>
              <a:t>язані з торговельною маркою </a:t>
            </a:r>
            <a:endParaRPr lang="uk-UA" dirty="0"/>
          </a:p>
          <a:p>
            <a:r>
              <a:rPr lang="uk-UA" dirty="0" smtClean="0"/>
              <a:t>географічні зазначення </a:t>
            </a:r>
            <a:endParaRPr lang="uk-UA" dirty="0"/>
          </a:p>
          <a:p>
            <a:r>
              <a:rPr lang="uk-UA" dirty="0" smtClean="0"/>
              <a:t>Власник не має право </a:t>
            </a:r>
            <a:r>
              <a:rPr lang="uk-UA" dirty="0"/>
              <a:t>забороняти третій особі використовувати </a:t>
            </a:r>
            <a:r>
              <a:rPr lang="uk-UA" dirty="0" smtClean="0"/>
              <a:t>: </a:t>
            </a:r>
            <a:endParaRPr lang="uk-UA" dirty="0"/>
          </a:p>
          <a:p>
            <a:r>
              <a:rPr lang="uk-UA" dirty="0"/>
              <a:t>(a) своє власне найменування або адресу; </a:t>
            </a:r>
          </a:p>
          <a:p>
            <a:r>
              <a:rPr lang="uk-UA" dirty="0"/>
              <a:t>(b) </a:t>
            </a:r>
            <a:r>
              <a:rPr lang="uk-UA" dirty="0" smtClean="0"/>
              <a:t>дані характеристик </a:t>
            </a:r>
            <a:r>
              <a:rPr lang="uk-UA" dirty="0"/>
              <a:t>товарів або послуг; </a:t>
            </a:r>
          </a:p>
          <a:p>
            <a:r>
              <a:rPr lang="uk-UA" dirty="0"/>
              <a:t>(c) торговельну марку, якщо необхідно зазначити призначення продукту або послуги, зокрема у формі обладнання та запасних </a:t>
            </a:r>
            <a:r>
              <a:rPr lang="uk-UA" dirty="0" smtClean="0"/>
              <a:t>частин</a:t>
            </a:r>
            <a:endParaRPr lang="uk-UA" dirty="0"/>
          </a:p>
          <a:p>
            <a:r>
              <a:rPr lang="uk-UA" dirty="0" smtClean="0"/>
              <a:t>прав</a:t>
            </a:r>
            <a:r>
              <a:rPr lang="uk-UA" dirty="0"/>
              <a:t>, які виникли раніше, якщо </a:t>
            </a:r>
            <a:r>
              <a:rPr lang="uk-UA" dirty="0" smtClean="0"/>
              <a:t>в </a:t>
            </a:r>
            <a:r>
              <a:rPr lang="uk-UA" dirty="0"/>
              <a:t>окремій </a:t>
            </a:r>
            <a:r>
              <a:rPr lang="uk-UA" dirty="0" smtClean="0"/>
              <a:t>місцевості </a:t>
            </a:r>
            <a:endParaRPr lang="uk-UA" dirty="0"/>
          </a:p>
          <a:p>
            <a:pPr marL="0" indent="0">
              <a:buNone/>
            </a:pPr>
            <a:r>
              <a:rPr lang="uk-UA" b="1" i="1" dirty="0"/>
              <a:t>Стаття 197 </a:t>
            </a:r>
            <a:r>
              <a:rPr lang="uk-UA" b="1" dirty="0"/>
              <a:t>Використання торговельних марок </a:t>
            </a:r>
            <a:endParaRPr lang="uk-UA" dirty="0"/>
          </a:p>
          <a:p>
            <a:r>
              <a:rPr lang="uk-UA" dirty="0" smtClean="0"/>
              <a:t>Якщо</a:t>
            </a:r>
            <a:r>
              <a:rPr lang="uk-UA" dirty="0"/>
              <a:t>, протягом п’яти років </a:t>
            </a:r>
            <a:r>
              <a:rPr lang="uk-UA" dirty="0" smtClean="0"/>
              <a:t>не </a:t>
            </a:r>
            <a:r>
              <a:rPr lang="uk-UA" dirty="0"/>
              <a:t>починає реальне використання </a:t>
            </a:r>
            <a:r>
              <a:rPr lang="uk-UA" dirty="0" smtClean="0"/>
              <a:t>- можуть санкції (анулювання)</a:t>
            </a:r>
            <a:endParaRPr lang="uk-UA" dirty="0"/>
          </a:p>
          <a:p>
            <a:pPr marL="0" indent="0">
              <a:buNone/>
            </a:pPr>
            <a:r>
              <a:rPr lang="uk-UA" b="1" i="1" dirty="0" smtClean="0"/>
              <a:t>Стаття </a:t>
            </a:r>
            <a:r>
              <a:rPr lang="uk-UA" b="1" i="1" dirty="0"/>
              <a:t>198 </a:t>
            </a:r>
            <a:r>
              <a:rPr lang="uk-UA" b="1" dirty="0"/>
              <a:t>Підстави для анулювання </a:t>
            </a:r>
            <a:endParaRPr lang="uk-UA" dirty="0"/>
          </a:p>
          <a:p>
            <a:r>
              <a:rPr lang="uk-UA" dirty="0" smtClean="0"/>
              <a:t>якщо: </a:t>
            </a:r>
            <a:endParaRPr lang="uk-UA" dirty="0"/>
          </a:p>
          <a:p>
            <a:r>
              <a:rPr lang="uk-UA" dirty="0"/>
              <a:t>(a) внаслідок дій або бездіяльності власника, вона стала загальновживаною; </a:t>
            </a:r>
          </a:p>
          <a:p>
            <a:r>
              <a:rPr lang="uk-UA" dirty="0"/>
              <a:t>(b) </a:t>
            </a:r>
            <a:r>
              <a:rPr lang="uk-UA" dirty="0" smtClean="0"/>
              <a:t>є </a:t>
            </a:r>
            <a:r>
              <a:rPr lang="uk-UA" dirty="0"/>
              <a:t>ймовірність введення в оману споживача. </a:t>
            </a:r>
          </a:p>
          <a:p>
            <a:pPr marL="0" indent="0">
              <a:buNone/>
            </a:pPr>
            <a:r>
              <a:rPr lang="uk-UA" b="1" i="1" dirty="0"/>
              <a:t>Стаття 199 </a:t>
            </a:r>
            <a:r>
              <a:rPr lang="uk-UA" b="1" dirty="0"/>
              <a:t>Часткові відмова в реєстрації, анулювання або визнання недійсною реєстрації </a:t>
            </a:r>
            <a:endParaRPr lang="uk-UA" dirty="0"/>
          </a:p>
          <a:p>
            <a:pPr marL="0" indent="0">
              <a:buNone/>
            </a:pPr>
            <a:r>
              <a:rPr lang="uk-UA" b="1" i="1" dirty="0" smtClean="0"/>
              <a:t>Стаття </a:t>
            </a:r>
            <a:r>
              <a:rPr lang="uk-UA" b="1" i="1" dirty="0"/>
              <a:t>200 </a:t>
            </a:r>
            <a:r>
              <a:rPr lang="uk-UA" b="1" dirty="0"/>
              <a:t>Строк охорони </a:t>
            </a:r>
            <a:endParaRPr lang="uk-UA" dirty="0"/>
          </a:p>
          <a:p>
            <a:r>
              <a:rPr lang="uk-UA" dirty="0" smtClean="0"/>
              <a:t>щонайменше </a:t>
            </a:r>
            <a:r>
              <a:rPr lang="uk-UA" dirty="0"/>
              <a:t>10 </a:t>
            </a:r>
            <a:r>
              <a:rPr lang="uk-UA" dirty="0" smtClean="0"/>
              <a:t>років, може продовжити </a:t>
            </a:r>
            <a:endParaRPr lang="uk-UA" dirty="0"/>
          </a:p>
          <a:p>
            <a:endParaRPr lang="uk-UA" dirty="0"/>
          </a:p>
        </p:txBody>
      </p:sp>
    </p:spTree>
    <p:extLst>
      <p:ext uri="{BB962C8B-B14F-4D97-AF65-F5344CB8AC3E}">
        <p14:creationId xmlns:p14="http://schemas.microsoft.com/office/powerpoint/2010/main" val="5256204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Autofit/>
          </a:bodyPr>
          <a:lstStyle/>
          <a:p>
            <a:r>
              <a:rPr lang="uk-UA" sz="3600" b="1" dirty="0"/>
              <a:t>Підрозділ 3 Географічні зазначення </a:t>
            </a:r>
            <a:r>
              <a:rPr lang="uk-UA" sz="3200" dirty="0"/>
              <a:t/>
            </a:r>
            <a:br>
              <a:rPr lang="uk-UA" sz="3200" dirty="0"/>
            </a:br>
            <a:endParaRPr lang="uk-UA" sz="3600" dirty="0"/>
          </a:p>
        </p:txBody>
      </p:sp>
      <p:sp>
        <p:nvSpPr>
          <p:cNvPr id="3" name="Объект 2"/>
          <p:cNvSpPr>
            <a:spLocks noGrp="1"/>
          </p:cNvSpPr>
          <p:nvPr>
            <p:ph idx="1"/>
          </p:nvPr>
        </p:nvSpPr>
        <p:spPr>
          <a:xfrm>
            <a:off x="539552" y="548680"/>
            <a:ext cx="8229600" cy="6327916"/>
          </a:xfrm>
        </p:spPr>
        <p:txBody>
          <a:bodyPr>
            <a:normAutofit fontScale="40000" lnSpcReduction="20000"/>
          </a:bodyPr>
          <a:lstStyle/>
          <a:p>
            <a:pPr marL="0" indent="0">
              <a:buNone/>
            </a:pPr>
            <a:r>
              <a:rPr lang="uk-UA" b="1" i="1" dirty="0" smtClean="0">
                <a:solidFill>
                  <a:srgbClr val="FF0000"/>
                </a:solidFill>
              </a:rPr>
              <a:t>Стаття </a:t>
            </a:r>
            <a:r>
              <a:rPr lang="uk-UA" b="1" i="1" dirty="0">
                <a:solidFill>
                  <a:srgbClr val="FF0000"/>
                </a:solidFill>
              </a:rPr>
              <a:t>201 </a:t>
            </a:r>
            <a:r>
              <a:rPr lang="uk-UA" b="1" dirty="0">
                <a:solidFill>
                  <a:srgbClr val="FF0000"/>
                </a:solidFill>
              </a:rPr>
              <a:t>Сфера застосування цього Підрозділу </a:t>
            </a:r>
            <a:endParaRPr lang="uk-UA" sz="2800" dirty="0">
              <a:solidFill>
                <a:srgbClr val="FF0000"/>
              </a:solidFill>
            </a:endParaRPr>
          </a:p>
          <a:p>
            <a:pPr marL="0" indent="0">
              <a:buNone/>
            </a:pPr>
            <a:r>
              <a:rPr lang="uk-UA" b="1" i="1" dirty="0"/>
              <a:t>Стаття 202 </a:t>
            </a:r>
            <a:r>
              <a:rPr lang="uk-UA" b="1" dirty="0"/>
              <a:t>Визнані географічні зазначення </a:t>
            </a:r>
            <a:endParaRPr lang="uk-UA" sz="2800" dirty="0"/>
          </a:p>
          <a:p>
            <a:r>
              <a:rPr lang="uk-UA" dirty="0" smtClean="0"/>
              <a:t>законодавство і перелік зазначень для с/г товарів і харчових продуктів  і спиртних напоїв двома мовами у </a:t>
            </a:r>
            <a:r>
              <a:rPr lang="uk-UA" dirty="0"/>
              <a:t>Додатку </a:t>
            </a:r>
            <a:r>
              <a:rPr lang="uk-UA" dirty="0" smtClean="0"/>
              <a:t>ХХІІ </a:t>
            </a:r>
            <a:endParaRPr lang="uk-UA" sz="2800" dirty="0"/>
          </a:p>
          <a:p>
            <a:pPr marL="0" indent="0">
              <a:buNone/>
            </a:pPr>
            <a:r>
              <a:rPr lang="uk-UA" b="1" i="1" dirty="0" smtClean="0"/>
              <a:t>Стаття </a:t>
            </a:r>
            <a:r>
              <a:rPr lang="uk-UA" b="1" i="1" dirty="0"/>
              <a:t>203 </a:t>
            </a:r>
            <a:r>
              <a:rPr lang="uk-UA" b="1" dirty="0"/>
              <a:t>Доповнення новими географічними зазначеннями </a:t>
            </a:r>
            <a:endParaRPr lang="uk-UA" sz="2800" dirty="0"/>
          </a:p>
          <a:p>
            <a:r>
              <a:rPr lang="uk-UA" dirty="0" smtClean="0"/>
              <a:t>не </a:t>
            </a:r>
            <a:r>
              <a:rPr lang="uk-UA" dirty="0"/>
              <a:t>можна вимагати охороняти назву, яка конфліктує з назвою сорту рослини або породи тварини. </a:t>
            </a:r>
            <a:endParaRPr lang="uk-UA" sz="2800" dirty="0"/>
          </a:p>
          <a:p>
            <a:pPr marL="0" indent="0">
              <a:buNone/>
            </a:pPr>
            <a:r>
              <a:rPr lang="uk-UA" b="1" i="1" dirty="0"/>
              <a:t>Стаття 204 </a:t>
            </a:r>
            <a:r>
              <a:rPr lang="uk-UA" b="1" dirty="0"/>
              <a:t>Обсяг охорони географічних зазначень </a:t>
            </a:r>
            <a:endParaRPr lang="uk-UA" sz="2800" dirty="0"/>
          </a:p>
          <a:p>
            <a:r>
              <a:rPr lang="uk-UA" dirty="0" smtClean="0"/>
              <a:t>охороняються </a:t>
            </a:r>
            <a:r>
              <a:rPr lang="uk-UA" dirty="0"/>
              <a:t>від: </a:t>
            </a:r>
            <a:endParaRPr lang="uk-UA" sz="2800" dirty="0"/>
          </a:p>
          <a:p>
            <a:r>
              <a:rPr lang="uk-UA" dirty="0"/>
              <a:t>(a) </a:t>
            </a:r>
            <a:r>
              <a:rPr lang="uk-UA" dirty="0" smtClean="0"/>
              <a:t>комерційного </a:t>
            </a:r>
            <a:r>
              <a:rPr lang="uk-UA" dirty="0"/>
              <a:t>використання </a:t>
            </a:r>
            <a:r>
              <a:rPr lang="uk-UA" dirty="0" smtClean="0"/>
              <a:t>для </a:t>
            </a:r>
            <a:r>
              <a:rPr lang="uk-UA" dirty="0"/>
              <a:t>подібних продуктів, які не відповідають специфікації </a:t>
            </a:r>
            <a:r>
              <a:rPr lang="uk-UA" dirty="0" smtClean="0"/>
              <a:t>продукту </a:t>
            </a:r>
            <a:r>
              <a:rPr lang="uk-UA" dirty="0"/>
              <a:t>або коли </a:t>
            </a:r>
            <a:r>
              <a:rPr lang="uk-UA" dirty="0" smtClean="0"/>
              <a:t>зловживає </a:t>
            </a:r>
            <a:r>
              <a:rPr lang="uk-UA" dirty="0"/>
              <a:t>репутацією географічного зазначення; </a:t>
            </a:r>
            <a:endParaRPr lang="uk-UA" sz="2800" dirty="0"/>
          </a:p>
          <a:p>
            <a:r>
              <a:rPr lang="uk-UA" dirty="0"/>
              <a:t>(b) </a:t>
            </a:r>
            <a:r>
              <a:rPr lang="uk-UA" dirty="0" smtClean="0"/>
              <a:t>супроводжується </a:t>
            </a:r>
            <a:r>
              <a:rPr lang="uk-UA" dirty="0"/>
              <a:t>таким виразом, як «стиль», «тип», «спосіб», «який вироблений у», «імітація», «смак», «подібний» </a:t>
            </a:r>
            <a:r>
              <a:rPr lang="uk-UA" dirty="0" smtClean="0"/>
              <a:t>тощо…</a:t>
            </a:r>
            <a:endParaRPr lang="uk-UA" sz="2800" dirty="0"/>
          </a:p>
          <a:p>
            <a:r>
              <a:rPr lang="uk-UA" dirty="0" smtClean="0"/>
              <a:t>не </a:t>
            </a:r>
            <a:r>
              <a:rPr lang="uk-UA" dirty="0"/>
              <a:t>шкодить праву будь-якої особи використовувати в процесі торгівлі ім’я цієї особи або ім’я попередника цієї особи в бізнесі, </a:t>
            </a:r>
            <a:r>
              <a:rPr lang="uk-UA" dirty="0" smtClean="0"/>
              <a:t>крім коли вводить </a:t>
            </a:r>
            <a:r>
              <a:rPr lang="uk-UA" dirty="0"/>
              <a:t>в оману. </a:t>
            </a:r>
            <a:endParaRPr lang="uk-UA" sz="2800" dirty="0"/>
          </a:p>
          <a:p>
            <a:pPr marL="0" indent="0">
              <a:buNone/>
            </a:pPr>
            <a:r>
              <a:rPr lang="uk-UA" b="1" i="1" dirty="0"/>
              <a:t>Стаття 205 </a:t>
            </a:r>
            <a:r>
              <a:rPr lang="uk-UA" b="1" dirty="0"/>
              <a:t>Право на використання географічних зазначень </a:t>
            </a:r>
            <a:endParaRPr lang="uk-UA" sz="2800" dirty="0"/>
          </a:p>
          <a:p>
            <a:pPr marL="0" indent="0">
              <a:buNone/>
            </a:pPr>
            <a:r>
              <a:rPr lang="uk-UA" b="1" i="1" dirty="0" smtClean="0"/>
              <a:t>Стаття </a:t>
            </a:r>
            <a:r>
              <a:rPr lang="uk-UA" b="1" i="1" dirty="0"/>
              <a:t>206 </a:t>
            </a:r>
            <a:r>
              <a:rPr lang="uk-UA" b="1" dirty="0"/>
              <a:t>Взаємозв’язок з торговельними марками </a:t>
            </a:r>
            <a:endParaRPr lang="uk-UA" sz="2800" dirty="0"/>
          </a:p>
          <a:p>
            <a:r>
              <a:rPr lang="uk-UA" dirty="0" smtClean="0"/>
              <a:t>відмовляють </a:t>
            </a:r>
            <a:r>
              <a:rPr lang="uk-UA" dirty="0"/>
              <a:t>у реєстрації </a:t>
            </a:r>
            <a:r>
              <a:rPr lang="uk-UA" dirty="0" smtClean="0"/>
              <a:t>торговельну марку. </a:t>
            </a:r>
            <a:endParaRPr lang="uk-UA" sz="2800" dirty="0"/>
          </a:p>
          <a:p>
            <a:r>
              <a:rPr lang="uk-UA" dirty="0" smtClean="0"/>
              <a:t>не </a:t>
            </a:r>
            <a:r>
              <a:rPr lang="uk-UA" dirty="0"/>
              <a:t>зобов’язуються охороняти географічне якщо, добре відомої торговельної </a:t>
            </a:r>
            <a:r>
              <a:rPr lang="uk-UA" dirty="0" smtClean="0"/>
              <a:t>марки. </a:t>
            </a:r>
            <a:endParaRPr lang="uk-UA" sz="2800" dirty="0"/>
          </a:p>
          <a:p>
            <a:pPr marL="0" indent="0">
              <a:buNone/>
            </a:pPr>
            <a:r>
              <a:rPr lang="uk-UA" b="1" i="1" dirty="0"/>
              <a:t>Стаття 207 </a:t>
            </a:r>
            <a:r>
              <a:rPr lang="uk-UA" b="1" dirty="0"/>
              <a:t>Забезпечення охорони </a:t>
            </a:r>
            <a:endParaRPr lang="uk-UA" sz="2800" dirty="0"/>
          </a:p>
          <a:p>
            <a:pPr marL="0" indent="0">
              <a:buNone/>
            </a:pPr>
            <a:r>
              <a:rPr lang="uk-UA" b="1" i="1" dirty="0"/>
              <a:t>Стаття 208 </a:t>
            </a:r>
            <a:r>
              <a:rPr lang="uk-UA" b="1" dirty="0"/>
              <a:t>Тимчасові заходи </a:t>
            </a:r>
            <a:endParaRPr lang="uk-UA" sz="2800" dirty="0"/>
          </a:p>
          <a:p>
            <a:r>
              <a:rPr lang="uk-UA" dirty="0" smtClean="0"/>
              <a:t>Продукти</a:t>
            </a:r>
            <a:r>
              <a:rPr lang="uk-UA" dirty="0"/>
              <a:t>, що вироблені та марковані </a:t>
            </a:r>
            <a:r>
              <a:rPr lang="uk-UA" dirty="0" smtClean="0"/>
              <a:t>до </a:t>
            </a:r>
            <a:r>
              <a:rPr lang="uk-UA" dirty="0"/>
              <a:t>того, як ця Угода набрала чинності, </a:t>
            </a:r>
            <a:r>
              <a:rPr lang="uk-UA" dirty="0" smtClean="0"/>
              <a:t>можуть </a:t>
            </a:r>
            <a:r>
              <a:rPr lang="uk-UA" dirty="0"/>
              <a:t>продаватися поки не закінчаться на складі. </a:t>
            </a:r>
            <a:endParaRPr lang="uk-UA" sz="2800" dirty="0"/>
          </a:p>
          <a:p>
            <a:r>
              <a:rPr lang="uk-UA" dirty="0" smtClean="0"/>
              <a:t>10-річного </a:t>
            </a:r>
            <a:r>
              <a:rPr lang="uk-UA" dirty="0"/>
              <a:t>перехідного періоду </a:t>
            </a:r>
            <a:r>
              <a:rPr lang="uk-UA" dirty="0" smtClean="0"/>
              <a:t>в Україні для: a</a:t>
            </a:r>
            <a:r>
              <a:rPr lang="uk-UA" dirty="0"/>
              <a:t>. </a:t>
            </a:r>
            <a:r>
              <a:rPr lang="uk-UA" dirty="0" err="1"/>
              <a:t>Champagne</a:t>
            </a:r>
            <a:r>
              <a:rPr lang="uk-UA" dirty="0"/>
              <a:t>, </a:t>
            </a:r>
            <a:r>
              <a:rPr lang="uk-UA" dirty="0" smtClean="0"/>
              <a:t>b</a:t>
            </a:r>
            <a:r>
              <a:rPr lang="uk-UA" dirty="0"/>
              <a:t>. </a:t>
            </a:r>
            <a:r>
              <a:rPr lang="uk-UA" dirty="0" err="1" smtClean="0"/>
              <a:t>Cognac</a:t>
            </a:r>
            <a:r>
              <a:rPr lang="uk-UA" dirty="0" smtClean="0"/>
              <a:t> та деяких вин</a:t>
            </a:r>
          </a:p>
          <a:p>
            <a:r>
              <a:rPr lang="uk-UA" dirty="0" smtClean="0"/>
              <a:t>7-річного перехідного </a:t>
            </a:r>
            <a:r>
              <a:rPr lang="uk-UA" dirty="0"/>
              <a:t>періоду </a:t>
            </a:r>
            <a:r>
              <a:rPr lang="uk-UA" dirty="0" smtClean="0"/>
              <a:t>a</a:t>
            </a:r>
            <a:r>
              <a:rPr lang="uk-UA" dirty="0"/>
              <a:t>. </a:t>
            </a:r>
            <a:r>
              <a:rPr lang="uk-UA" dirty="0" err="1"/>
              <a:t>Parmigiano</a:t>
            </a:r>
            <a:r>
              <a:rPr lang="uk-UA" dirty="0"/>
              <a:t> </a:t>
            </a:r>
            <a:r>
              <a:rPr lang="uk-UA" dirty="0" err="1"/>
              <a:t>Reggiano</a:t>
            </a:r>
            <a:r>
              <a:rPr lang="uk-UA" dirty="0"/>
              <a:t>, b. </a:t>
            </a:r>
            <a:r>
              <a:rPr lang="uk-UA" dirty="0" err="1"/>
              <a:t>Roquefort</a:t>
            </a:r>
            <a:r>
              <a:rPr lang="uk-UA" dirty="0"/>
              <a:t>, c. </a:t>
            </a:r>
            <a:r>
              <a:rPr lang="uk-UA" dirty="0" err="1"/>
              <a:t>Feta</a:t>
            </a:r>
            <a:r>
              <a:rPr lang="uk-UA" dirty="0"/>
              <a:t>. </a:t>
            </a:r>
            <a:endParaRPr lang="uk-UA" sz="2800" dirty="0"/>
          </a:p>
          <a:p>
            <a:pPr marL="0" indent="0">
              <a:buNone/>
            </a:pPr>
            <a:r>
              <a:rPr lang="uk-UA" b="1" i="1" dirty="0"/>
              <a:t>Стаття 209 </a:t>
            </a:r>
            <a:r>
              <a:rPr lang="uk-UA" b="1" dirty="0"/>
              <a:t>Загальні правила </a:t>
            </a:r>
            <a:endParaRPr lang="uk-UA" sz="2800" dirty="0"/>
          </a:p>
          <a:p>
            <a:pPr marL="0" indent="0">
              <a:buNone/>
            </a:pPr>
            <a:r>
              <a:rPr lang="uk-UA" b="1" i="1" dirty="0"/>
              <a:t>Стаття 210 </a:t>
            </a:r>
            <a:r>
              <a:rPr lang="uk-UA" b="1" dirty="0"/>
              <a:t>Співробітництво та прозорість </a:t>
            </a:r>
            <a:endParaRPr lang="uk-UA" sz="2800" dirty="0"/>
          </a:p>
          <a:p>
            <a:r>
              <a:rPr lang="uk-UA" dirty="0"/>
              <a:t>може запитати </a:t>
            </a:r>
            <a:r>
              <a:rPr lang="uk-UA" dirty="0" smtClean="0"/>
              <a:t>інформацію </a:t>
            </a:r>
            <a:r>
              <a:rPr lang="uk-UA" dirty="0"/>
              <a:t>стосовно специфікацій </a:t>
            </a:r>
            <a:r>
              <a:rPr lang="uk-UA" dirty="0" smtClean="0"/>
              <a:t>продуктів</a:t>
            </a:r>
            <a:endParaRPr lang="uk-UA" sz="2800" dirty="0"/>
          </a:p>
          <a:p>
            <a:pPr marL="0" indent="0">
              <a:buNone/>
            </a:pPr>
            <a:r>
              <a:rPr lang="uk-UA" b="1" i="1" dirty="0"/>
              <a:t>Стаття 211</a:t>
            </a:r>
            <a:r>
              <a:rPr lang="uk-UA" b="1" dirty="0"/>
              <a:t>Підкомітет комітет з питань географічних зазначень </a:t>
            </a:r>
            <a:endParaRPr lang="uk-UA" sz="2800" dirty="0"/>
          </a:p>
          <a:p>
            <a:pPr marL="0" indent="0">
              <a:buNone/>
            </a:pPr>
            <a:endParaRPr lang="uk-UA" sz="2800" dirty="0"/>
          </a:p>
          <a:p>
            <a:endParaRPr lang="uk-UA" dirty="0"/>
          </a:p>
        </p:txBody>
      </p:sp>
    </p:spTree>
    <p:extLst>
      <p:ext uri="{BB962C8B-B14F-4D97-AF65-F5344CB8AC3E}">
        <p14:creationId xmlns:p14="http://schemas.microsoft.com/office/powerpoint/2010/main" val="30888775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360040"/>
          </a:xfrm>
        </p:spPr>
        <p:txBody>
          <a:bodyPr>
            <a:normAutofit fontScale="90000"/>
          </a:bodyPr>
          <a:lstStyle/>
          <a:p>
            <a:r>
              <a:rPr lang="uk-UA" b="1" dirty="0">
                <a:solidFill>
                  <a:srgbClr val="FF0000"/>
                </a:solidFill>
              </a:rPr>
              <a:t>Підрозділ 4 Промислові зразки </a:t>
            </a:r>
            <a:r>
              <a:rPr lang="uk-UA" dirty="0">
                <a:solidFill>
                  <a:srgbClr val="FF0000"/>
                </a:solidFill>
              </a:rPr>
              <a:t/>
            </a:r>
            <a:br>
              <a:rPr lang="uk-UA" dirty="0">
                <a:solidFill>
                  <a:srgbClr val="FF0000"/>
                </a:solidFill>
              </a:rPr>
            </a:br>
            <a:endParaRPr lang="uk-UA" dirty="0">
              <a:solidFill>
                <a:srgbClr val="FF0000"/>
              </a:solidFill>
            </a:endParaRPr>
          </a:p>
        </p:txBody>
      </p:sp>
      <p:sp>
        <p:nvSpPr>
          <p:cNvPr id="3" name="Объект 2"/>
          <p:cNvSpPr>
            <a:spLocks noGrp="1"/>
          </p:cNvSpPr>
          <p:nvPr>
            <p:ph idx="1"/>
          </p:nvPr>
        </p:nvSpPr>
        <p:spPr>
          <a:xfrm>
            <a:off x="457200" y="764704"/>
            <a:ext cx="8229600" cy="5832648"/>
          </a:xfrm>
        </p:spPr>
        <p:txBody>
          <a:bodyPr>
            <a:normAutofit fontScale="55000" lnSpcReduction="20000"/>
          </a:bodyPr>
          <a:lstStyle/>
          <a:p>
            <a:pPr marL="0" indent="0">
              <a:buNone/>
            </a:pPr>
            <a:r>
              <a:rPr lang="uk-UA" b="1" i="1" dirty="0" smtClean="0"/>
              <a:t>Стаття </a:t>
            </a:r>
            <a:r>
              <a:rPr lang="uk-UA" b="1" i="1" dirty="0"/>
              <a:t>212 </a:t>
            </a:r>
            <a:r>
              <a:rPr lang="uk-UA" b="1" dirty="0"/>
              <a:t>Визначення </a:t>
            </a:r>
            <a:endParaRPr lang="uk-UA" dirty="0"/>
          </a:p>
          <a:p>
            <a:pPr marL="0" indent="0">
              <a:buNone/>
            </a:pPr>
            <a:r>
              <a:rPr lang="uk-UA" b="1" i="1" dirty="0"/>
              <a:t>Стаття 213 </a:t>
            </a:r>
            <a:r>
              <a:rPr lang="uk-UA" b="1" dirty="0"/>
              <a:t>Вимоги щодо охорони </a:t>
            </a:r>
            <a:endParaRPr lang="uk-UA" dirty="0"/>
          </a:p>
          <a:p>
            <a:r>
              <a:rPr lang="uk-UA" dirty="0" smtClean="0"/>
              <a:t>Незареєстрованим </a:t>
            </a:r>
            <a:r>
              <a:rPr lang="uk-UA" dirty="0"/>
              <a:t>промисловим зразкам, доведеним до загального відома, надаються такі самі виключні </a:t>
            </a:r>
            <a:r>
              <a:rPr lang="uk-UA" dirty="0" smtClean="0"/>
              <a:t>права... </a:t>
            </a:r>
            <a:endParaRPr lang="uk-UA" dirty="0"/>
          </a:p>
          <a:p>
            <a:pPr marL="0" indent="0">
              <a:buNone/>
            </a:pPr>
            <a:r>
              <a:rPr lang="uk-UA" b="1" i="1" dirty="0" smtClean="0"/>
              <a:t>Стаття </a:t>
            </a:r>
            <a:r>
              <a:rPr lang="uk-UA" b="1" i="1" dirty="0"/>
              <a:t>214 </a:t>
            </a:r>
            <a:r>
              <a:rPr lang="uk-UA" b="1" dirty="0"/>
              <a:t>Термін дії охорони </a:t>
            </a:r>
            <a:endParaRPr lang="uk-UA" dirty="0"/>
          </a:p>
          <a:p>
            <a:r>
              <a:rPr lang="uk-UA" dirty="0"/>
              <a:t>щонайменше </a:t>
            </a:r>
            <a:r>
              <a:rPr lang="uk-UA" dirty="0" smtClean="0"/>
              <a:t>5 років із правом поновлення (але не більше 25 років)</a:t>
            </a:r>
            <a:endParaRPr lang="uk-UA" dirty="0"/>
          </a:p>
          <a:p>
            <a:r>
              <a:rPr lang="uk-UA" dirty="0"/>
              <a:t>незареєстрованих промислових зразків </a:t>
            </a:r>
            <a:r>
              <a:rPr lang="uk-UA" dirty="0" smtClean="0"/>
              <a:t>щонайменше </a:t>
            </a:r>
            <a:r>
              <a:rPr lang="uk-UA" dirty="0"/>
              <a:t>3 </a:t>
            </a:r>
            <a:r>
              <a:rPr lang="uk-UA" dirty="0" smtClean="0"/>
              <a:t>роки</a:t>
            </a:r>
            <a:endParaRPr lang="uk-UA" dirty="0"/>
          </a:p>
          <a:p>
            <a:pPr marL="0" indent="0">
              <a:buNone/>
            </a:pPr>
            <a:r>
              <a:rPr lang="uk-UA" b="1" i="1" dirty="0" smtClean="0"/>
              <a:t>Стаття </a:t>
            </a:r>
            <a:r>
              <a:rPr lang="uk-UA" b="1" i="1" dirty="0"/>
              <a:t>215 </a:t>
            </a:r>
            <a:r>
              <a:rPr lang="uk-UA" b="1" dirty="0"/>
              <a:t>Визнання недійсним або відмова у реєстрації </a:t>
            </a:r>
            <a:endParaRPr lang="uk-UA" dirty="0"/>
          </a:p>
          <a:p>
            <a:pPr marL="0" indent="0">
              <a:buNone/>
            </a:pPr>
            <a:r>
              <a:rPr lang="uk-UA" b="1" i="1" dirty="0" smtClean="0"/>
              <a:t>Стаття </a:t>
            </a:r>
            <a:r>
              <a:rPr lang="uk-UA" b="1" i="1" dirty="0"/>
              <a:t>216 </a:t>
            </a:r>
            <a:r>
              <a:rPr lang="uk-UA" b="1" dirty="0"/>
              <a:t>Права, що надаються </a:t>
            </a:r>
            <a:endParaRPr lang="uk-UA" dirty="0"/>
          </a:p>
          <a:p>
            <a:pPr marL="0" indent="0">
              <a:buNone/>
            </a:pPr>
            <a:r>
              <a:rPr lang="uk-UA" b="1" i="1" dirty="0" smtClean="0"/>
              <a:t>Стаття </a:t>
            </a:r>
            <a:r>
              <a:rPr lang="uk-UA" b="1" i="1" dirty="0"/>
              <a:t>217 </a:t>
            </a:r>
            <a:r>
              <a:rPr lang="uk-UA" b="1" dirty="0"/>
              <a:t>Виключення </a:t>
            </a:r>
            <a:endParaRPr lang="uk-UA" dirty="0"/>
          </a:p>
          <a:p>
            <a:r>
              <a:rPr lang="uk-UA" dirty="0"/>
              <a:t>не поширюються на: </a:t>
            </a:r>
            <a:endParaRPr lang="uk-UA" dirty="0" smtClean="0"/>
          </a:p>
          <a:p>
            <a:r>
              <a:rPr lang="uk-UA" dirty="0" smtClean="0"/>
              <a:t>дії </a:t>
            </a:r>
            <a:r>
              <a:rPr lang="uk-UA" dirty="0"/>
              <a:t>приватного характеру та для некомерційних цілей; </a:t>
            </a:r>
            <a:endParaRPr lang="uk-UA" dirty="0" smtClean="0"/>
          </a:p>
          <a:p>
            <a:r>
              <a:rPr lang="uk-UA" dirty="0" smtClean="0"/>
              <a:t>з </a:t>
            </a:r>
            <a:r>
              <a:rPr lang="uk-UA" dirty="0"/>
              <a:t>метою експерименту; </a:t>
            </a:r>
            <a:endParaRPr lang="uk-UA" dirty="0" smtClean="0"/>
          </a:p>
          <a:p>
            <a:r>
              <a:rPr lang="uk-UA" dirty="0" smtClean="0"/>
              <a:t>з </a:t>
            </a:r>
            <a:r>
              <a:rPr lang="uk-UA" dirty="0"/>
              <a:t>метою цитування або в навчальних цілях за умови.. зазначається джерело інформації. </a:t>
            </a:r>
          </a:p>
          <a:p>
            <a:r>
              <a:rPr lang="uk-UA" dirty="0" smtClean="0"/>
              <a:t>обладнання </a:t>
            </a:r>
            <a:r>
              <a:rPr lang="uk-UA" dirty="0"/>
              <a:t>на кораблях та літаках, що зареєстровані в іншій країні і тимчасово перебувають на території відповідної </a:t>
            </a:r>
            <a:r>
              <a:rPr lang="uk-UA" dirty="0" smtClean="0"/>
              <a:t>Сторони… </a:t>
            </a:r>
          </a:p>
          <a:p>
            <a:r>
              <a:rPr lang="uk-UA" dirty="0" smtClean="0"/>
              <a:t>зовнішні </a:t>
            </a:r>
            <a:r>
              <a:rPr lang="uk-UA" dirty="0"/>
              <a:t>ознаки продукту, які зумовлені виключно його технічною функцією</a:t>
            </a:r>
            <a:r>
              <a:rPr lang="uk-UA" dirty="0" smtClean="0"/>
              <a:t>... </a:t>
            </a:r>
            <a:endParaRPr lang="uk-UA" dirty="0"/>
          </a:p>
          <a:p>
            <a:r>
              <a:rPr lang="uk-UA" dirty="0" smtClean="0"/>
              <a:t>суперечить </a:t>
            </a:r>
            <a:r>
              <a:rPr lang="uk-UA" dirty="0"/>
              <a:t>суспільним інтересам або загальноприйнятим принципам </a:t>
            </a:r>
            <a:r>
              <a:rPr lang="uk-UA" dirty="0" smtClean="0"/>
              <a:t>моралі </a:t>
            </a:r>
            <a:endParaRPr lang="uk-UA" dirty="0"/>
          </a:p>
          <a:p>
            <a:pPr marL="0" indent="0">
              <a:buNone/>
            </a:pPr>
            <a:r>
              <a:rPr lang="uk-UA" b="1" i="1" dirty="0"/>
              <a:t>Стаття 218 </a:t>
            </a:r>
            <a:r>
              <a:rPr lang="uk-UA" b="1" dirty="0"/>
              <a:t>Взаємозв’язок з авторським правом </a:t>
            </a:r>
            <a:endParaRPr lang="uk-UA" dirty="0"/>
          </a:p>
          <a:p>
            <a:endParaRPr lang="uk-UA" dirty="0"/>
          </a:p>
        </p:txBody>
      </p:sp>
    </p:spTree>
    <p:extLst>
      <p:ext uri="{BB962C8B-B14F-4D97-AF65-F5344CB8AC3E}">
        <p14:creationId xmlns:p14="http://schemas.microsoft.com/office/powerpoint/2010/main" val="2595154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uk-UA" b="1" dirty="0"/>
              <a:t>Підрозділ 5 Патенти </a:t>
            </a:r>
            <a:r>
              <a:rPr lang="uk-UA" dirty="0"/>
              <a:t/>
            </a:r>
            <a:br>
              <a:rPr lang="uk-UA" dirty="0"/>
            </a:br>
            <a:endParaRPr lang="uk-UA" dirty="0"/>
          </a:p>
        </p:txBody>
      </p:sp>
      <p:sp>
        <p:nvSpPr>
          <p:cNvPr id="3" name="Объект 2"/>
          <p:cNvSpPr>
            <a:spLocks noGrp="1"/>
          </p:cNvSpPr>
          <p:nvPr>
            <p:ph idx="1"/>
          </p:nvPr>
        </p:nvSpPr>
        <p:spPr>
          <a:xfrm>
            <a:off x="457200" y="692696"/>
            <a:ext cx="8229600" cy="5976664"/>
          </a:xfrm>
        </p:spPr>
        <p:txBody>
          <a:bodyPr>
            <a:normAutofit fontScale="40000" lnSpcReduction="20000"/>
          </a:bodyPr>
          <a:lstStyle/>
          <a:p>
            <a:pPr marL="0" indent="0">
              <a:buNone/>
            </a:pPr>
            <a:r>
              <a:rPr lang="uk-UA" b="1" i="1" dirty="0" smtClean="0"/>
              <a:t>Стаття </a:t>
            </a:r>
            <a:r>
              <a:rPr lang="uk-UA" b="1" i="1" dirty="0"/>
              <a:t>219 </a:t>
            </a:r>
            <a:r>
              <a:rPr lang="uk-UA" b="1" dirty="0"/>
              <a:t>Патенти та охорона здоров’я </a:t>
            </a:r>
            <a:endParaRPr lang="uk-UA" dirty="0"/>
          </a:p>
          <a:p>
            <a:pPr marL="0" indent="0">
              <a:buNone/>
            </a:pPr>
            <a:r>
              <a:rPr lang="uk-UA" b="1" i="1" dirty="0" smtClean="0"/>
              <a:t>Стаття </a:t>
            </a:r>
            <a:r>
              <a:rPr lang="uk-UA" b="1" i="1" dirty="0"/>
              <a:t>220 </a:t>
            </a:r>
            <a:r>
              <a:rPr lang="uk-UA" b="1" dirty="0"/>
              <a:t>Додатковий охоронний сертифікат </a:t>
            </a:r>
            <a:endParaRPr lang="uk-UA" dirty="0"/>
          </a:p>
          <a:p>
            <a:pPr marL="0" indent="0">
              <a:buNone/>
            </a:pPr>
            <a:r>
              <a:rPr lang="uk-UA" b="1" i="1" dirty="0" smtClean="0"/>
              <a:t>Стаття </a:t>
            </a:r>
            <a:r>
              <a:rPr lang="uk-UA" b="1" i="1" dirty="0"/>
              <a:t>221 </a:t>
            </a:r>
            <a:r>
              <a:rPr lang="uk-UA" b="1" dirty="0"/>
              <a:t>Охорона винаходів у галузі біотехнологій </a:t>
            </a:r>
            <a:endParaRPr lang="uk-UA" dirty="0"/>
          </a:p>
          <a:p>
            <a:r>
              <a:rPr lang="uk-UA" dirty="0" smtClean="0"/>
              <a:t>Винаходи</a:t>
            </a:r>
            <a:r>
              <a:rPr lang="en-US" dirty="0" smtClean="0"/>
              <a:t> </a:t>
            </a:r>
            <a:r>
              <a:rPr lang="uk-UA" dirty="0" smtClean="0"/>
              <a:t>є </a:t>
            </a:r>
            <a:r>
              <a:rPr lang="uk-UA" dirty="0"/>
              <a:t>патентоспроможними, навіть якщо вони стосуються продукту, що складається з біологічного матеріалу чи містить його, або процесу, шляхом якого біологічний матеріал виробляється, обробляється чи використовується. </a:t>
            </a:r>
          </a:p>
          <a:p>
            <a:r>
              <a:rPr lang="uk-UA" dirty="0" smtClean="0"/>
              <a:t>Патентуванню </a:t>
            </a:r>
            <a:r>
              <a:rPr lang="uk-UA" dirty="0"/>
              <a:t>не підлягають: </a:t>
            </a:r>
            <a:endParaRPr lang="en-US" dirty="0" smtClean="0"/>
          </a:p>
          <a:p>
            <a:r>
              <a:rPr lang="uk-UA" dirty="0" smtClean="0"/>
              <a:t>а) </a:t>
            </a:r>
            <a:r>
              <a:rPr lang="uk-UA" dirty="0"/>
              <a:t>сорти рослин та породи тварин; </a:t>
            </a:r>
            <a:endParaRPr lang="en-US" dirty="0" smtClean="0"/>
          </a:p>
          <a:p>
            <a:r>
              <a:rPr lang="uk-UA" dirty="0" smtClean="0"/>
              <a:t>b</a:t>
            </a:r>
            <a:r>
              <a:rPr lang="uk-UA" dirty="0"/>
              <a:t>) суттєво важливі для відтворення рослин і тварин біологічні процеси</a:t>
            </a:r>
            <a:r>
              <a:rPr lang="uk-UA" dirty="0" smtClean="0"/>
              <a:t>;</a:t>
            </a:r>
            <a:endParaRPr lang="en-US" dirty="0" smtClean="0"/>
          </a:p>
          <a:p>
            <a:r>
              <a:rPr lang="uk-UA" dirty="0" smtClean="0"/>
              <a:t>c</a:t>
            </a:r>
            <a:r>
              <a:rPr lang="uk-UA" dirty="0"/>
              <a:t>) організм людини на різних стадіях формування та розвитку та прості відкриття його </a:t>
            </a:r>
            <a:r>
              <a:rPr lang="uk-UA" dirty="0" smtClean="0"/>
              <a:t>елементів. </a:t>
            </a:r>
            <a:endParaRPr lang="uk-UA" dirty="0"/>
          </a:p>
          <a:p>
            <a:r>
              <a:rPr lang="uk-UA" dirty="0" smtClean="0"/>
              <a:t>Винаходи не патентоспроможними, </a:t>
            </a:r>
            <a:r>
              <a:rPr lang="uk-UA" dirty="0"/>
              <a:t>коли їх комерційне використання суперечить </a:t>
            </a:r>
            <a:r>
              <a:rPr lang="uk-UA" dirty="0" smtClean="0"/>
              <a:t>суспільному порядку </a:t>
            </a:r>
            <a:r>
              <a:rPr lang="uk-UA" dirty="0"/>
              <a:t>або </a:t>
            </a:r>
            <a:r>
              <a:rPr lang="uk-UA" dirty="0" smtClean="0"/>
              <a:t>моралі</a:t>
            </a:r>
            <a:r>
              <a:rPr lang="en-US" dirty="0" smtClean="0"/>
              <a:t>, </a:t>
            </a:r>
            <a:r>
              <a:rPr lang="uk-UA" dirty="0" smtClean="0"/>
              <a:t>зокрема:</a:t>
            </a:r>
          </a:p>
          <a:p>
            <a:r>
              <a:rPr lang="uk-UA" dirty="0" smtClean="0"/>
              <a:t>а</a:t>
            </a:r>
            <a:r>
              <a:rPr lang="uk-UA" dirty="0"/>
              <a:t>) клонування людей; </a:t>
            </a:r>
            <a:endParaRPr lang="uk-UA" dirty="0" smtClean="0"/>
          </a:p>
          <a:p>
            <a:r>
              <a:rPr lang="uk-UA" dirty="0" smtClean="0"/>
              <a:t>b</a:t>
            </a:r>
            <a:r>
              <a:rPr lang="uk-UA" dirty="0"/>
              <a:t>) модифікування зародкової лінії генетичної ідентичності людей; </a:t>
            </a:r>
            <a:endParaRPr lang="uk-UA" dirty="0" smtClean="0"/>
          </a:p>
          <a:p>
            <a:r>
              <a:rPr lang="uk-UA" dirty="0" smtClean="0"/>
              <a:t>c</a:t>
            </a:r>
            <a:r>
              <a:rPr lang="uk-UA" dirty="0"/>
              <a:t>) застосування людських ембріонів у промислових або комерційних цілях; </a:t>
            </a:r>
            <a:endParaRPr lang="uk-UA" dirty="0" smtClean="0"/>
          </a:p>
          <a:p>
            <a:r>
              <a:rPr lang="uk-UA" dirty="0" smtClean="0"/>
              <a:t>d</a:t>
            </a:r>
            <a:r>
              <a:rPr lang="uk-UA" dirty="0"/>
              <a:t>) модифікування генетичної ідентичності тварин, що, імовірно, спричинять їх страждання. </a:t>
            </a:r>
          </a:p>
          <a:p>
            <a:r>
              <a:rPr lang="uk-UA" dirty="0" smtClean="0"/>
              <a:t>Охорона поширюється </a:t>
            </a:r>
            <a:r>
              <a:rPr lang="uk-UA" dirty="0"/>
              <a:t>на будь-який біологічний матеріал, що походить від цього біологічного матеріалу шляхом культивування або </a:t>
            </a:r>
            <a:r>
              <a:rPr lang="uk-UA" dirty="0" smtClean="0"/>
              <a:t>розмноження </a:t>
            </a:r>
            <a:endParaRPr lang="uk-UA" dirty="0"/>
          </a:p>
          <a:p>
            <a:r>
              <a:rPr lang="uk-UA" dirty="0" smtClean="0"/>
              <a:t>продаж рослинного </a:t>
            </a:r>
            <a:r>
              <a:rPr lang="uk-UA" dirty="0"/>
              <a:t>культиваційного матеріалу фермеру </a:t>
            </a:r>
            <a:r>
              <a:rPr lang="uk-UA" dirty="0" smtClean="0"/>
              <a:t>означає </a:t>
            </a:r>
            <a:r>
              <a:rPr lang="uk-UA" dirty="0"/>
              <a:t>дозвіл </a:t>
            </a:r>
            <a:r>
              <a:rPr lang="uk-UA" dirty="0" smtClean="0"/>
              <a:t>фермеру </a:t>
            </a:r>
            <a:r>
              <a:rPr lang="uk-UA" dirty="0"/>
              <a:t>використовувати продукт його врожаю для </a:t>
            </a:r>
            <a:r>
              <a:rPr lang="uk-UA" dirty="0" smtClean="0"/>
              <a:t>розмноження </a:t>
            </a:r>
            <a:r>
              <a:rPr lang="uk-UA" dirty="0"/>
              <a:t>ним у його власному господарстві. </a:t>
            </a:r>
          </a:p>
          <a:p>
            <a:r>
              <a:rPr lang="uk-UA" dirty="0" smtClean="0"/>
              <a:t>Сторони </a:t>
            </a:r>
            <a:r>
              <a:rPr lang="uk-UA" dirty="0"/>
              <a:t>передбачають обов’язкове перехресне ліцензування у таких випадках: </a:t>
            </a:r>
            <a:endParaRPr lang="uk-UA" dirty="0" smtClean="0"/>
          </a:p>
          <a:p>
            <a:r>
              <a:rPr lang="uk-UA" dirty="0" smtClean="0"/>
              <a:t>а</a:t>
            </a:r>
            <a:r>
              <a:rPr lang="uk-UA" dirty="0"/>
              <a:t>) якщо селекціонер не може одержати чи використовувати сорт рослини без порушення попереднього патенту, </a:t>
            </a:r>
            <a:r>
              <a:rPr lang="uk-UA" dirty="0" smtClean="0"/>
              <a:t>може заяву </a:t>
            </a:r>
            <a:r>
              <a:rPr lang="uk-UA" dirty="0"/>
              <a:t>про примусову ліцензію на невиключне використання винаходу, </a:t>
            </a:r>
            <a:r>
              <a:rPr lang="uk-UA" dirty="0" smtClean="0"/>
              <a:t>за </a:t>
            </a:r>
            <a:r>
              <a:rPr lang="uk-UA" dirty="0"/>
              <a:t>умови відповідної суми роялті. … </a:t>
            </a:r>
          </a:p>
          <a:p>
            <a:pPr marL="0" indent="0">
              <a:buNone/>
            </a:pPr>
            <a:r>
              <a:rPr lang="uk-UA" b="1" i="1" dirty="0" smtClean="0"/>
              <a:t>Стаття </a:t>
            </a:r>
            <a:r>
              <a:rPr lang="uk-UA" b="1" i="1" dirty="0"/>
              <a:t>222 </a:t>
            </a:r>
            <a:r>
              <a:rPr lang="uk-UA" b="1" dirty="0"/>
              <a:t>Охорона даних, наданих з метою одержання дозволу на введення лікарського засобу на ринок </a:t>
            </a:r>
            <a:endParaRPr lang="uk-UA" dirty="0"/>
          </a:p>
          <a:p>
            <a:pPr marL="0" indent="0">
              <a:buNone/>
            </a:pPr>
            <a:r>
              <a:rPr lang="uk-UA" b="1" i="1" dirty="0" smtClean="0"/>
              <a:t>Стаття </a:t>
            </a:r>
            <a:r>
              <a:rPr lang="uk-UA" b="1" i="1" dirty="0"/>
              <a:t>223 </a:t>
            </a:r>
            <a:r>
              <a:rPr lang="uk-UA" b="1" dirty="0"/>
              <a:t>Захист даних для продуктів захисту рослин</a:t>
            </a:r>
            <a:endParaRPr lang="uk-UA" dirty="0"/>
          </a:p>
          <a:p>
            <a:r>
              <a:rPr lang="uk-UA" dirty="0" smtClean="0"/>
              <a:t>звіт </a:t>
            </a:r>
            <a:r>
              <a:rPr lang="uk-UA" dirty="0"/>
              <a:t>про </a:t>
            </a:r>
            <a:r>
              <a:rPr lang="uk-UA" dirty="0" smtClean="0"/>
              <a:t>дослідження </a:t>
            </a:r>
            <a:r>
              <a:rPr lang="uk-UA" dirty="0"/>
              <a:t>не буде використовуватися в інтересах будь-якої іншої особи з метою отримання дозволу на введення на ринок продукту захисту рослин, за винятком надання згоди першого власника.</a:t>
            </a:r>
          </a:p>
          <a:p>
            <a:r>
              <a:rPr lang="uk-UA" dirty="0" smtClean="0"/>
              <a:t>уникнення </a:t>
            </a:r>
            <a:r>
              <a:rPr lang="uk-UA" dirty="0"/>
              <a:t>дублювання випробувань на хребетних </a:t>
            </a:r>
            <a:r>
              <a:rPr lang="uk-UA" dirty="0" smtClean="0"/>
              <a:t>тваринах </a:t>
            </a:r>
            <a:endParaRPr lang="uk-UA" dirty="0"/>
          </a:p>
          <a:p>
            <a:r>
              <a:rPr lang="uk-UA" dirty="0" smtClean="0"/>
              <a:t>Власник відповідних </a:t>
            </a:r>
            <a:r>
              <a:rPr lang="uk-UA" dirty="0"/>
              <a:t>дозволів вимагають від нового заявника справедливу частку витрат, понесених ним</a:t>
            </a:r>
            <a:r>
              <a:rPr lang="uk-UA" dirty="0" smtClean="0"/>
              <a:t>.</a:t>
            </a:r>
            <a:endParaRPr lang="uk-UA" dirty="0"/>
          </a:p>
          <a:p>
            <a:endParaRPr lang="uk-UA" dirty="0"/>
          </a:p>
        </p:txBody>
      </p:sp>
    </p:spTree>
    <p:extLst>
      <p:ext uri="{BB962C8B-B14F-4D97-AF65-F5344CB8AC3E}">
        <p14:creationId xmlns:p14="http://schemas.microsoft.com/office/powerpoint/2010/main" val="37294243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Autofit/>
          </a:bodyPr>
          <a:lstStyle/>
          <a:p>
            <a:r>
              <a:rPr lang="uk-UA" sz="2800" dirty="0"/>
              <a:t/>
            </a:r>
            <a:br>
              <a:rPr lang="uk-UA" sz="2800" dirty="0"/>
            </a:br>
            <a:endParaRPr lang="uk-UA" sz="2800" dirty="0"/>
          </a:p>
        </p:txBody>
      </p:sp>
      <p:sp>
        <p:nvSpPr>
          <p:cNvPr id="3" name="Объект 2"/>
          <p:cNvSpPr>
            <a:spLocks noGrp="1"/>
          </p:cNvSpPr>
          <p:nvPr>
            <p:ph idx="1"/>
          </p:nvPr>
        </p:nvSpPr>
        <p:spPr>
          <a:xfrm>
            <a:off x="457200" y="548680"/>
            <a:ext cx="8229600" cy="6192688"/>
          </a:xfrm>
        </p:spPr>
        <p:txBody>
          <a:bodyPr>
            <a:normAutofit fontScale="70000" lnSpcReduction="20000"/>
          </a:bodyPr>
          <a:lstStyle/>
          <a:p>
            <a:pPr marL="0" indent="0">
              <a:buNone/>
            </a:pPr>
            <a:r>
              <a:rPr lang="uk-UA" b="1" dirty="0"/>
              <a:t>Підрозділ 6 Топології інтегральних мікросхем </a:t>
            </a:r>
            <a:endParaRPr lang="uk-UA" b="1" dirty="0" smtClean="0"/>
          </a:p>
          <a:p>
            <a:pPr marL="0" indent="0">
              <a:buNone/>
            </a:pPr>
            <a:r>
              <a:rPr lang="uk-UA" b="1" i="1" dirty="0" smtClean="0"/>
              <a:t>Стаття </a:t>
            </a:r>
            <a:r>
              <a:rPr lang="uk-UA" b="1" i="1" dirty="0"/>
              <a:t>224 </a:t>
            </a:r>
            <a:r>
              <a:rPr lang="uk-UA" b="1" dirty="0"/>
              <a:t>Визначення</a:t>
            </a:r>
            <a:r>
              <a:rPr lang="uk-UA" dirty="0"/>
              <a:t>. </a:t>
            </a:r>
          </a:p>
          <a:p>
            <a:pPr marL="0" indent="0">
              <a:buNone/>
            </a:pPr>
            <a:r>
              <a:rPr lang="uk-UA" b="1" i="1" dirty="0"/>
              <a:t>Стаття 225 </a:t>
            </a:r>
            <a:r>
              <a:rPr lang="uk-UA" b="1" dirty="0"/>
              <a:t>Вимоги до охорони </a:t>
            </a:r>
            <a:endParaRPr lang="uk-UA" b="1" dirty="0" smtClean="0"/>
          </a:p>
          <a:p>
            <a:pPr marL="0" indent="0">
              <a:buNone/>
            </a:pPr>
            <a:r>
              <a:rPr lang="uk-UA" b="1" i="1" dirty="0" smtClean="0"/>
              <a:t>Стаття </a:t>
            </a:r>
            <a:r>
              <a:rPr lang="uk-UA" b="1" i="1" dirty="0"/>
              <a:t>226 </a:t>
            </a:r>
            <a:r>
              <a:rPr lang="uk-UA" b="1" dirty="0"/>
              <a:t>Виключні права</a:t>
            </a:r>
            <a:endParaRPr lang="uk-UA" dirty="0"/>
          </a:p>
          <a:p>
            <a:r>
              <a:rPr lang="uk-UA" dirty="0" smtClean="0"/>
              <a:t>Виключні права не </a:t>
            </a:r>
            <a:r>
              <a:rPr lang="uk-UA" dirty="0"/>
              <a:t>застосовуються до відтворення для цілей аналізу, оцінювання або вивчення концепцій, процесів, систем або прийомів. </a:t>
            </a:r>
          </a:p>
          <a:p>
            <a:pPr marL="0" indent="0">
              <a:buNone/>
            </a:pPr>
            <a:r>
              <a:rPr lang="uk-UA" b="1" i="1" dirty="0" smtClean="0"/>
              <a:t>Стаття </a:t>
            </a:r>
            <a:r>
              <a:rPr lang="uk-UA" b="1" i="1" dirty="0"/>
              <a:t>227 </a:t>
            </a:r>
            <a:r>
              <a:rPr lang="uk-UA" b="1" dirty="0"/>
              <a:t>Термін дії охорони </a:t>
            </a:r>
            <a:endParaRPr lang="uk-UA" dirty="0"/>
          </a:p>
          <a:p>
            <a:r>
              <a:rPr lang="uk-UA" dirty="0" smtClean="0"/>
              <a:t>принаймні </a:t>
            </a:r>
            <a:r>
              <a:rPr lang="uk-UA" dirty="0"/>
              <a:t>10 років з дати першого комерційного використання ... </a:t>
            </a:r>
          </a:p>
          <a:p>
            <a:pPr marL="0" indent="0">
              <a:buNone/>
            </a:pPr>
            <a:r>
              <a:rPr lang="uk-UA" b="1" dirty="0"/>
              <a:t>Підрозділ 7 Інші положення </a:t>
            </a:r>
            <a:endParaRPr lang="uk-UA" dirty="0"/>
          </a:p>
          <a:p>
            <a:pPr marL="0" indent="0">
              <a:buNone/>
            </a:pPr>
            <a:r>
              <a:rPr lang="uk-UA" b="1" i="1" dirty="0"/>
              <a:t>Стаття 228 </a:t>
            </a:r>
            <a:r>
              <a:rPr lang="uk-UA" b="1" dirty="0"/>
              <a:t>Сорти рослин </a:t>
            </a:r>
            <a:endParaRPr lang="uk-UA" dirty="0"/>
          </a:p>
          <a:p>
            <a:pPr marL="0" indent="0">
              <a:buNone/>
            </a:pPr>
            <a:r>
              <a:rPr lang="uk-UA" b="1" i="1" dirty="0" smtClean="0"/>
              <a:t>Стаття </a:t>
            </a:r>
            <a:r>
              <a:rPr lang="uk-UA" b="1" i="1" dirty="0"/>
              <a:t>229 </a:t>
            </a:r>
            <a:r>
              <a:rPr lang="uk-UA" b="1" dirty="0"/>
              <a:t>Генетичні ресурси, традиційні знання та фольклор </a:t>
            </a:r>
            <a:endParaRPr lang="uk-UA" dirty="0"/>
          </a:p>
          <a:p>
            <a:r>
              <a:rPr lang="uk-UA" dirty="0" smtClean="0"/>
              <a:t>підтримують </a:t>
            </a:r>
            <a:r>
              <a:rPr lang="uk-UA" dirty="0"/>
              <a:t>знання, інновації та практичні надбання корінних та місцевих спільнот,які втілюють традиційні стилі </a:t>
            </a:r>
            <a:r>
              <a:rPr lang="uk-UA" dirty="0" smtClean="0"/>
              <a:t>життя якщо за </a:t>
            </a:r>
            <a:r>
              <a:rPr lang="uk-UA" dirty="0" err="1" smtClean="0"/>
              <a:t>біорізноманіття</a:t>
            </a:r>
            <a:r>
              <a:rPr lang="uk-UA" dirty="0" smtClean="0"/>
              <a:t> + </a:t>
            </a:r>
            <a:r>
              <a:rPr lang="uk-UA" dirty="0"/>
              <a:t>справедливий розподіл </a:t>
            </a:r>
            <a:r>
              <a:rPr lang="uk-UA" dirty="0" smtClean="0"/>
              <a:t>переваг </a:t>
            </a:r>
            <a:endParaRPr lang="uk-UA" dirty="0"/>
          </a:p>
        </p:txBody>
      </p:sp>
    </p:spTree>
    <p:extLst>
      <p:ext uri="{BB962C8B-B14F-4D97-AF65-F5344CB8AC3E}">
        <p14:creationId xmlns:p14="http://schemas.microsoft.com/office/powerpoint/2010/main" val="17791157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418058"/>
          </a:xfrm>
        </p:spPr>
        <p:txBody>
          <a:bodyPr>
            <a:noAutofit/>
          </a:bodyPr>
          <a:lstStyle/>
          <a:p>
            <a:r>
              <a:rPr lang="uk-UA" sz="2800" b="1" dirty="0"/>
              <a:t>Частина 3 Захист прав інтелектуальної власності </a:t>
            </a:r>
            <a:r>
              <a:rPr lang="uk-UA" sz="2800" dirty="0"/>
              <a:t/>
            </a:r>
            <a:br>
              <a:rPr lang="uk-UA" sz="2800" dirty="0"/>
            </a:br>
            <a:endParaRPr lang="uk-UA" sz="2800" dirty="0"/>
          </a:p>
        </p:txBody>
      </p:sp>
      <p:sp>
        <p:nvSpPr>
          <p:cNvPr id="3" name="Объект 2"/>
          <p:cNvSpPr>
            <a:spLocks noGrp="1"/>
          </p:cNvSpPr>
          <p:nvPr>
            <p:ph idx="1"/>
          </p:nvPr>
        </p:nvSpPr>
        <p:spPr>
          <a:xfrm>
            <a:off x="457200" y="692696"/>
            <a:ext cx="8229600" cy="6048672"/>
          </a:xfrm>
        </p:spPr>
        <p:txBody>
          <a:bodyPr>
            <a:normAutofit fontScale="47500" lnSpcReduction="20000"/>
          </a:bodyPr>
          <a:lstStyle/>
          <a:p>
            <a:pPr marL="0" indent="0">
              <a:buNone/>
            </a:pPr>
            <a:r>
              <a:rPr lang="uk-UA" b="1" i="1" dirty="0" smtClean="0"/>
              <a:t>Стаття </a:t>
            </a:r>
            <a:r>
              <a:rPr lang="uk-UA" b="1" i="1" dirty="0"/>
              <a:t>230 </a:t>
            </a:r>
            <a:r>
              <a:rPr lang="uk-UA" b="1" dirty="0"/>
              <a:t>Загальні зобов’язання </a:t>
            </a:r>
            <a:endParaRPr lang="uk-UA" dirty="0"/>
          </a:p>
          <a:p>
            <a:r>
              <a:rPr lang="uk-UA" dirty="0" smtClean="0"/>
              <a:t>підтверджують </a:t>
            </a:r>
            <a:r>
              <a:rPr lang="uk-UA" dirty="0"/>
              <a:t>свої зобов’язання згідно з Угодою </a:t>
            </a:r>
            <a:r>
              <a:rPr lang="uk-UA" dirty="0" smtClean="0"/>
              <a:t>ТРІПС </a:t>
            </a:r>
            <a:r>
              <a:rPr lang="ru-RU" dirty="0" smtClean="0"/>
              <a:t>+</a:t>
            </a:r>
            <a:r>
              <a:rPr lang="uk-UA" dirty="0" smtClean="0"/>
              <a:t> додаткові заходи </a:t>
            </a:r>
            <a:r>
              <a:rPr lang="uk-UA" dirty="0"/>
              <a:t>не повинні бути надмірно складними. </a:t>
            </a:r>
          </a:p>
          <a:p>
            <a:pPr marL="0" indent="0">
              <a:buNone/>
            </a:pPr>
            <a:r>
              <a:rPr lang="uk-UA" b="1" i="1" dirty="0"/>
              <a:t>Стаття 231 </a:t>
            </a:r>
            <a:r>
              <a:rPr lang="uk-UA" b="1" dirty="0"/>
              <a:t>Уповноважені заявники </a:t>
            </a:r>
            <a:endParaRPr lang="uk-UA" dirty="0"/>
          </a:p>
          <a:p>
            <a:pPr marL="0" indent="0">
              <a:buNone/>
            </a:pPr>
            <a:r>
              <a:rPr lang="uk-UA" b="1" dirty="0" smtClean="0"/>
              <a:t>Підрозділ </a:t>
            </a:r>
            <a:r>
              <a:rPr lang="uk-UA" b="1" dirty="0"/>
              <a:t>1 Цивільні заходи, процедури та засоби захисту </a:t>
            </a:r>
            <a:endParaRPr lang="uk-UA" dirty="0"/>
          </a:p>
          <a:p>
            <a:pPr marL="0" indent="0">
              <a:buNone/>
            </a:pPr>
            <a:r>
              <a:rPr lang="uk-UA" b="1" i="1" dirty="0"/>
              <a:t>Стаття 232 </a:t>
            </a:r>
            <a:r>
              <a:rPr lang="uk-UA" b="1" dirty="0"/>
              <a:t>Презумпція авторства та права власності </a:t>
            </a:r>
            <a:endParaRPr lang="uk-UA" dirty="0"/>
          </a:p>
          <a:p>
            <a:r>
              <a:rPr lang="uk-UA" dirty="0"/>
              <a:t> (а) для автора -  достатньою наявність звичайного зазначення його/її ім’я у творі. </a:t>
            </a:r>
          </a:p>
          <a:p>
            <a:pPr marL="0" indent="0">
              <a:buNone/>
            </a:pPr>
            <a:r>
              <a:rPr lang="uk-UA" b="1" i="1" dirty="0"/>
              <a:t>Стаття 233 </a:t>
            </a:r>
            <a:r>
              <a:rPr lang="uk-UA" b="1" dirty="0"/>
              <a:t>Докази </a:t>
            </a:r>
            <a:endParaRPr lang="uk-UA" dirty="0"/>
          </a:p>
          <a:p>
            <a:pPr marL="0" indent="0">
              <a:buNone/>
            </a:pPr>
            <a:r>
              <a:rPr lang="uk-UA" b="1" i="1" dirty="0" smtClean="0"/>
              <a:t>Стаття </a:t>
            </a:r>
            <a:r>
              <a:rPr lang="uk-UA" b="1" i="1" dirty="0"/>
              <a:t>234 </a:t>
            </a:r>
            <a:r>
              <a:rPr lang="uk-UA" b="1" dirty="0"/>
              <a:t>Заходи щодо збереження доказів</a:t>
            </a:r>
            <a:endParaRPr lang="uk-UA" dirty="0"/>
          </a:p>
          <a:p>
            <a:r>
              <a:rPr lang="uk-UA" dirty="0" smtClean="0"/>
              <a:t>включати </a:t>
            </a:r>
            <a:r>
              <a:rPr lang="uk-UA" dirty="0"/>
              <a:t>детальний опис, або фізичне вилучення товарів, що вважаються контрафактними та, у окремих випадках, матеріалів та засобів, використаних для його виробництва та/або розповсюдження </a:t>
            </a:r>
            <a:r>
              <a:rPr lang="uk-UA" dirty="0" smtClean="0"/>
              <a:t>разом </a:t>
            </a:r>
            <a:endParaRPr lang="uk-UA" dirty="0"/>
          </a:p>
          <a:p>
            <a:pPr marL="0" indent="0">
              <a:buNone/>
            </a:pPr>
            <a:r>
              <a:rPr lang="uk-UA" b="1" i="1" dirty="0"/>
              <a:t>Стаття 235 </a:t>
            </a:r>
            <a:r>
              <a:rPr lang="uk-UA" b="1" dirty="0"/>
              <a:t>Право на інформацію </a:t>
            </a:r>
            <a:endParaRPr lang="uk-UA" dirty="0"/>
          </a:p>
          <a:p>
            <a:pPr marL="0" indent="0">
              <a:buNone/>
            </a:pPr>
            <a:r>
              <a:rPr lang="uk-UA" b="1" i="1" dirty="0"/>
              <a:t>Стаття 236 </a:t>
            </a:r>
            <a:r>
              <a:rPr lang="uk-UA" b="1" dirty="0"/>
              <a:t>Попередні та попереджувальні заходи</a:t>
            </a:r>
            <a:endParaRPr lang="uk-UA" dirty="0"/>
          </a:p>
          <a:p>
            <a:pPr marL="0" indent="0">
              <a:buNone/>
            </a:pPr>
            <a:r>
              <a:rPr lang="uk-UA" b="1" i="1" dirty="0"/>
              <a:t>Стаття 237 </a:t>
            </a:r>
            <a:r>
              <a:rPr lang="uk-UA" b="1" dirty="0"/>
              <a:t>Виправні заходи </a:t>
            </a:r>
            <a:endParaRPr lang="uk-UA" dirty="0"/>
          </a:p>
          <a:p>
            <a:r>
              <a:rPr lang="uk-UA" dirty="0"/>
              <a:t>можуть вимагати вилучення з торговельних каналів або знищення </a:t>
            </a:r>
            <a:r>
              <a:rPr lang="uk-UA" dirty="0" smtClean="0"/>
              <a:t>товарів + </a:t>
            </a:r>
            <a:r>
              <a:rPr lang="uk-UA" dirty="0"/>
              <a:t>можуть матеріалів і знарядь у </a:t>
            </a:r>
            <a:r>
              <a:rPr lang="uk-UA" dirty="0" smtClean="0"/>
              <a:t>створенні </a:t>
            </a:r>
            <a:endParaRPr lang="uk-UA" dirty="0"/>
          </a:p>
          <a:p>
            <a:pPr marL="0" indent="0">
              <a:buNone/>
            </a:pPr>
            <a:r>
              <a:rPr lang="uk-UA" b="1" i="1" dirty="0"/>
              <a:t>Стаття 238 </a:t>
            </a:r>
            <a:r>
              <a:rPr lang="uk-UA" b="1" dirty="0"/>
              <a:t>Судові заборони </a:t>
            </a:r>
            <a:endParaRPr lang="uk-UA" dirty="0"/>
          </a:p>
          <a:p>
            <a:pPr marL="0" indent="0">
              <a:buNone/>
            </a:pPr>
            <a:r>
              <a:rPr lang="uk-UA" b="1" i="1" dirty="0" smtClean="0"/>
              <a:t>Стаття </a:t>
            </a:r>
            <a:r>
              <a:rPr lang="uk-UA" b="1" i="1" dirty="0"/>
              <a:t>239 </a:t>
            </a:r>
            <a:r>
              <a:rPr lang="uk-UA" b="1" dirty="0"/>
              <a:t>Альтернативні заходи </a:t>
            </a:r>
            <a:endParaRPr lang="uk-UA" dirty="0"/>
          </a:p>
          <a:p>
            <a:r>
              <a:rPr lang="uk-UA" dirty="0"/>
              <a:t>можуть </a:t>
            </a:r>
            <a:r>
              <a:rPr lang="uk-UA" dirty="0" smtClean="0"/>
              <a:t>ухвалу </a:t>
            </a:r>
            <a:r>
              <a:rPr lang="uk-UA" dirty="0"/>
              <a:t>про сплату грошової компенсації потерпілій стороні замість </a:t>
            </a:r>
            <a:r>
              <a:rPr lang="ru-RU" dirty="0"/>
              <a:t>-</a:t>
            </a:r>
            <a:r>
              <a:rPr lang="uk-UA" dirty="0"/>
              <a:t>, якщо ця особа діяла ненавмисно </a:t>
            </a:r>
            <a:r>
              <a:rPr lang="uk-UA" dirty="0" smtClean="0"/>
              <a:t>…</a:t>
            </a:r>
            <a:endParaRPr lang="uk-UA" dirty="0"/>
          </a:p>
          <a:p>
            <a:pPr marL="0" indent="0">
              <a:buNone/>
            </a:pPr>
            <a:r>
              <a:rPr lang="uk-UA" b="1" i="1" dirty="0"/>
              <a:t>Стаття 240 </a:t>
            </a:r>
            <a:r>
              <a:rPr lang="uk-UA" b="1" dirty="0"/>
              <a:t>Збитки </a:t>
            </a:r>
            <a:endParaRPr lang="uk-UA" dirty="0"/>
          </a:p>
          <a:p>
            <a:pPr marL="0" indent="0">
              <a:buNone/>
            </a:pPr>
            <a:r>
              <a:rPr lang="uk-UA" b="1" i="1" dirty="0" smtClean="0"/>
              <a:t>Стаття </a:t>
            </a:r>
            <a:r>
              <a:rPr lang="uk-UA" b="1" i="1" dirty="0"/>
              <a:t>241 </a:t>
            </a:r>
            <a:r>
              <a:rPr lang="uk-UA" b="1" dirty="0"/>
              <a:t>Судові витрати </a:t>
            </a:r>
            <a:endParaRPr lang="uk-UA" dirty="0"/>
          </a:p>
          <a:p>
            <a:pPr marL="0" indent="0">
              <a:buNone/>
            </a:pPr>
            <a:r>
              <a:rPr lang="uk-UA" b="1" i="1" dirty="0" smtClean="0"/>
              <a:t>Стаття </a:t>
            </a:r>
            <a:r>
              <a:rPr lang="uk-UA" b="1" i="1" dirty="0"/>
              <a:t>242 </a:t>
            </a:r>
            <a:r>
              <a:rPr lang="uk-UA" b="1" dirty="0"/>
              <a:t>Публікація судових рішень </a:t>
            </a:r>
            <a:endParaRPr lang="uk-UA" dirty="0"/>
          </a:p>
          <a:p>
            <a:r>
              <a:rPr lang="uk-UA" dirty="0"/>
              <a:t>можуть вимагати за рахунок порушника </a:t>
            </a:r>
          </a:p>
          <a:p>
            <a:pPr marL="0" indent="0">
              <a:buNone/>
            </a:pPr>
            <a:r>
              <a:rPr lang="uk-UA" b="1" i="1" dirty="0" smtClean="0"/>
              <a:t>Стаття </a:t>
            </a:r>
            <a:r>
              <a:rPr lang="uk-UA" b="1" i="1" dirty="0"/>
              <a:t>243 </a:t>
            </a:r>
            <a:r>
              <a:rPr lang="uk-UA" b="1" dirty="0"/>
              <a:t>Адміністративні процедури </a:t>
            </a:r>
            <a:endParaRPr lang="uk-UA" dirty="0"/>
          </a:p>
          <a:p>
            <a:endParaRPr lang="uk-UA" dirty="0"/>
          </a:p>
        </p:txBody>
      </p:sp>
    </p:spTree>
    <p:extLst>
      <p:ext uri="{BB962C8B-B14F-4D97-AF65-F5344CB8AC3E}">
        <p14:creationId xmlns:p14="http://schemas.microsoft.com/office/powerpoint/2010/main" val="42223755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336704"/>
          </a:xfrm>
        </p:spPr>
        <p:txBody>
          <a:bodyPr>
            <a:normAutofit fontScale="40000" lnSpcReduction="20000"/>
          </a:bodyPr>
          <a:lstStyle/>
          <a:p>
            <a:pPr marL="0" indent="0">
              <a:buNone/>
            </a:pPr>
            <a:r>
              <a:rPr lang="uk-UA" b="1" dirty="0"/>
              <a:t>Підрозділ 2 Відповідальність постачальників посередницьких послуг </a:t>
            </a:r>
            <a:endParaRPr lang="uk-UA" dirty="0"/>
          </a:p>
          <a:p>
            <a:pPr marL="0" indent="0">
              <a:buNone/>
            </a:pPr>
            <a:r>
              <a:rPr lang="uk-UA" b="1" i="1" dirty="0"/>
              <a:t>Стаття 244 </a:t>
            </a:r>
            <a:r>
              <a:rPr lang="uk-UA" b="1" dirty="0"/>
              <a:t>Використання послуг посередників </a:t>
            </a:r>
            <a:endParaRPr lang="uk-UA" dirty="0"/>
          </a:p>
          <a:p>
            <a:r>
              <a:rPr lang="uk-UA" dirty="0"/>
              <a:t>Виключення з відповідальності - коли діяльність постачальників послуг інформаційного суспільства обмежена технічним процесом оператора та надання доступу до комунікаційних мереж </a:t>
            </a:r>
          </a:p>
          <a:p>
            <a:r>
              <a:rPr lang="uk-UA" dirty="0"/>
              <a:t>можна вимагати від постачальника послуг припинити або попередити порушення.</a:t>
            </a:r>
          </a:p>
          <a:p>
            <a:pPr marL="0" indent="0">
              <a:buNone/>
            </a:pPr>
            <a:r>
              <a:rPr lang="uk-UA" b="1" i="1" dirty="0"/>
              <a:t>Стаття 245 </a:t>
            </a:r>
            <a:r>
              <a:rPr lang="uk-UA" b="1" dirty="0"/>
              <a:t>Відповідальність постачальників посередницьких послуг: «Просто посередник» </a:t>
            </a:r>
            <a:endParaRPr lang="uk-UA" dirty="0"/>
          </a:p>
          <a:p>
            <a:pPr marL="0" indent="0">
              <a:buNone/>
            </a:pPr>
            <a:r>
              <a:rPr lang="uk-UA" b="1" i="1" dirty="0"/>
              <a:t>Стаття 246 </a:t>
            </a:r>
            <a:r>
              <a:rPr lang="uk-UA" b="1" dirty="0"/>
              <a:t>Відповідальність постачальників посередницьких послуг: «</a:t>
            </a:r>
            <a:r>
              <a:rPr lang="uk-UA" b="1" dirty="0" err="1"/>
              <a:t>Кешування</a:t>
            </a:r>
            <a:r>
              <a:rPr lang="uk-UA" b="1" dirty="0"/>
              <a:t>» </a:t>
            </a:r>
            <a:endParaRPr lang="uk-UA" dirty="0"/>
          </a:p>
          <a:p>
            <a:pPr marL="0" indent="0">
              <a:buNone/>
            </a:pPr>
            <a:r>
              <a:rPr lang="uk-UA" b="1" i="1" dirty="0"/>
              <a:t>Стаття 247 </a:t>
            </a:r>
            <a:r>
              <a:rPr lang="uk-UA" b="1" dirty="0"/>
              <a:t>Відповідальність постачальників посередницьких послуг: «</a:t>
            </a:r>
            <a:r>
              <a:rPr lang="uk-UA" b="1" dirty="0" err="1"/>
              <a:t>Хостинг</a:t>
            </a:r>
            <a:r>
              <a:rPr lang="uk-UA" b="1" dirty="0"/>
              <a:t>» </a:t>
            </a:r>
            <a:endParaRPr lang="uk-UA" dirty="0"/>
          </a:p>
          <a:p>
            <a:r>
              <a:rPr lang="uk-UA" dirty="0"/>
              <a:t>а) постачальнику фактично не відомо про незаконну діяльність;</a:t>
            </a:r>
          </a:p>
          <a:p>
            <a:r>
              <a:rPr lang="uk-UA" dirty="0"/>
              <a:t>b) після одержання таких відомостей, діє оперативно, щоб зняти. </a:t>
            </a:r>
          </a:p>
          <a:p>
            <a:pPr marL="0" indent="0">
              <a:buNone/>
            </a:pPr>
            <a:r>
              <a:rPr lang="uk-UA" b="1" i="1" dirty="0"/>
              <a:t>Стаття 248 </a:t>
            </a:r>
            <a:r>
              <a:rPr lang="uk-UA" b="1" dirty="0"/>
              <a:t>Відсутність загального зобов’язання здійснювати моніторинг </a:t>
            </a:r>
            <a:endParaRPr lang="uk-UA" dirty="0"/>
          </a:p>
          <a:p>
            <a:r>
              <a:rPr lang="uk-UA" dirty="0"/>
              <a:t>не покладають на постачальників ні загального зобов’язання здійснювати моніторинг інформації, ні загального зобов’язання активно шукати факти або обставини, які вказують на незаконну діяльність. </a:t>
            </a:r>
          </a:p>
          <a:p>
            <a:r>
              <a:rPr lang="uk-UA" dirty="0"/>
              <a:t>можуть зобов’язання для постачальників послуг інформаційного суспільства інформувати компетентні державні органи про можливу незаконну діяльність. </a:t>
            </a:r>
          </a:p>
          <a:p>
            <a:pPr marL="0" indent="0">
              <a:buNone/>
            </a:pPr>
            <a:r>
              <a:rPr lang="uk-UA" b="1" i="1" dirty="0"/>
              <a:t>Стаття 249 </a:t>
            </a:r>
            <a:r>
              <a:rPr lang="uk-UA" b="1" dirty="0"/>
              <a:t>Перехідний період </a:t>
            </a:r>
            <a:endParaRPr lang="uk-UA" dirty="0"/>
          </a:p>
          <a:p>
            <a:r>
              <a:rPr lang="uk-UA" dirty="0"/>
              <a:t>Україна впродовж 18 місяців. </a:t>
            </a:r>
          </a:p>
          <a:p>
            <a:pPr marL="0" indent="0">
              <a:buNone/>
            </a:pPr>
            <a:r>
              <a:rPr lang="uk-UA" b="1" dirty="0" smtClean="0"/>
              <a:t>Підрозділ </a:t>
            </a:r>
            <a:r>
              <a:rPr lang="uk-UA" b="1" dirty="0"/>
              <a:t>3 Інші положення </a:t>
            </a:r>
            <a:endParaRPr lang="uk-UA" b="1" dirty="0" smtClean="0"/>
          </a:p>
          <a:p>
            <a:pPr marL="0" indent="0">
              <a:buNone/>
            </a:pPr>
            <a:r>
              <a:rPr lang="uk-UA" b="1" i="1" dirty="0" smtClean="0"/>
              <a:t>Стаття 250 </a:t>
            </a:r>
            <a:r>
              <a:rPr lang="uk-UA" b="1" dirty="0" smtClean="0"/>
              <a:t>Заходи </a:t>
            </a:r>
            <a:r>
              <a:rPr lang="uk-UA" b="1" dirty="0"/>
              <a:t>на кордоні </a:t>
            </a:r>
            <a:endParaRPr lang="uk-UA" dirty="0"/>
          </a:p>
          <a:p>
            <a:r>
              <a:rPr lang="uk-UA" dirty="0"/>
              <a:t> «товари, які порушують право інтелектуальної власності» означає: </a:t>
            </a:r>
          </a:p>
          <a:p>
            <a:r>
              <a:rPr lang="uk-UA" dirty="0"/>
              <a:t>(а) «контрафактні товари»: </a:t>
            </a:r>
          </a:p>
          <a:p>
            <a:r>
              <a:rPr lang="uk-UA" dirty="0"/>
              <a:t>(і) товари, зокрема упаковку, що несуть без дозволу торговельну марку до такої самої групи товарів; </a:t>
            </a:r>
            <a:r>
              <a:rPr lang="uk-UA" dirty="0" smtClean="0"/>
              <a:t>… </a:t>
            </a:r>
          </a:p>
          <a:p>
            <a:r>
              <a:rPr lang="uk-UA" dirty="0" smtClean="0"/>
              <a:t>(</a:t>
            </a:r>
            <a:r>
              <a:rPr lang="uk-UA" dirty="0"/>
              <a:t>b) «піратські товари», - є копіями або містять копії, вироблені без згоди власника; </a:t>
            </a:r>
          </a:p>
          <a:p>
            <a:r>
              <a:rPr lang="uk-UA" dirty="0"/>
              <a:t>(c) товари, які порушують: </a:t>
            </a:r>
            <a:r>
              <a:rPr lang="uk-UA" dirty="0" smtClean="0"/>
              <a:t>(</a:t>
            </a:r>
            <a:r>
              <a:rPr lang="uk-UA" dirty="0"/>
              <a:t>і) патент; </a:t>
            </a:r>
            <a:r>
              <a:rPr lang="uk-UA" dirty="0" smtClean="0"/>
              <a:t>(</a:t>
            </a:r>
            <a:r>
              <a:rPr lang="uk-UA" dirty="0" err="1"/>
              <a:t>ii</a:t>
            </a:r>
            <a:r>
              <a:rPr lang="uk-UA" dirty="0"/>
              <a:t>) додатковий охоронний сертифікат; </a:t>
            </a:r>
            <a:r>
              <a:rPr lang="uk-UA" dirty="0" smtClean="0"/>
              <a:t>(</a:t>
            </a:r>
            <a:r>
              <a:rPr lang="uk-UA" dirty="0" err="1"/>
              <a:t>iii</a:t>
            </a:r>
            <a:r>
              <a:rPr lang="uk-UA" dirty="0"/>
              <a:t>) право на сорт рослин; </a:t>
            </a:r>
            <a:r>
              <a:rPr lang="uk-UA" dirty="0" smtClean="0"/>
              <a:t>(</a:t>
            </a:r>
            <a:r>
              <a:rPr lang="uk-UA" dirty="0" err="1"/>
              <a:t>iv</a:t>
            </a:r>
            <a:r>
              <a:rPr lang="uk-UA" dirty="0"/>
              <a:t>) промисловий зразок; </a:t>
            </a:r>
            <a:r>
              <a:rPr lang="uk-UA" dirty="0" smtClean="0"/>
              <a:t>(</a:t>
            </a:r>
            <a:r>
              <a:rPr lang="uk-UA" dirty="0"/>
              <a:t>v) географічне зазначення </a:t>
            </a:r>
          </a:p>
          <a:p>
            <a:r>
              <a:rPr lang="uk-UA" dirty="0" smtClean="0"/>
              <a:t>можливість </a:t>
            </a:r>
            <a:r>
              <a:rPr lang="uk-UA" dirty="0"/>
              <a:t>власнику право, який має вагомі підстави підозрювати </a:t>
            </a:r>
            <a:r>
              <a:rPr lang="uk-UA" dirty="0" smtClean="0"/>
              <a:t>- </a:t>
            </a:r>
            <a:r>
              <a:rPr lang="uk-UA" dirty="0"/>
              <a:t>заяву </a:t>
            </a:r>
            <a:r>
              <a:rPr lang="uk-UA" dirty="0" smtClean="0"/>
              <a:t>для </a:t>
            </a:r>
            <a:r>
              <a:rPr lang="uk-UA" dirty="0"/>
              <a:t>тимчасового затримання митними </a:t>
            </a:r>
            <a:r>
              <a:rPr lang="uk-UA" dirty="0" smtClean="0"/>
              <a:t>органами </a:t>
            </a:r>
            <a:endParaRPr lang="uk-UA" dirty="0"/>
          </a:p>
          <a:p>
            <a:r>
              <a:rPr lang="uk-UA" dirty="0" smtClean="0"/>
              <a:t>Україна - протягом 3 років.</a:t>
            </a:r>
            <a:endParaRPr lang="uk-UA" dirty="0"/>
          </a:p>
          <a:p>
            <a:pPr marL="0" indent="0">
              <a:buNone/>
            </a:pPr>
            <a:r>
              <a:rPr lang="uk-UA" b="1" i="1" dirty="0"/>
              <a:t>Стаття 251 </a:t>
            </a:r>
            <a:r>
              <a:rPr lang="uk-UA" b="1" dirty="0"/>
              <a:t>Правила поведінки та судове співробітництво</a:t>
            </a:r>
            <a:endParaRPr lang="uk-UA" dirty="0"/>
          </a:p>
          <a:p>
            <a:pPr marL="0" indent="0">
              <a:buNone/>
            </a:pPr>
            <a:r>
              <a:rPr lang="uk-UA" b="1" i="1" dirty="0" smtClean="0"/>
              <a:t>Стаття </a:t>
            </a:r>
            <a:r>
              <a:rPr lang="uk-UA" b="1" i="1" dirty="0"/>
              <a:t>252 </a:t>
            </a:r>
            <a:r>
              <a:rPr lang="uk-UA" b="1" dirty="0"/>
              <a:t>Співробітництво </a:t>
            </a:r>
            <a:endParaRPr lang="uk-UA" dirty="0"/>
          </a:p>
          <a:p>
            <a:r>
              <a:rPr lang="uk-UA" dirty="0" smtClean="0"/>
              <a:t>діалог </a:t>
            </a:r>
            <a:r>
              <a:rPr lang="uk-UA" dirty="0"/>
              <a:t>з питань інтелектуальної власності («ІВ Діалог»), підпорядкований Комітету з питань торгівлі.</a:t>
            </a:r>
          </a:p>
          <a:p>
            <a:endParaRPr lang="uk-UA" dirty="0"/>
          </a:p>
        </p:txBody>
      </p:sp>
    </p:spTree>
    <p:extLst>
      <p:ext uri="{BB962C8B-B14F-4D97-AF65-F5344CB8AC3E}">
        <p14:creationId xmlns:p14="http://schemas.microsoft.com/office/powerpoint/2010/main" val="9596668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Autofit/>
          </a:bodyPr>
          <a:lstStyle/>
          <a:p>
            <a:r>
              <a:rPr lang="uk-UA" sz="3200" b="1" dirty="0"/>
              <a:t>ГЛАВА 10 КОНКУРЕНЦІЯ </a:t>
            </a:r>
            <a:r>
              <a:rPr lang="uk-UA" sz="3200" dirty="0"/>
              <a:t/>
            </a:r>
            <a:br>
              <a:rPr lang="uk-UA" sz="3200" dirty="0"/>
            </a:br>
            <a:endParaRPr lang="uk-UA" sz="3200" dirty="0"/>
          </a:p>
        </p:txBody>
      </p:sp>
      <p:sp>
        <p:nvSpPr>
          <p:cNvPr id="3" name="Объект 2"/>
          <p:cNvSpPr>
            <a:spLocks noGrp="1"/>
          </p:cNvSpPr>
          <p:nvPr>
            <p:ph idx="1"/>
          </p:nvPr>
        </p:nvSpPr>
        <p:spPr>
          <a:xfrm>
            <a:off x="457200" y="764704"/>
            <a:ext cx="8229600" cy="6093296"/>
          </a:xfrm>
        </p:spPr>
        <p:txBody>
          <a:bodyPr>
            <a:normAutofit fontScale="47500" lnSpcReduction="20000"/>
          </a:bodyPr>
          <a:lstStyle/>
          <a:p>
            <a:pPr marL="0" indent="0">
              <a:buNone/>
            </a:pPr>
            <a:r>
              <a:rPr lang="uk-UA" b="1" dirty="0" smtClean="0"/>
              <a:t>ЧАСТИНА </a:t>
            </a:r>
            <a:r>
              <a:rPr lang="uk-UA" b="1" dirty="0"/>
              <a:t>1 </a:t>
            </a:r>
            <a:r>
              <a:rPr lang="uk-UA" b="1" dirty="0" err="1"/>
              <a:t>Антиконкурентні</a:t>
            </a:r>
            <a:r>
              <a:rPr lang="uk-UA" b="1" dirty="0"/>
              <a:t> дії та злиття </a:t>
            </a:r>
            <a:endParaRPr lang="uk-UA" dirty="0"/>
          </a:p>
          <a:p>
            <a:pPr marL="0" indent="0">
              <a:buNone/>
            </a:pPr>
            <a:r>
              <a:rPr lang="uk-UA" b="1" i="1" dirty="0"/>
              <a:t>Стаття 253 </a:t>
            </a:r>
            <a:r>
              <a:rPr lang="uk-UA" b="1" dirty="0"/>
              <a:t>Визначення </a:t>
            </a:r>
            <a:endParaRPr lang="uk-UA" dirty="0"/>
          </a:p>
          <a:p>
            <a:r>
              <a:rPr lang="uk-UA" dirty="0"/>
              <a:t> «відомство з питань конкуренції» </a:t>
            </a:r>
            <a:r>
              <a:rPr lang="uk-UA" dirty="0" smtClean="0"/>
              <a:t>Антимонопольний </a:t>
            </a:r>
            <a:r>
              <a:rPr lang="uk-UA" dirty="0"/>
              <a:t>комітет </a:t>
            </a:r>
            <a:r>
              <a:rPr lang="uk-UA" dirty="0" smtClean="0"/>
              <a:t>України</a:t>
            </a:r>
            <a:r>
              <a:rPr lang="en-US" dirty="0" smtClean="0"/>
              <a:t> </a:t>
            </a:r>
            <a:r>
              <a:rPr lang="uk-UA" dirty="0" smtClean="0"/>
              <a:t>і Європейська </a:t>
            </a:r>
            <a:r>
              <a:rPr lang="uk-UA" dirty="0"/>
              <a:t>Комісія. </a:t>
            </a:r>
          </a:p>
          <a:p>
            <a:r>
              <a:rPr lang="uk-UA" dirty="0" smtClean="0"/>
              <a:t>Терміни у </a:t>
            </a:r>
            <a:r>
              <a:rPr lang="uk-UA" dirty="0"/>
              <a:t>Додатку ХХІІІ </a:t>
            </a:r>
            <a:endParaRPr lang="uk-UA" dirty="0" smtClean="0"/>
          </a:p>
          <a:p>
            <a:pPr marL="0" indent="0">
              <a:buNone/>
            </a:pPr>
            <a:r>
              <a:rPr lang="uk-UA" b="1" i="1" dirty="0" smtClean="0"/>
              <a:t>Стаття </a:t>
            </a:r>
            <a:r>
              <a:rPr lang="uk-UA" b="1" i="1" dirty="0"/>
              <a:t>254 </a:t>
            </a:r>
            <a:r>
              <a:rPr lang="uk-UA" b="1" dirty="0"/>
              <a:t>Принципи </a:t>
            </a:r>
            <a:endParaRPr lang="uk-UA" dirty="0"/>
          </a:p>
          <a:p>
            <a:r>
              <a:rPr lang="uk-UA" dirty="0"/>
              <a:t>Не можна: (a) угоди, узгоджені дії </a:t>
            </a:r>
            <a:r>
              <a:rPr lang="uk-UA" dirty="0" smtClean="0"/>
              <a:t> - якщо суттєве </a:t>
            </a:r>
            <a:r>
              <a:rPr lang="uk-UA" dirty="0"/>
              <a:t>послаблення </a:t>
            </a:r>
            <a:r>
              <a:rPr lang="uk-UA" dirty="0" smtClean="0"/>
              <a:t>конкуренції; </a:t>
            </a:r>
          </a:p>
          <a:p>
            <a:r>
              <a:rPr lang="uk-UA" dirty="0" smtClean="0"/>
              <a:t>(</a:t>
            </a:r>
            <a:r>
              <a:rPr lang="uk-UA" dirty="0"/>
              <a:t>b) зловживання одним або декількома </a:t>
            </a:r>
            <a:r>
              <a:rPr lang="uk-UA" dirty="0" smtClean="0"/>
              <a:t>домінуючим становищем; </a:t>
            </a:r>
          </a:p>
          <a:p>
            <a:r>
              <a:rPr lang="uk-UA" dirty="0" smtClean="0"/>
              <a:t>(</a:t>
            </a:r>
            <a:r>
              <a:rPr lang="uk-UA" dirty="0"/>
              <a:t>c) </a:t>
            </a:r>
            <a:r>
              <a:rPr lang="uk-UA" dirty="0" smtClean="0"/>
              <a:t>концентрація, </a:t>
            </a:r>
            <a:r>
              <a:rPr lang="uk-UA" dirty="0"/>
              <a:t>що має наслідком </a:t>
            </a:r>
            <a:r>
              <a:rPr lang="uk-UA" dirty="0" smtClean="0"/>
              <a:t>обмеження </a:t>
            </a:r>
            <a:r>
              <a:rPr lang="uk-UA" dirty="0"/>
              <a:t>конкуренції</a:t>
            </a:r>
          </a:p>
          <a:p>
            <a:pPr marL="0" indent="0">
              <a:buNone/>
            </a:pPr>
            <a:r>
              <a:rPr lang="uk-UA" b="1" i="1" dirty="0"/>
              <a:t>Стаття 255 </a:t>
            </a:r>
            <a:r>
              <a:rPr lang="uk-UA" b="1" dirty="0"/>
              <a:t>Імплементація </a:t>
            </a:r>
            <a:endParaRPr lang="uk-UA" dirty="0"/>
          </a:p>
          <a:p>
            <a:r>
              <a:rPr lang="uk-UA" dirty="0" smtClean="0"/>
              <a:t>законодавства </a:t>
            </a:r>
            <a:r>
              <a:rPr lang="uk-UA" dirty="0"/>
              <a:t>про конкуренцію у прозорий, </a:t>
            </a:r>
            <a:r>
              <a:rPr lang="uk-UA" dirty="0" smtClean="0"/>
              <a:t>недискримінаційний </a:t>
            </a:r>
            <a:r>
              <a:rPr lang="uk-UA" dirty="0"/>
              <a:t>спосіб</a:t>
            </a:r>
            <a:r>
              <a:rPr lang="uk-UA" b="1" i="1" dirty="0"/>
              <a:t>. </a:t>
            </a:r>
            <a:endParaRPr lang="uk-UA" dirty="0"/>
          </a:p>
          <a:p>
            <a:pPr lvl="0"/>
            <a:r>
              <a:rPr lang="uk-UA" dirty="0"/>
              <a:t>перед накладенням санкцій </a:t>
            </a:r>
            <a:r>
              <a:rPr lang="uk-UA" dirty="0" smtClean="0"/>
              <a:t>право бути заслуханою; </a:t>
            </a:r>
            <a:endParaRPr lang="uk-UA" dirty="0"/>
          </a:p>
          <a:p>
            <a:pPr marL="0" indent="0">
              <a:buNone/>
            </a:pPr>
            <a:r>
              <a:rPr lang="uk-UA" b="1" i="1" dirty="0" smtClean="0"/>
              <a:t>Стаття </a:t>
            </a:r>
            <a:r>
              <a:rPr lang="uk-UA" b="1" i="1" dirty="0"/>
              <a:t>256 </a:t>
            </a:r>
            <a:r>
              <a:rPr lang="uk-UA" b="1" dirty="0"/>
              <a:t>Наближення законодавства та практики застосування </a:t>
            </a:r>
            <a:endParaRPr lang="uk-UA" dirty="0"/>
          </a:p>
          <a:p>
            <a:r>
              <a:rPr lang="uk-UA" dirty="0"/>
              <a:t>Україна наблизить до </a:t>
            </a:r>
            <a:r>
              <a:rPr lang="uk-UA" i="1" dirty="0" err="1"/>
              <a:t>acquis</a:t>
            </a:r>
            <a:r>
              <a:rPr lang="uk-UA" i="1" dirty="0"/>
              <a:t> </a:t>
            </a:r>
            <a:r>
              <a:rPr lang="uk-UA" dirty="0"/>
              <a:t>ЄС </a:t>
            </a:r>
            <a:r>
              <a:rPr lang="uk-UA" dirty="0" smtClean="0"/>
              <a:t>– регламенти ЄС  - 3 роки</a:t>
            </a:r>
            <a:endParaRPr lang="uk-UA" dirty="0"/>
          </a:p>
          <a:p>
            <a:pPr marL="0" indent="0">
              <a:buNone/>
            </a:pPr>
            <a:r>
              <a:rPr lang="uk-UA" b="1" i="1" dirty="0" smtClean="0"/>
              <a:t>Стаття </a:t>
            </a:r>
            <a:r>
              <a:rPr lang="uk-UA" b="1" i="1" dirty="0"/>
              <a:t>257 </a:t>
            </a:r>
            <a:r>
              <a:rPr lang="uk-UA" b="1" dirty="0"/>
              <a:t>Державні підприємства та підприємства, яким надані спеціальні або виключні права </a:t>
            </a:r>
            <a:endParaRPr lang="uk-UA" dirty="0"/>
          </a:p>
          <a:p>
            <a:pPr marL="0" indent="0">
              <a:buNone/>
            </a:pPr>
            <a:r>
              <a:rPr lang="uk-UA" b="1" i="1" dirty="0" smtClean="0"/>
              <a:t>Стаття </a:t>
            </a:r>
            <a:r>
              <a:rPr lang="uk-UA" b="1" i="1" dirty="0"/>
              <a:t>258 </a:t>
            </a:r>
            <a:r>
              <a:rPr lang="uk-UA" b="1" dirty="0"/>
              <a:t>Державні монополії </a:t>
            </a:r>
            <a:r>
              <a:rPr lang="uk-UA" dirty="0" smtClean="0"/>
              <a:t>(комерційного характеру)</a:t>
            </a:r>
            <a:endParaRPr lang="uk-UA" dirty="0"/>
          </a:p>
          <a:p>
            <a:r>
              <a:rPr lang="uk-UA" dirty="0" smtClean="0"/>
              <a:t>Можна створювати чи утримувати</a:t>
            </a:r>
          </a:p>
          <a:p>
            <a:r>
              <a:rPr lang="uk-UA" dirty="0" smtClean="0"/>
              <a:t>Недискримінаційна діяльність – 5 років </a:t>
            </a:r>
          </a:p>
          <a:p>
            <a:r>
              <a:rPr lang="uk-UA" dirty="0" smtClean="0"/>
              <a:t>Не стосується державних закупівель</a:t>
            </a:r>
          </a:p>
          <a:p>
            <a:pPr marL="0" indent="0">
              <a:buNone/>
            </a:pPr>
            <a:r>
              <a:rPr lang="uk-UA" b="1" i="1" dirty="0" smtClean="0"/>
              <a:t>Стаття </a:t>
            </a:r>
            <a:r>
              <a:rPr lang="uk-UA" b="1" i="1" dirty="0"/>
              <a:t>259 </a:t>
            </a:r>
            <a:r>
              <a:rPr lang="uk-UA" b="1" dirty="0"/>
              <a:t>Обмін інформацією та співробітництво у сфері правозастосування </a:t>
            </a:r>
            <a:endParaRPr lang="uk-UA" dirty="0"/>
          </a:p>
          <a:p>
            <a:pPr marL="0" indent="0">
              <a:buNone/>
            </a:pPr>
            <a:r>
              <a:rPr lang="uk-UA" b="1" i="1" dirty="0"/>
              <a:t>Стаття 260 </a:t>
            </a:r>
            <a:r>
              <a:rPr lang="uk-UA" b="1" dirty="0"/>
              <a:t>Консультації </a:t>
            </a:r>
            <a:endParaRPr lang="uk-UA" dirty="0"/>
          </a:p>
          <a:p>
            <a:pPr marL="0" indent="0">
              <a:buNone/>
            </a:pPr>
            <a:r>
              <a:rPr lang="uk-UA" b="1" i="1" dirty="0" smtClean="0"/>
              <a:t>Стаття </a:t>
            </a:r>
            <a:r>
              <a:rPr lang="uk-UA" b="1" i="1" dirty="0"/>
              <a:t>261 </a:t>
            </a:r>
            <a:endParaRPr lang="uk-UA" dirty="0"/>
          </a:p>
          <a:p>
            <a:r>
              <a:rPr lang="uk-UA" dirty="0" smtClean="0"/>
              <a:t>Переважно не </a:t>
            </a:r>
            <a:r>
              <a:rPr lang="uk-UA" dirty="0"/>
              <a:t>може </a:t>
            </a:r>
            <a:r>
              <a:rPr lang="uk-UA" dirty="0" smtClean="0"/>
              <a:t>врегулювання </a:t>
            </a:r>
            <a:r>
              <a:rPr lang="uk-UA" dirty="0"/>
              <a:t>спорів відповідно </a:t>
            </a:r>
            <a:r>
              <a:rPr lang="uk-UA" dirty="0" smtClean="0"/>
              <a:t>Глави </a:t>
            </a:r>
            <a:r>
              <a:rPr lang="uk-UA" dirty="0"/>
              <a:t>14 (Врегулювання спорів</a:t>
            </a:r>
            <a:r>
              <a:rPr lang="uk-UA" dirty="0" smtClean="0"/>
              <a:t>) </a:t>
            </a:r>
            <a:endParaRPr lang="uk-UA" dirty="0"/>
          </a:p>
          <a:p>
            <a:endParaRPr lang="uk-UA" dirty="0"/>
          </a:p>
        </p:txBody>
      </p:sp>
    </p:spTree>
    <p:extLst>
      <p:ext uri="{BB962C8B-B14F-4D97-AF65-F5344CB8AC3E}">
        <p14:creationId xmlns:p14="http://schemas.microsoft.com/office/powerpoint/2010/main" val="29621141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8229600" cy="764704"/>
          </a:xfrm>
        </p:spPr>
        <p:txBody>
          <a:bodyPr>
            <a:normAutofit/>
          </a:bodyPr>
          <a:lstStyle/>
          <a:p>
            <a:r>
              <a:rPr lang="uk-UA" b="1" dirty="0"/>
              <a:t>Частина 2 Державна допомога </a:t>
            </a:r>
          </a:p>
        </p:txBody>
      </p:sp>
      <p:sp>
        <p:nvSpPr>
          <p:cNvPr id="3" name="Объект 2"/>
          <p:cNvSpPr>
            <a:spLocks noGrp="1"/>
          </p:cNvSpPr>
          <p:nvPr>
            <p:ph idx="1"/>
          </p:nvPr>
        </p:nvSpPr>
        <p:spPr>
          <a:xfrm>
            <a:off x="457200" y="836712"/>
            <a:ext cx="8229600" cy="5904656"/>
          </a:xfrm>
        </p:spPr>
        <p:txBody>
          <a:bodyPr>
            <a:normAutofit fontScale="47500" lnSpcReduction="20000"/>
          </a:bodyPr>
          <a:lstStyle/>
          <a:p>
            <a:pPr marL="0" indent="0">
              <a:buNone/>
            </a:pPr>
            <a:r>
              <a:rPr lang="uk-UA" b="1" dirty="0"/>
              <a:t>Частина 2 Державна допомога </a:t>
            </a:r>
            <a:endParaRPr lang="uk-UA" dirty="0"/>
          </a:p>
          <a:p>
            <a:pPr marL="0" indent="0">
              <a:buNone/>
            </a:pPr>
            <a:r>
              <a:rPr lang="uk-UA" b="1" i="1" dirty="0"/>
              <a:t>Стаття 262 </a:t>
            </a:r>
            <a:r>
              <a:rPr lang="uk-UA" b="1" dirty="0"/>
              <a:t>Основні засади</a:t>
            </a:r>
            <a:endParaRPr lang="uk-UA" dirty="0"/>
          </a:p>
          <a:p>
            <a:r>
              <a:rPr lang="uk-UA" dirty="0" smtClean="0"/>
              <a:t>якщо загрожує </a:t>
            </a:r>
            <a:r>
              <a:rPr lang="uk-UA" dirty="0"/>
              <a:t>спотворити </a:t>
            </a:r>
            <a:r>
              <a:rPr lang="uk-UA" dirty="0" smtClean="0"/>
              <a:t>конкуренцію </a:t>
            </a:r>
            <a:r>
              <a:rPr lang="uk-UA" dirty="0"/>
              <a:t>є несумісною якщо </a:t>
            </a:r>
            <a:r>
              <a:rPr lang="uk-UA" dirty="0" smtClean="0"/>
              <a:t>може </a:t>
            </a:r>
            <a:r>
              <a:rPr lang="uk-UA" dirty="0"/>
              <a:t>впливати на торгівлю між </a:t>
            </a:r>
            <a:r>
              <a:rPr lang="uk-UA" dirty="0" smtClean="0"/>
              <a:t>Сторонами</a:t>
            </a:r>
            <a:endParaRPr lang="uk-UA" dirty="0"/>
          </a:p>
          <a:p>
            <a:r>
              <a:rPr lang="uk-UA" dirty="0" smtClean="0"/>
              <a:t>винятки: </a:t>
            </a:r>
            <a:endParaRPr lang="uk-UA" dirty="0"/>
          </a:p>
          <a:p>
            <a:r>
              <a:rPr lang="uk-UA" dirty="0"/>
              <a:t>(а) допомога соціального характеру </a:t>
            </a:r>
            <a:r>
              <a:rPr lang="uk-UA" dirty="0" smtClean="0"/>
              <a:t>споживачам… </a:t>
            </a:r>
            <a:endParaRPr lang="uk-UA" dirty="0"/>
          </a:p>
          <a:p>
            <a:r>
              <a:rPr lang="uk-UA" dirty="0"/>
              <a:t>(b) </a:t>
            </a:r>
            <a:r>
              <a:rPr lang="uk-UA" dirty="0" smtClean="0"/>
              <a:t>збитків </a:t>
            </a:r>
            <a:r>
              <a:rPr lang="uk-UA" dirty="0"/>
              <a:t>надзвичайними ситуаціями. </a:t>
            </a:r>
          </a:p>
          <a:p>
            <a:r>
              <a:rPr lang="uk-UA" dirty="0" smtClean="0"/>
              <a:t>(</a:t>
            </a:r>
            <a:r>
              <a:rPr lang="uk-UA" dirty="0"/>
              <a:t>a) </a:t>
            </a:r>
            <a:r>
              <a:rPr lang="uk-UA" dirty="0" smtClean="0"/>
              <a:t>сприяння розвитку </a:t>
            </a:r>
            <a:r>
              <a:rPr lang="uk-UA" dirty="0"/>
              <a:t>регіонів </a:t>
            </a:r>
            <a:r>
              <a:rPr lang="uk-UA" dirty="0" smtClean="0"/>
              <a:t>- рівнем </a:t>
            </a:r>
            <a:r>
              <a:rPr lang="uk-UA" dirty="0"/>
              <a:t>життя або безробіття; </a:t>
            </a:r>
          </a:p>
          <a:p>
            <a:r>
              <a:rPr lang="uk-UA" dirty="0"/>
              <a:t>(b) </a:t>
            </a:r>
            <a:r>
              <a:rPr lang="uk-UA" dirty="0" smtClean="0"/>
              <a:t>сприяння </a:t>
            </a:r>
            <a:r>
              <a:rPr lang="uk-UA" dirty="0"/>
              <a:t>важливого проекту </a:t>
            </a:r>
            <a:r>
              <a:rPr lang="uk-UA" dirty="0" smtClean="0"/>
              <a:t>для </a:t>
            </a:r>
            <a:r>
              <a:rPr lang="uk-UA" dirty="0"/>
              <a:t>спільного Європейського </a:t>
            </a:r>
            <a:r>
              <a:rPr lang="uk-UA" dirty="0" smtClean="0"/>
              <a:t>інтересу (Сторін</a:t>
            </a:r>
            <a:r>
              <a:rPr lang="uk-UA" dirty="0"/>
              <a:t>) або для виправлення </a:t>
            </a:r>
            <a:r>
              <a:rPr lang="uk-UA" dirty="0" smtClean="0"/>
              <a:t>порушень роботи </a:t>
            </a:r>
            <a:r>
              <a:rPr lang="uk-UA" dirty="0"/>
              <a:t>в </a:t>
            </a:r>
            <a:r>
              <a:rPr lang="uk-UA" dirty="0" smtClean="0"/>
              <a:t>економіці;</a:t>
            </a:r>
            <a:endParaRPr lang="uk-UA" dirty="0"/>
          </a:p>
          <a:p>
            <a:r>
              <a:rPr lang="uk-UA" dirty="0"/>
              <a:t>(c) </a:t>
            </a:r>
            <a:r>
              <a:rPr lang="uk-UA" dirty="0" smtClean="0"/>
              <a:t>сприяння </a:t>
            </a:r>
            <a:r>
              <a:rPr lang="uk-UA" dirty="0"/>
              <a:t>розвитку певної економічної діяльності </a:t>
            </a:r>
            <a:r>
              <a:rPr lang="uk-UA" dirty="0" smtClean="0"/>
              <a:t>…; </a:t>
            </a:r>
            <a:endParaRPr lang="uk-UA" dirty="0"/>
          </a:p>
          <a:p>
            <a:r>
              <a:rPr lang="uk-UA" dirty="0"/>
              <a:t>(d) </a:t>
            </a:r>
            <a:r>
              <a:rPr lang="uk-UA" dirty="0" smtClean="0"/>
              <a:t>культури.</a:t>
            </a:r>
            <a:endParaRPr lang="uk-UA" dirty="0"/>
          </a:p>
          <a:p>
            <a:r>
              <a:rPr lang="uk-UA" dirty="0" smtClean="0"/>
              <a:t>(</a:t>
            </a:r>
            <a:r>
              <a:rPr lang="uk-UA" dirty="0"/>
              <a:t>f) </a:t>
            </a:r>
            <a:r>
              <a:rPr lang="uk-UA" dirty="0" smtClean="0"/>
              <a:t>інвестицій </a:t>
            </a:r>
            <a:r>
              <a:rPr lang="uk-UA" dirty="0"/>
              <a:t>для </a:t>
            </a:r>
            <a:r>
              <a:rPr lang="uk-UA" dirty="0" smtClean="0"/>
              <a:t>відповідності стандартам у </a:t>
            </a:r>
            <a:r>
              <a:rPr lang="uk-UA" dirty="0"/>
              <a:t>Додатку XXIX до Глави 6 «Екологія</a:t>
            </a:r>
            <a:r>
              <a:rPr lang="uk-UA" dirty="0" smtClean="0"/>
              <a:t>» ... </a:t>
            </a:r>
            <a:endParaRPr lang="uk-UA" dirty="0"/>
          </a:p>
          <a:p>
            <a:pPr marL="0" indent="0">
              <a:buNone/>
            </a:pPr>
            <a:r>
              <a:rPr lang="uk-UA" b="1" i="1" dirty="0"/>
              <a:t>Стаття 263 </a:t>
            </a:r>
            <a:r>
              <a:rPr lang="uk-UA" b="1" dirty="0"/>
              <a:t>Прозорість </a:t>
            </a:r>
            <a:endParaRPr lang="uk-UA" dirty="0"/>
          </a:p>
          <a:p>
            <a:r>
              <a:rPr lang="uk-UA" dirty="0" smtClean="0"/>
              <a:t>Менше 200 </a:t>
            </a:r>
            <a:r>
              <a:rPr lang="uk-UA" dirty="0"/>
              <a:t>000 євро для одного підприємства протягом </a:t>
            </a:r>
            <a:r>
              <a:rPr lang="uk-UA" dirty="0" smtClean="0"/>
              <a:t>3 річного періоду</a:t>
            </a:r>
            <a:r>
              <a:rPr lang="uk-UA" dirty="0"/>
              <a:t>, не потребує повідомлення. </a:t>
            </a:r>
          </a:p>
          <a:p>
            <a:r>
              <a:rPr lang="uk-UA" dirty="0"/>
              <a:t>надіслане </a:t>
            </a:r>
            <a:r>
              <a:rPr lang="uk-UA" dirty="0" smtClean="0"/>
              <a:t>або на сайті</a:t>
            </a:r>
            <a:endParaRPr lang="uk-UA" dirty="0"/>
          </a:p>
          <a:p>
            <a:pPr marL="0" indent="0">
              <a:buNone/>
            </a:pPr>
            <a:r>
              <a:rPr lang="uk-UA" b="1" i="1" dirty="0" smtClean="0"/>
              <a:t>Стаття </a:t>
            </a:r>
            <a:r>
              <a:rPr lang="uk-UA" b="1" i="1" dirty="0"/>
              <a:t>264 </a:t>
            </a:r>
            <a:r>
              <a:rPr lang="uk-UA" b="1" dirty="0"/>
              <a:t>Тлумачення </a:t>
            </a:r>
            <a:endParaRPr lang="uk-UA" dirty="0"/>
          </a:p>
          <a:p>
            <a:pPr marL="0" indent="0">
              <a:buNone/>
            </a:pPr>
            <a:r>
              <a:rPr lang="uk-UA" b="1" i="1" dirty="0"/>
              <a:t>Стаття 265 </a:t>
            </a:r>
            <a:r>
              <a:rPr lang="uk-UA" b="1" dirty="0"/>
              <a:t>Відносини з СОТ </a:t>
            </a:r>
            <a:endParaRPr lang="uk-UA" dirty="0"/>
          </a:p>
          <a:p>
            <a:r>
              <a:rPr lang="uk-UA" dirty="0"/>
              <a:t>можна </a:t>
            </a:r>
            <a:r>
              <a:rPr lang="uk-UA" dirty="0" smtClean="0"/>
              <a:t>захист проти </a:t>
            </a:r>
            <a:r>
              <a:rPr lang="uk-UA" dirty="0"/>
              <a:t>субсидії, або врегулювання спорів згідно СОТ. </a:t>
            </a:r>
          </a:p>
          <a:p>
            <a:pPr marL="0" indent="0">
              <a:buNone/>
            </a:pPr>
            <a:r>
              <a:rPr lang="uk-UA" b="1" i="1" dirty="0"/>
              <a:t>Стаття 266 </a:t>
            </a:r>
            <a:r>
              <a:rPr lang="uk-UA" b="1" dirty="0"/>
              <a:t>Сфера застосування </a:t>
            </a:r>
            <a:endParaRPr lang="uk-UA" dirty="0"/>
          </a:p>
          <a:p>
            <a:r>
              <a:rPr lang="uk-UA" dirty="0" smtClean="0"/>
              <a:t>крім </a:t>
            </a:r>
            <a:r>
              <a:rPr lang="uk-UA" dirty="0"/>
              <a:t>товарів, </a:t>
            </a:r>
            <a:r>
              <a:rPr lang="uk-UA" dirty="0" smtClean="0"/>
              <a:t> що підпадають </a:t>
            </a:r>
            <a:r>
              <a:rPr lang="uk-UA" dirty="0"/>
              <a:t>під дію Угоди про сільське </a:t>
            </a:r>
            <a:r>
              <a:rPr lang="uk-UA" dirty="0" smtClean="0"/>
              <a:t>господарство СОТ </a:t>
            </a:r>
            <a:endParaRPr lang="uk-UA" dirty="0"/>
          </a:p>
          <a:p>
            <a:pPr marL="0" indent="0">
              <a:buNone/>
            </a:pPr>
            <a:r>
              <a:rPr lang="uk-UA" b="1" i="1" dirty="0"/>
              <a:t>Стаття 267 </a:t>
            </a:r>
            <a:r>
              <a:rPr lang="uk-UA" b="1" dirty="0"/>
              <a:t>Національна система контролю державної допомоги </a:t>
            </a:r>
            <a:endParaRPr lang="uk-UA" dirty="0"/>
          </a:p>
          <a:p>
            <a:r>
              <a:rPr lang="uk-UA" dirty="0" smtClean="0"/>
              <a:t>3 роки - прийняти </a:t>
            </a:r>
            <a:r>
              <a:rPr lang="uk-UA" dirty="0"/>
              <a:t>національне законодавство про державну </a:t>
            </a:r>
            <a:r>
              <a:rPr lang="uk-UA" dirty="0" smtClean="0"/>
              <a:t>допомогу + незалежний орган що дозволяє </a:t>
            </a:r>
            <a:endParaRPr lang="uk-UA" dirty="0"/>
          </a:p>
          <a:p>
            <a:r>
              <a:rPr lang="uk-UA" dirty="0" smtClean="0"/>
              <a:t>5 років - </a:t>
            </a:r>
            <a:r>
              <a:rPr lang="uk-UA" dirty="0"/>
              <a:t>створити повний реєстр схем державної </a:t>
            </a:r>
            <a:r>
              <a:rPr lang="uk-UA" dirty="0" smtClean="0"/>
              <a:t>допомоги </a:t>
            </a:r>
            <a:endParaRPr lang="uk-UA" dirty="0"/>
          </a:p>
          <a:p>
            <a:endParaRPr lang="uk-UA" dirty="0"/>
          </a:p>
        </p:txBody>
      </p:sp>
    </p:spTree>
    <p:extLst>
      <p:ext uri="{BB962C8B-B14F-4D97-AF65-F5344CB8AC3E}">
        <p14:creationId xmlns:p14="http://schemas.microsoft.com/office/powerpoint/2010/main" val="3177432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pPr lvl="1" algn="ctr" rtl="0">
              <a:spcBef>
                <a:spcPct val="0"/>
              </a:spcBef>
            </a:pPr>
            <a:r>
              <a:rPr lang="uk-UA" sz="2000" b="1" dirty="0" err="1" smtClean="0"/>
              <a:t>Євросередземноморські</a:t>
            </a:r>
            <a:r>
              <a:rPr lang="uk-UA" sz="2000" b="1" dirty="0" smtClean="0"/>
              <a:t> угоди про асоціацію</a:t>
            </a:r>
            <a:endParaRPr lang="uk-UA" sz="2000" dirty="0"/>
          </a:p>
        </p:txBody>
      </p:sp>
      <p:sp>
        <p:nvSpPr>
          <p:cNvPr id="3" name="Объект 2"/>
          <p:cNvSpPr>
            <a:spLocks noGrp="1"/>
          </p:cNvSpPr>
          <p:nvPr>
            <p:ph idx="1"/>
          </p:nvPr>
        </p:nvSpPr>
        <p:spPr>
          <a:xfrm>
            <a:off x="457200" y="836712"/>
            <a:ext cx="8229600" cy="6021288"/>
          </a:xfrm>
        </p:spPr>
        <p:txBody>
          <a:bodyPr>
            <a:normAutofit fontScale="62500" lnSpcReduction="20000"/>
          </a:bodyPr>
          <a:lstStyle/>
          <a:p>
            <a:r>
              <a:rPr lang="uk-UA" dirty="0" smtClean="0"/>
              <a:t>Часто </a:t>
            </a:r>
            <a:r>
              <a:rPr lang="uk-UA" dirty="0"/>
              <a:t>приходять на зміну угодам про співробітництво. </a:t>
            </a:r>
            <a:endParaRPr lang="en-US" dirty="0" smtClean="0"/>
          </a:p>
          <a:p>
            <a:r>
              <a:rPr lang="uk-UA" dirty="0" smtClean="0"/>
              <a:t>З семи </a:t>
            </a:r>
            <a:r>
              <a:rPr lang="uk-UA" dirty="0"/>
              <a:t>країнами (або територіями) регіону (Алжир, Палестина, Йорданія, Ізраїль, Ліван, Марокко, Туніс, Єгипет). </a:t>
            </a:r>
          </a:p>
          <a:p>
            <a:r>
              <a:rPr lang="uk-UA" dirty="0"/>
              <a:t>Зокрема, угода з Палестиною була укладена / вступила в силу в 1997/1997 р., з Тунісом в 1995/1998 р., </a:t>
            </a:r>
            <a:r>
              <a:rPr lang="uk-UA" dirty="0" err="1"/>
              <a:t>Морокко</a:t>
            </a:r>
            <a:r>
              <a:rPr lang="uk-UA" dirty="0"/>
              <a:t> в 1996/2000 р., Ізраїлем в 1995/2000 р., Йорданією в 1997/2002 р., Ліваном в 2002/2003 р., Єгиптом в 2001 /2004 р., Алжиром в 2002 /2005 р. </a:t>
            </a:r>
            <a:r>
              <a:rPr lang="uk-UA" dirty="0" smtClean="0"/>
              <a:t>  З Сирією </a:t>
            </a:r>
            <a:r>
              <a:rPr lang="uk-UA" dirty="0"/>
              <a:t>планувалася, але не була підписана через внутрішньополітичну ситуацію в країні. </a:t>
            </a:r>
            <a:r>
              <a:rPr lang="uk-UA" dirty="0" smtClean="0"/>
              <a:t>Санкції.</a:t>
            </a:r>
            <a:endParaRPr lang="uk-UA" dirty="0"/>
          </a:p>
          <a:p>
            <a:r>
              <a:rPr lang="uk-UA" dirty="0" smtClean="0"/>
              <a:t>Економічне</a:t>
            </a:r>
            <a:r>
              <a:rPr lang="uk-UA" dirty="0"/>
              <a:t>, торговельне, фінансове, соціальне співробітництво, охоплюють питання поступової торговельної лібералізації, вирішення торговельних суперечок, конкуренції, сталого розвитку, інвестицій, міграційного контролю, трудового законодавства. </a:t>
            </a:r>
            <a:endParaRPr lang="uk-UA" dirty="0" smtClean="0"/>
          </a:p>
          <a:p>
            <a:r>
              <a:rPr lang="uk-UA" dirty="0" smtClean="0"/>
              <a:t>Стимулюють </a:t>
            </a:r>
            <a:r>
              <a:rPr lang="uk-UA" dirty="0" err="1"/>
              <a:t>внутрішньорегіональне</a:t>
            </a:r>
            <a:r>
              <a:rPr lang="uk-UA" dirty="0"/>
              <a:t> співробітництво між країнами Середземноморського регіону [3]. </a:t>
            </a:r>
          </a:p>
          <a:p>
            <a:r>
              <a:rPr lang="uk-UA" dirty="0" smtClean="0"/>
              <a:t>Не </a:t>
            </a:r>
            <a:r>
              <a:rPr lang="uk-UA" dirty="0"/>
              <a:t>охоплюють питання торгівлі послугами. </a:t>
            </a:r>
            <a:endParaRPr lang="uk-UA" dirty="0" smtClean="0"/>
          </a:p>
          <a:p>
            <a:r>
              <a:rPr lang="uk-UA" dirty="0" err="1" smtClean="0"/>
              <a:t>Сількогосподарські</a:t>
            </a:r>
            <a:r>
              <a:rPr lang="uk-UA" dirty="0" smtClean="0"/>
              <a:t> </a:t>
            </a:r>
            <a:r>
              <a:rPr lang="uk-UA" dirty="0"/>
              <a:t>товари є поширеним винятком з режиму вільної торгівлі. Додаткові угоди щодо лібералізації торгівлі в сфері сільськогосподарської, обробленої сільськогосподарської продукції та продукції рибальства діють з частиною </a:t>
            </a:r>
            <a:r>
              <a:rPr lang="uk-UA" dirty="0" err="1"/>
              <a:t>Євросередземноморських</a:t>
            </a:r>
            <a:r>
              <a:rPr lang="uk-UA" dirty="0"/>
              <a:t> партнерів. </a:t>
            </a:r>
            <a:endParaRPr lang="uk-UA" dirty="0" smtClean="0"/>
          </a:p>
          <a:p>
            <a:r>
              <a:rPr lang="uk-UA" dirty="0" smtClean="0"/>
              <a:t>Протоколи </a:t>
            </a:r>
            <a:r>
              <a:rPr lang="uk-UA" dirty="0"/>
              <a:t>про механізм врегулювання суперечок</a:t>
            </a:r>
            <a:r>
              <a:rPr lang="uk-UA" dirty="0" smtClean="0"/>
              <a:t>.</a:t>
            </a:r>
            <a:endParaRPr lang="uk-UA" dirty="0"/>
          </a:p>
        </p:txBody>
      </p:sp>
    </p:spTree>
    <p:extLst>
      <p:ext uri="{BB962C8B-B14F-4D97-AF65-F5344CB8AC3E}">
        <p14:creationId xmlns:p14="http://schemas.microsoft.com/office/powerpoint/2010/main" val="2150155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Autofit/>
          </a:bodyPr>
          <a:lstStyle/>
          <a:p>
            <a:r>
              <a:rPr lang="uk-UA" sz="2000" b="1" dirty="0">
                <a:solidFill>
                  <a:srgbClr val="00B050"/>
                </a:solidFill>
              </a:rPr>
              <a:t>ГЛАВА 11 ПИТАННЯ, ПОВ’ЯЗАНІ З ТОРГІВЛЕЮ ЕНЕРГОНОСІЯМИ </a:t>
            </a:r>
            <a:r>
              <a:rPr lang="uk-UA" sz="2000" dirty="0">
                <a:solidFill>
                  <a:srgbClr val="00B050"/>
                </a:solidFill>
              </a:rPr>
              <a:t/>
            </a:r>
            <a:br>
              <a:rPr lang="uk-UA" sz="2000" dirty="0">
                <a:solidFill>
                  <a:srgbClr val="00B050"/>
                </a:solidFill>
              </a:rPr>
            </a:br>
            <a:endParaRPr lang="uk-UA" sz="2000" dirty="0">
              <a:solidFill>
                <a:srgbClr val="00B050"/>
              </a:solidFill>
            </a:endParaRPr>
          </a:p>
        </p:txBody>
      </p:sp>
      <p:sp>
        <p:nvSpPr>
          <p:cNvPr id="3" name="Объект 2"/>
          <p:cNvSpPr>
            <a:spLocks noGrp="1"/>
          </p:cNvSpPr>
          <p:nvPr>
            <p:ph idx="1"/>
          </p:nvPr>
        </p:nvSpPr>
        <p:spPr>
          <a:xfrm>
            <a:off x="457200" y="620688"/>
            <a:ext cx="8229600" cy="6237312"/>
          </a:xfrm>
        </p:spPr>
        <p:txBody>
          <a:bodyPr>
            <a:normAutofit fontScale="47500" lnSpcReduction="20000"/>
          </a:bodyPr>
          <a:lstStyle/>
          <a:p>
            <a:pPr marL="0" indent="0">
              <a:buNone/>
            </a:pPr>
            <a:r>
              <a:rPr lang="uk-UA" b="1" i="1" dirty="0" smtClean="0"/>
              <a:t>Стаття </a:t>
            </a:r>
            <a:r>
              <a:rPr lang="uk-UA" b="1" i="1" dirty="0"/>
              <a:t>268 </a:t>
            </a:r>
            <a:r>
              <a:rPr lang="uk-UA" b="1" dirty="0"/>
              <a:t>Визначення </a:t>
            </a:r>
            <a:endParaRPr lang="uk-UA" dirty="0"/>
          </a:p>
          <a:p>
            <a:r>
              <a:rPr lang="uk-UA" dirty="0" smtClean="0"/>
              <a:t>природний </a:t>
            </a:r>
            <a:r>
              <a:rPr lang="uk-UA" dirty="0"/>
              <a:t>газ, електроенергія та сиру нафту; </a:t>
            </a:r>
          </a:p>
          <a:p>
            <a:pPr marL="0" indent="0">
              <a:buNone/>
            </a:pPr>
            <a:r>
              <a:rPr lang="uk-UA" b="1" i="1" dirty="0"/>
              <a:t>Стаття 269 </a:t>
            </a:r>
            <a:r>
              <a:rPr lang="uk-UA" b="1" dirty="0"/>
              <a:t>Ціни, що регулюються на внутрішньому ринку </a:t>
            </a:r>
            <a:endParaRPr lang="uk-UA" dirty="0"/>
          </a:p>
          <a:p>
            <a:r>
              <a:rPr lang="uk-UA" dirty="0" smtClean="0"/>
              <a:t>для </a:t>
            </a:r>
            <a:r>
              <a:rPr lang="uk-UA" dirty="0"/>
              <a:t>промислових споживачів </a:t>
            </a:r>
            <a:r>
              <a:rPr lang="uk-UA" dirty="0" smtClean="0"/>
              <a:t>виключно </a:t>
            </a:r>
            <a:r>
              <a:rPr lang="uk-UA" dirty="0"/>
              <a:t>попитом та </a:t>
            </a:r>
            <a:r>
              <a:rPr lang="uk-UA" dirty="0" smtClean="0"/>
              <a:t>постачанням </a:t>
            </a:r>
            <a:endParaRPr lang="uk-UA" dirty="0"/>
          </a:p>
          <a:p>
            <a:r>
              <a:rPr lang="uk-UA" dirty="0" smtClean="0"/>
              <a:t>можуть </a:t>
            </a:r>
            <a:r>
              <a:rPr lang="uk-UA" dirty="0"/>
              <a:t>встановити </a:t>
            </a:r>
            <a:r>
              <a:rPr lang="uk-UA" dirty="0" smtClean="0"/>
              <a:t>для газу </a:t>
            </a:r>
            <a:r>
              <a:rPr lang="uk-UA" dirty="0"/>
              <a:t>і </a:t>
            </a:r>
            <a:r>
              <a:rPr lang="uk-UA" dirty="0" smtClean="0"/>
              <a:t>електроенергії – </a:t>
            </a:r>
            <a:r>
              <a:rPr lang="uk-UA" dirty="0"/>
              <a:t>регульована </a:t>
            </a:r>
            <a:r>
              <a:rPr lang="uk-UA" dirty="0" smtClean="0"/>
              <a:t>ціна </a:t>
            </a:r>
            <a:endParaRPr lang="uk-UA" dirty="0"/>
          </a:p>
          <a:p>
            <a:pPr marL="0" indent="0">
              <a:buNone/>
            </a:pPr>
            <a:r>
              <a:rPr lang="uk-UA" b="1" i="1" dirty="0" smtClean="0"/>
              <a:t>Стаття </a:t>
            </a:r>
            <a:r>
              <a:rPr lang="uk-UA" b="1" i="1" dirty="0"/>
              <a:t>270 </a:t>
            </a:r>
            <a:r>
              <a:rPr lang="uk-UA" b="1" dirty="0"/>
              <a:t>Заборона подвійного ціноутворення</a:t>
            </a:r>
            <a:endParaRPr lang="uk-UA" dirty="0"/>
          </a:p>
          <a:p>
            <a:r>
              <a:rPr lang="uk-UA" dirty="0" smtClean="0"/>
              <a:t>на </a:t>
            </a:r>
            <a:r>
              <a:rPr lang="uk-UA" dirty="0"/>
              <a:t>експорт </a:t>
            </a:r>
            <a:r>
              <a:rPr lang="uk-UA" dirty="0" smtClean="0"/>
              <a:t>і для </a:t>
            </a:r>
            <a:r>
              <a:rPr lang="uk-UA" dirty="0"/>
              <a:t>внутрішнього споживання </a:t>
            </a:r>
          </a:p>
          <a:p>
            <a:pPr marL="0" indent="0">
              <a:buNone/>
            </a:pPr>
            <a:r>
              <a:rPr lang="uk-UA" b="1" i="1" dirty="0"/>
              <a:t>Стаття 271 </a:t>
            </a:r>
            <a:r>
              <a:rPr lang="uk-UA" b="1" dirty="0"/>
              <a:t>Митні збори та кількісні обмеження </a:t>
            </a:r>
            <a:endParaRPr lang="uk-UA" dirty="0"/>
          </a:p>
          <a:p>
            <a:r>
              <a:rPr lang="uk-UA" dirty="0" smtClean="0"/>
              <a:t>не </a:t>
            </a:r>
            <a:r>
              <a:rPr lang="uk-UA" dirty="0"/>
              <a:t>перешкоджає кількісним обмеженням що відповідають </a:t>
            </a:r>
            <a:r>
              <a:rPr lang="uk-UA" dirty="0" smtClean="0"/>
              <a:t>…. </a:t>
            </a:r>
            <a:endParaRPr lang="uk-UA" dirty="0"/>
          </a:p>
          <a:p>
            <a:pPr marL="0" indent="0">
              <a:buNone/>
            </a:pPr>
            <a:r>
              <a:rPr lang="uk-UA" b="1" i="1" dirty="0"/>
              <a:t>Стаття 272 </a:t>
            </a:r>
            <a:r>
              <a:rPr lang="uk-UA" b="1" dirty="0"/>
              <a:t>Транзит </a:t>
            </a:r>
            <a:endParaRPr lang="uk-UA" dirty="0"/>
          </a:p>
          <a:p>
            <a:r>
              <a:rPr lang="uk-UA" dirty="0"/>
              <a:t>спрощення </a:t>
            </a:r>
            <a:r>
              <a:rPr lang="uk-UA" dirty="0" smtClean="0"/>
              <a:t>транзиту </a:t>
            </a:r>
            <a:endParaRPr lang="uk-UA" dirty="0"/>
          </a:p>
          <a:p>
            <a:pPr marL="0" indent="0">
              <a:buNone/>
            </a:pPr>
            <a:r>
              <a:rPr lang="uk-UA" b="1" i="1" dirty="0"/>
              <a:t>Стаття 273 </a:t>
            </a:r>
            <a:r>
              <a:rPr lang="uk-UA" b="1" dirty="0"/>
              <a:t>Транспортування </a:t>
            </a:r>
            <a:endParaRPr lang="uk-UA" dirty="0"/>
          </a:p>
          <a:p>
            <a:r>
              <a:rPr lang="uk-UA" dirty="0" smtClean="0"/>
              <a:t>тарифи</a:t>
            </a:r>
            <a:r>
              <a:rPr lang="uk-UA" dirty="0"/>
              <a:t>, процедура розподілу пропускної спроможності є прозорими та не </a:t>
            </a:r>
            <a:r>
              <a:rPr lang="uk-UA" dirty="0" smtClean="0"/>
              <a:t>дискримінуватимуть </a:t>
            </a:r>
            <a:endParaRPr lang="uk-UA" dirty="0"/>
          </a:p>
          <a:p>
            <a:pPr marL="0" indent="0">
              <a:buNone/>
            </a:pPr>
            <a:r>
              <a:rPr lang="uk-UA" b="1" i="1" dirty="0"/>
              <a:t>Стаття 274 </a:t>
            </a:r>
            <a:r>
              <a:rPr lang="uk-UA" b="1" dirty="0"/>
              <a:t>Співробітництво в сфері використання інфраструктури </a:t>
            </a:r>
            <a:endParaRPr lang="uk-UA" dirty="0"/>
          </a:p>
          <a:p>
            <a:pPr marL="0" indent="0">
              <a:buNone/>
            </a:pPr>
            <a:r>
              <a:rPr lang="uk-UA" b="1" i="1" dirty="0" smtClean="0"/>
              <a:t>Стаття </a:t>
            </a:r>
            <a:r>
              <a:rPr lang="uk-UA" b="1" i="1" dirty="0"/>
              <a:t>275 </a:t>
            </a:r>
            <a:r>
              <a:rPr lang="uk-UA" b="1" dirty="0"/>
              <a:t>Несанкціонований відбір енергетичних товарів </a:t>
            </a:r>
            <a:endParaRPr lang="uk-UA" dirty="0"/>
          </a:p>
          <a:p>
            <a:pPr marL="0" indent="0">
              <a:buNone/>
            </a:pPr>
            <a:r>
              <a:rPr lang="uk-UA" b="1" i="1" dirty="0"/>
              <a:t>Стаття 276 </a:t>
            </a:r>
            <a:r>
              <a:rPr lang="uk-UA" b="1" dirty="0"/>
              <a:t>Збій у постачанні </a:t>
            </a:r>
            <a:endParaRPr lang="uk-UA" dirty="0"/>
          </a:p>
          <a:p>
            <a:r>
              <a:rPr lang="uk-UA" dirty="0" smtClean="0"/>
              <a:t>не </a:t>
            </a:r>
            <a:r>
              <a:rPr lang="uk-UA" dirty="0"/>
              <a:t>повинна </a:t>
            </a:r>
            <a:r>
              <a:rPr lang="uk-UA" dirty="0" smtClean="0"/>
              <a:t>відповідальності в </a:t>
            </a:r>
            <a:r>
              <a:rPr lang="uk-UA" dirty="0"/>
              <a:t>результаті дій </a:t>
            </a:r>
            <a:r>
              <a:rPr lang="uk-UA" dirty="0" smtClean="0"/>
              <a:t>третьою </a:t>
            </a:r>
            <a:r>
              <a:rPr lang="uk-UA" dirty="0"/>
              <a:t>країною </a:t>
            </a:r>
            <a:r>
              <a:rPr lang="uk-UA" dirty="0" smtClean="0"/>
              <a:t>(або підконтрольних)</a:t>
            </a:r>
            <a:endParaRPr lang="uk-UA" dirty="0"/>
          </a:p>
          <a:p>
            <a:pPr marL="0" indent="0">
              <a:buNone/>
            </a:pPr>
            <a:r>
              <a:rPr lang="uk-UA" b="1" i="1" dirty="0"/>
              <a:t>Стаття 277 </a:t>
            </a:r>
            <a:r>
              <a:rPr lang="uk-UA" b="1" dirty="0"/>
              <a:t>Регуляторний орган для електроенергії та газу </a:t>
            </a:r>
            <a:endParaRPr lang="uk-UA" dirty="0"/>
          </a:p>
          <a:p>
            <a:r>
              <a:rPr lang="uk-UA" dirty="0"/>
              <a:t>незалежним від </a:t>
            </a:r>
            <a:r>
              <a:rPr lang="uk-UA" dirty="0" smtClean="0"/>
              <a:t>суб’єктів </a:t>
            </a:r>
            <a:r>
              <a:rPr lang="uk-UA" dirty="0"/>
              <a:t>господарювання, </a:t>
            </a:r>
            <a:r>
              <a:rPr lang="uk-UA" dirty="0" smtClean="0"/>
              <a:t>гарантувати </a:t>
            </a:r>
            <a:r>
              <a:rPr lang="uk-UA" dirty="0"/>
              <a:t>ефективну конкуренцію</a:t>
            </a:r>
            <a:r>
              <a:rPr lang="uk-UA" dirty="0" smtClean="0"/>
              <a:t>.</a:t>
            </a:r>
            <a:endParaRPr lang="uk-UA" dirty="0"/>
          </a:p>
          <a:p>
            <a:pPr marL="0" indent="0">
              <a:buNone/>
            </a:pPr>
            <a:r>
              <a:rPr lang="uk-UA" b="1" i="1" dirty="0" smtClean="0"/>
              <a:t>Стаття </a:t>
            </a:r>
            <a:r>
              <a:rPr lang="uk-UA" b="1" i="1" dirty="0"/>
              <a:t>278 </a:t>
            </a:r>
            <a:r>
              <a:rPr lang="uk-UA" b="1" dirty="0"/>
              <a:t>Взаємовідносини з Договором про заснування Енергетичного Співтовариства </a:t>
            </a:r>
            <a:endParaRPr lang="uk-UA" dirty="0"/>
          </a:p>
          <a:p>
            <a:pPr marL="0" indent="0">
              <a:buNone/>
            </a:pPr>
            <a:r>
              <a:rPr lang="uk-UA" b="1" i="1" dirty="0"/>
              <a:t>Стаття 279 </a:t>
            </a:r>
            <a:r>
              <a:rPr lang="uk-UA" b="1" dirty="0"/>
              <a:t>Доступ та здійснення діяльності із розвідки, видобування та виробництва вуглеводнів </a:t>
            </a:r>
            <a:endParaRPr lang="uk-UA" dirty="0"/>
          </a:p>
          <a:p>
            <a:r>
              <a:rPr lang="uk-UA" dirty="0"/>
              <a:t>суверенітет над </a:t>
            </a:r>
            <a:r>
              <a:rPr lang="uk-UA" dirty="0" smtClean="0"/>
              <a:t>такими ресурсами </a:t>
            </a:r>
            <a:endParaRPr lang="uk-UA" dirty="0"/>
          </a:p>
          <a:p>
            <a:r>
              <a:rPr lang="uk-UA" dirty="0"/>
              <a:t>суб’єкти для </a:t>
            </a:r>
            <a:r>
              <a:rPr lang="uk-UA" dirty="0" smtClean="0"/>
              <a:t>цих </a:t>
            </a:r>
            <a:r>
              <a:rPr lang="uk-UA" dirty="0"/>
              <a:t>заходів розглядаються на рівних засадах. </a:t>
            </a:r>
          </a:p>
          <a:p>
            <a:r>
              <a:rPr lang="uk-UA" dirty="0" smtClean="0"/>
              <a:t>за дозвіл фінансовий </a:t>
            </a:r>
            <a:r>
              <a:rPr lang="uk-UA" dirty="0"/>
              <a:t>внесок або внесок у вуглеводнях. </a:t>
            </a:r>
          </a:p>
          <a:p>
            <a:pPr marL="0" indent="0">
              <a:buNone/>
            </a:pPr>
            <a:r>
              <a:rPr lang="uk-UA" b="1" i="1" dirty="0"/>
              <a:t>Стаття 280 </a:t>
            </a:r>
            <a:r>
              <a:rPr lang="uk-UA" b="1" dirty="0"/>
              <a:t>Ліцензування та умови ліцензування </a:t>
            </a:r>
            <a:endParaRPr lang="uk-UA" dirty="0"/>
          </a:p>
          <a:p>
            <a:endParaRPr lang="uk-UA" dirty="0"/>
          </a:p>
        </p:txBody>
      </p:sp>
    </p:spTree>
    <p:extLst>
      <p:ext uri="{BB962C8B-B14F-4D97-AF65-F5344CB8AC3E}">
        <p14:creationId xmlns:p14="http://schemas.microsoft.com/office/powerpoint/2010/main" val="3134851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uk-UA" b="1" dirty="0"/>
              <a:t>Глава 12 Прозорість </a:t>
            </a:r>
            <a:r>
              <a:rPr lang="uk-UA" dirty="0"/>
              <a:t/>
            </a:r>
            <a:br>
              <a:rPr lang="uk-UA" dirty="0"/>
            </a:br>
            <a:endParaRPr lang="uk-UA" dirty="0"/>
          </a:p>
        </p:txBody>
      </p:sp>
      <p:sp>
        <p:nvSpPr>
          <p:cNvPr id="3" name="Объект 2"/>
          <p:cNvSpPr>
            <a:spLocks noGrp="1"/>
          </p:cNvSpPr>
          <p:nvPr>
            <p:ph idx="1"/>
          </p:nvPr>
        </p:nvSpPr>
        <p:spPr>
          <a:xfrm>
            <a:off x="457200" y="1600201"/>
            <a:ext cx="8229600" cy="3845024"/>
          </a:xfrm>
        </p:spPr>
        <p:txBody>
          <a:bodyPr>
            <a:normAutofit fontScale="55000" lnSpcReduction="20000"/>
          </a:bodyPr>
          <a:lstStyle/>
          <a:p>
            <a:pPr marL="0" indent="0">
              <a:buNone/>
            </a:pPr>
            <a:r>
              <a:rPr lang="uk-UA" b="1" i="1" dirty="0" smtClean="0"/>
              <a:t>Стаття </a:t>
            </a:r>
            <a:r>
              <a:rPr lang="uk-UA" b="1" i="1" dirty="0"/>
              <a:t>281 </a:t>
            </a:r>
            <a:r>
              <a:rPr lang="uk-UA" b="1" dirty="0"/>
              <a:t>Визначення </a:t>
            </a:r>
            <a:endParaRPr lang="uk-UA" dirty="0"/>
          </a:p>
          <a:p>
            <a:pPr marL="0" indent="0">
              <a:buNone/>
            </a:pPr>
            <a:r>
              <a:rPr lang="uk-UA" b="1" i="1" dirty="0" smtClean="0"/>
              <a:t>Стаття </a:t>
            </a:r>
            <a:r>
              <a:rPr lang="uk-UA" b="1" i="1" dirty="0"/>
              <a:t>282 </a:t>
            </a:r>
            <a:r>
              <a:rPr lang="uk-UA" b="1" dirty="0"/>
              <a:t>Цілі та сфера застосування </a:t>
            </a:r>
            <a:endParaRPr lang="uk-UA" dirty="0"/>
          </a:p>
          <a:p>
            <a:pPr marL="0" indent="0">
              <a:buNone/>
            </a:pPr>
            <a:r>
              <a:rPr lang="uk-UA" b="1" i="1" dirty="0"/>
              <a:t>Стаття 283 </a:t>
            </a:r>
            <a:r>
              <a:rPr lang="uk-UA" b="1" dirty="0"/>
              <a:t>Публікація </a:t>
            </a:r>
            <a:endParaRPr lang="uk-UA" dirty="0"/>
          </a:p>
          <a:p>
            <a:r>
              <a:rPr lang="uk-UA" dirty="0" smtClean="0"/>
              <a:t>заходи загального застосування оперативно публікувалися / електронні засоби; </a:t>
            </a:r>
          </a:p>
          <a:p>
            <a:r>
              <a:rPr lang="uk-UA" dirty="0" smtClean="0"/>
              <a:t>намагається </a:t>
            </a:r>
            <a:r>
              <a:rPr lang="uk-UA" dirty="0"/>
              <a:t>врахувати </a:t>
            </a:r>
            <a:r>
              <a:rPr lang="uk-UA" dirty="0" smtClean="0"/>
              <a:t>коментарі від </a:t>
            </a:r>
            <a:r>
              <a:rPr lang="uk-UA" dirty="0"/>
              <a:t>заінтересованих осіб, стосовно </a:t>
            </a:r>
            <a:r>
              <a:rPr lang="uk-UA" dirty="0" smtClean="0"/>
              <a:t>запропонованих </a:t>
            </a:r>
            <a:r>
              <a:rPr lang="uk-UA" dirty="0"/>
              <a:t>заходів. </a:t>
            </a:r>
          </a:p>
          <a:p>
            <a:pPr marL="0" indent="0">
              <a:buNone/>
            </a:pPr>
            <a:r>
              <a:rPr lang="uk-UA" b="1" i="1" dirty="0"/>
              <a:t>Стаття </a:t>
            </a:r>
            <a:r>
              <a:rPr lang="uk-UA" b="1" dirty="0"/>
              <a:t>284</a:t>
            </a:r>
          </a:p>
          <a:p>
            <a:r>
              <a:rPr lang="uk-UA" dirty="0"/>
              <a:t>кожна Сторона визначає контактний пункт. </a:t>
            </a:r>
          </a:p>
          <a:p>
            <a:pPr marL="0" indent="0">
              <a:buNone/>
            </a:pPr>
            <a:r>
              <a:rPr lang="uk-UA" b="1" i="1" dirty="0"/>
              <a:t>Стаття 285 </a:t>
            </a:r>
            <a:r>
              <a:rPr lang="uk-UA" b="1" dirty="0"/>
              <a:t>Адміністративні провадження </a:t>
            </a:r>
            <a:endParaRPr lang="uk-UA" dirty="0"/>
          </a:p>
          <a:p>
            <a:pPr marL="0" indent="0">
              <a:buNone/>
            </a:pPr>
            <a:r>
              <a:rPr lang="uk-UA" b="1" i="1" dirty="0"/>
              <a:t>Стаття 286 </a:t>
            </a:r>
            <a:r>
              <a:rPr lang="uk-UA" b="1" dirty="0"/>
              <a:t>Перегляд та оскарження </a:t>
            </a:r>
            <a:endParaRPr lang="uk-UA" dirty="0"/>
          </a:p>
          <a:p>
            <a:pPr marL="0" indent="0">
              <a:buNone/>
            </a:pPr>
            <a:r>
              <a:rPr lang="uk-UA" b="1" i="1" dirty="0"/>
              <a:t>Стаття 287 </a:t>
            </a:r>
            <a:r>
              <a:rPr lang="uk-UA" b="1" dirty="0"/>
              <a:t>Регулятивна якість і виконання та належна поведінка в управлінні </a:t>
            </a:r>
            <a:endParaRPr lang="uk-UA" dirty="0"/>
          </a:p>
          <a:p>
            <a:pPr marL="0" indent="0">
              <a:buNone/>
            </a:pPr>
            <a:r>
              <a:rPr lang="uk-UA" b="1" i="1" dirty="0"/>
              <a:t>Стаття 288 </a:t>
            </a:r>
            <a:r>
              <a:rPr lang="uk-UA" b="1" dirty="0"/>
              <a:t>Недопущення дискримінації</a:t>
            </a:r>
            <a:r>
              <a:rPr lang="uk-UA" dirty="0"/>
              <a:t> </a:t>
            </a:r>
          </a:p>
        </p:txBody>
      </p:sp>
    </p:spTree>
    <p:extLst>
      <p:ext uri="{BB962C8B-B14F-4D97-AF65-F5344CB8AC3E}">
        <p14:creationId xmlns:p14="http://schemas.microsoft.com/office/powerpoint/2010/main" val="219433435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Autofit/>
          </a:bodyPr>
          <a:lstStyle/>
          <a:p>
            <a:r>
              <a:rPr lang="uk-UA" sz="2800" b="1" dirty="0"/>
              <a:t>ГЛАВА 13 ТОРГІВЛЯ ТА СТАЛИЙ РОЗВИТОК </a:t>
            </a:r>
            <a:r>
              <a:rPr lang="uk-UA" sz="2800" dirty="0"/>
              <a:t/>
            </a:r>
            <a:br>
              <a:rPr lang="uk-UA" sz="2800" dirty="0"/>
            </a:br>
            <a:endParaRPr lang="uk-UA" sz="2800" dirty="0"/>
          </a:p>
        </p:txBody>
      </p:sp>
      <p:sp>
        <p:nvSpPr>
          <p:cNvPr id="3" name="Объект 2"/>
          <p:cNvSpPr>
            <a:spLocks noGrp="1"/>
          </p:cNvSpPr>
          <p:nvPr>
            <p:ph idx="1"/>
          </p:nvPr>
        </p:nvSpPr>
        <p:spPr>
          <a:xfrm>
            <a:off x="457200" y="764704"/>
            <a:ext cx="8229600" cy="6093296"/>
          </a:xfrm>
        </p:spPr>
        <p:txBody>
          <a:bodyPr>
            <a:normAutofit fontScale="40000" lnSpcReduction="20000"/>
          </a:bodyPr>
          <a:lstStyle/>
          <a:p>
            <a:pPr marL="0" indent="0">
              <a:buNone/>
            </a:pPr>
            <a:r>
              <a:rPr lang="uk-UA" b="1" i="1" dirty="0" smtClean="0"/>
              <a:t>Стаття </a:t>
            </a:r>
            <a:r>
              <a:rPr lang="uk-UA" b="1" i="1" dirty="0"/>
              <a:t>289 </a:t>
            </a:r>
            <a:r>
              <a:rPr lang="uk-UA" b="1" dirty="0"/>
              <a:t>Зміст та цілі </a:t>
            </a:r>
            <a:endParaRPr lang="uk-UA" dirty="0"/>
          </a:p>
          <a:p>
            <a:r>
              <a:rPr lang="uk-UA" dirty="0" smtClean="0"/>
              <a:t>Посилання на міжнародні нормативні документи</a:t>
            </a:r>
            <a:endParaRPr lang="uk-UA" dirty="0"/>
          </a:p>
          <a:p>
            <a:pPr marL="0" indent="0">
              <a:buNone/>
            </a:pPr>
            <a:r>
              <a:rPr lang="uk-UA" b="1" i="1" dirty="0"/>
              <a:t>Стаття 290 </a:t>
            </a:r>
            <a:r>
              <a:rPr lang="uk-UA" b="1" dirty="0"/>
              <a:t>Право на регулювання </a:t>
            </a:r>
            <a:endParaRPr lang="uk-UA" dirty="0"/>
          </a:p>
          <a:p>
            <a:r>
              <a:rPr lang="uk-UA" dirty="0" smtClean="0"/>
              <a:t>наближає закони</a:t>
            </a:r>
            <a:r>
              <a:rPr lang="uk-UA" dirty="0"/>
              <a:t>, підзаконні акти та адміністративну практику до </a:t>
            </a:r>
            <a:r>
              <a:rPr lang="uk-UA" i="1" dirty="0" err="1"/>
              <a:t>acquis</a:t>
            </a:r>
            <a:r>
              <a:rPr lang="uk-UA" i="1" dirty="0"/>
              <a:t> </a:t>
            </a:r>
            <a:r>
              <a:rPr lang="uk-UA" dirty="0"/>
              <a:t>ЄС. </a:t>
            </a:r>
          </a:p>
          <a:p>
            <a:pPr marL="0" indent="0">
              <a:buNone/>
            </a:pPr>
            <a:r>
              <a:rPr lang="uk-UA" b="1" i="1" dirty="0"/>
              <a:t>Стаття 291 </a:t>
            </a:r>
            <a:r>
              <a:rPr lang="uk-UA" b="1" dirty="0"/>
              <a:t>Багатосторонні трудові стандарти та угоди </a:t>
            </a:r>
            <a:endParaRPr lang="uk-UA" dirty="0"/>
          </a:p>
          <a:p>
            <a:r>
              <a:rPr lang="uk-UA" dirty="0" smtClean="0"/>
              <a:t>(</a:t>
            </a:r>
            <a:r>
              <a:rPr lang="uk-UA" dirty="0"/>
              <a:t>а) свободу об’єднань та </a:t>
            </a:r>
            <a:r>
              <a:rPr lang="uk-UA" dirty="0" smtClean="0"/>
              <a:t>колективні </a:t>
            </a:r>
            <a:r>
              <a:rPr lang="uk-UA" dirty="0"/>
              <a:t>переговори; </a:t>
            </a:r>
          </a:p>
          <a:p>
            <a:r>
              <a:rPr lang="uk-UA" dirty="0"/>
              <a:t>(b) усунення </a:t>
            </a:r>
            <a:r>
              <a:rPr lang="uk-UA" dirty="0" smtClean="0"/>
              <a:t>примусової праці</a:t>
            </a:r>
            <a:r>
              <a:rPr lang="uk-UA" dirty="0"/>
              <a:t>; </a:t>
            </a:r>
          </a:p>
          <a:p>
            <a:r>
              <a:rPr lang="uk-UA" dirty="0"/>
              <a:t>(с) </a:t>
            </a:r>
            <a:r>
              <a:rPr lang="uk-UA" dirty="0" smtClean="0"/>
              <a:t>викоренення </a:t>
            </a:r>
            <a:r>
              <a:rPr lang="uk-UA" dirty="0"/>
              <a:t>дитячої праці; </a:t>
            </a:r>
          </a:p>
          <a:p>
            <a:r>
              <a:rPr lang="uk-UA" dirty="0"/>
              <a:t>(d) усунення дискримінації стосовно зайнятості та професій. </a:t>
            </a:r>
          </a:p>
          <a:p>
            <a:r>
              <a:rPr lang="uk-UA" dirty="0" smtClean="0"/>
              <a:t>трудові </a:t>
            </a:r>
            <a:r>
              <a:rPr lang="uk-UA" dirty="0"/>
              <a:t>стандарти не повинні </a:t>
            </a:r>
            <a:r>
              <a:rPr lang="uk-UA" dirty="0" smtClean="0"/>
              <a:t>для </a:t>
            </a:r>
            <a:r>
              <a:rPr lang="uk-UA" dirty="0"/>
              <a:t>протекціоністських </a:t>
            </a:r>
            <a:r>
              <a:rPr lang="uk-UA" dirty="0" smtClean="0"/>
              <a:t>цілей </a:t>
            </a:r>
            <a:endParaRPr lang="uk-UA" dirty="0"/>
          </a:p>
          <a:p>
            <a:pPr marL="0" indent="0">
              <a:buNone/>
            </a:pPr>
            <a:r>
              <a:rPr lang="uk-UA" b="1" i="1" dirty="0"/>
              <a:t>Стаття 292 </a:t>
            </a:r>
            <a:r>
              <a:rPr lang="uk-UA" b="1" dirty="0"/>
              <a:t>Багатосторонні угоди з охорони навколишнього природного середовища </a:t>
            </a:r>
            <a:endParaRPr lang="uk-UA" dirty="0"/>
          </a:p>
          <a:p>
            <a:pPr marL="0" indent="0">
              <a:buNone/>
            </a:pPr>
            <a:r>
              <a:rPr lang="uk-UA" b="1" i="1" dirty="0" smtClean="0"/>
              <a:t>Стаття </a:t>
            </a:r>
            <a:r>
              <a:rPr lang="uk-UA" b="1" i="1" dirty="0"/>
              <a:t>293 </a:t>
            </a:r>
            <a:r>
              <a:rPr lang="uk-UA" b="1" dirty="0"/>
              <a:t>Торгівля на користь сталого розвитку </a:t>
            </a:r>
            <a:endParaRPr lang="uk-UA" dirty="0"/>
          </a:p>
          <a:p>
            <a:r>
              <a:rPr lang="uk-UA" dirty="0" smtClean="0"/>
              <a:t>екологічне </a:t>
            </a:r>
            <a:r>
              <a:rPr lang="uk-UA" dirty="0"/>
              <a:t>маркування </a:t>
            </a:r>
            <a:r>
              <a:rPr lang="uk-UA" dirty="0" smtClean="0"/>
              <a:t>товарів…</a:t>
            </a:r>
            <a:endParaRPr lang="uk-UA" dirty="0"/>
          </a:p>
          <a:p>
            <a:pPr marL="0" indent="0">
              <a:buNone/>
            </a:pPr>
            <a:r>
              <a:rPr lang="uk-UA" b="1" i="1" dirty="0" smtClean="0"/>
              <a:t>Стаття </a:t>
            </a:r>
            <a:r>
              <a:rPr lang="uk-UA" b="1" i="1" dirty="0"/>
              <a:t>294 </a:t>
            </a:r>
            <a:r>
              <a:rPr lang="uk-UA" b="1" dirty="0"/>
              <a:t>Торгівля лісовою продукцією </a:t>
            </a:r>
            <a:endParaRPr lang="uk-UA" dirty="0"/>
          </a:p>
          <a:p>
            <a:r>
              <a:rPr lang="uk-UA" dirty="0"/>
              <a:t>сприяти торгівлі легальною і сталою лісовою продукцією. </a:t>
            </a:r>
          </a:p>
          <a:p>
            <a:pPr marL="0" indent="0">
              <a:buNone/>
            </a:pPr>
            <a:r>
              <a:rPr lang="uk-UA" b="1" i="1" dirty="0"/>
              <a:t>Стаття 295 </a:t>
            </a:r>
            <a:r>
              <a:rPr lang="uk-UA" b="1" dirty="0"/>
              <a:t>Торгівля рибною продукцією </a:t>
            </a:r>
            <a:endParaRPr lang="uk-UA" dirty="0"/>
          </a:p>
          <a:p>
            <a:pPr marL="0" indent="0">
              <a:buNone/>
            </a:pPr>
            <a:r>
              <a:rPr lang="uk-UA" b="1" i="1" dirty="0"/>
              <a:t>Стаття 296 </a:t>
            </a:r>
            <a:r>
              <a:rPr lang="uk-UA" b="1" dirty="0"/>
              <a:t>Підтримка рівнів захисту </a:t>
            </a:r>
            <a:endParaRPr lang="uk-UA" dirty="0"/>
          </a:p>
          <a:p>
            <a:r>
              <a:rPr lang="uk-UA" dirty="0"/>
              <a:t>не повинна послаблювати </a:t>
            </a:r>
            <a:r>
              <a:rPr lang="uk-UA" dirty="0" smtClean="0"/>
              <a:t>охорону </a:t>
            </a:r>
            <a:r>
              <a:rPr lang="uk-UA" dirty="0"/>
              <a:t>навколишнього природного середовища або праці, з метою покращення торгівлі або інвестицій. </a:t>
            </a:r>
          </a:p>
          <a:p>
            <a:pPr marL="0" indent="0">
              <a:buNone/>
            </a:pPr>
            <a:r>
              <a:rPr lang="uk-UA" b="1" i="1" dirty="0"/>
              <a:t>Стаття 297 </a:t>
            </a:r>
            <a:r>
              <a:rPr lang="uk-UA" b="1" dirty="0"/>
              <a:t>Наукова інформація </a:t>
            </a:r>
            <a:endParaRPr lang="uk-UA" dirty="0"/>
          </a:p>
          <a:p>
            <a:pPr marL="0" indent="0">
              <a:buNone/>
            </a:pPr>
            <a:r>
              <a:rPr lang="uk-UA" b="1" i="1" dirty="0" smtClean="0"/>
              <a:t>Стаття </a:t>
            </a:r>
            <a:r>
              <a:rPr lang="uk-UA" b="1" i="1" dirty="0"/>
              <a:t>298 </a:t>
            </a:r>
            <a:r>
              <a:rPr lang="uk-UA" b="1" dirty="0"/>
              <a:t>Перегляд впливу на сталий розвиток </a:t>
            </a:r>
            <a:endParaRPr lang="uk-UA" dirty="0"/>
          </a:p>
          <a:p>
            <a:pPr marL="0" indent="0">
              <a:buNone/>
            </a:pPr>
            <a:r>
              <a:rPr lang="uk-UA" b="1" i="1" dirty="0" smtClean="0"/>
              <a:t>Стаття </a:t>
            </a:r>
            <a:r>
              <a:rPr lang="uk-UA" b="1" i="1" dirty="0"/>
              <a:t>299 </a:t>
            </a:r>
            <a:r>
              <a:rPr lang="uk-UA" b="1" dirty="0"/>
              <a:t>Інститути громадянського суспільства </a:t>
            </a:r>
            <a:endParaRPr lang="uk-UA" dirty="0"/>
          </a:p>
          <a:p>
            <a:r>
              <a:rPr lang="uk-UA" dirty="0" smtClean="0"/>
              <a:t>Дорадча </a:t>
            </a:r>
            <a:r>
              <a:rPr lang="uk-UA" dirty="0"/>
              <a:t>групу з питань сталого </a:t>
            </a:r>
            <a:r>
              <a:rPr lang="uk-UA" dirty="0" smtClean="0"/>
              <a:t>розвитку з </a:t>
            </a:r>
            <a:r>
              <a:rPr lang="uk-UA" dirty="0"/>
              <a:t>незалежних </a:t>
            </a:r>
            <a:r>
              <a:rPr lang="uk-UA" dirty="0" smtClean="0"/>
              <a:t>громадських організацій - зустрічаються </a:t>
            </a:r>
            <a:r>
              <a:rPr lang="uk-UA" dirty="0"/>
              <a:t>на відкритому Форумі громадянського суспільства. </a:t>
            </a:r>
          </a:p>
          <a:p>
            <a:pPr marL="0" indent="0">
              <a:buNone/>
            </a:pPr>
            <a:r>
              <a:rPr lang="uk-UA" b="1" i="1" dirty="0"/>
              <a:t>Стаття 300 </a:t>
            </a:r>
            <a:r>
              <a:rPr lang="uk-UA" b="1" dirty="0"/>
              <a:t>Інституційний механізм та механізм моніторингу </a:t>
            </a:r>
            <a:endParaRPr lang="uk-UA" dirty="0"/>
          </a:p>
          <a:p>
            <a:r>
              <a:rPr lang="uk-UA" dirty="0" smtClean="0"/>
              <a:t>Підкомітет </a:t>
            </a:r>
            <a:r>
              <a:rPr lang="uk-UA" dirty="0"/>
              <a:t>з питань торгівлі та сталого </a:t>
            </a:r>
            <a:r>
              <a:rPr lang="uk-UA" dirty="0" smtClean="0"/>
              <a:t>розвитку </a:t>
            </a:r>
            <a:endParaRPr lang="uk-UA" dirty="0"/>
          </a:p>
          <a:p>
            <a:pPr marL="0" indent="0">
              <a:buNone/>
            </a:pPr>
            <a:r>
              <a:rPr lang="uk-UA" b="1" i="1" dirty="0"/>
              <a:t>Стаття 301 </a:t>
            </a:r>
            <a:r>
              <a:rPr lang="uk-UA" b="1" dirty="0"/>
              <a:t>Група експертів </a:t>
            </a:r>
            <a:endParaRPr lang="uk-UA" dirty="0"/>
          </a:p>
          <a:p>
            <a:r>
              <a:rPr lang="uk-UA" dirty="0" smtClean="0"/>
              <a:t>При консультаціях може скликання </a:t>
            </a:r>
            <a:r>
              <a:rPr lang="uk-UA" dirty="0"/>
              <a:t>Групи експертів. </a:t>
            </a:r>
          </a:p>
          <a:p>
            <a:pPr marL="0" indent="0">
              <a:buNone/>
            </a:pPr>
            <a:r>
              <a:rPr lang="uk-UA" b="1" i="1" dirty="0"/>
              <a:t>Стаття 302 </a:t>
            </a:r>
            <a:r>
              <a:rPr lang="uk-UA" b="1" dirty="0"/>
              <a:t>Співробітництво у сфері торгівлі та сталого розвитку </a:t>
            </a:r>
            <a:endParaRPr lang="uk-UA" dirty="0"/>
          </a:p>
        </p:txBody>
      </p:sp>
    </p:spTree>
    <p:extLst>
      <p:ext uri="{BB962C8B-B14F-4D97-AF65-F5344CB8AC3E}">
        <p14:creationId xmlns:p14="http://schemas.microsoft.com/office/powerpoint/2010/main" val="108449623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uk-UA" b="1" dirty="0">
                <a:solidFill>
                  <a:srgbClr val="FF0000"/>
                </a:solidFill>
              </a:rPr>
              <a:t>ГЛАВА </a:t>
            </a:r>
            <a:r>
              <a:rPr lang="uk-UA" b="1" dirty="0" smtClean="0">
                <a:solidFill>
                  <a:srgbClr val="FF0000"/>
                </a:solidFill>
              </a:rPr>
              <a:t>14 </a:t>
            </a:r>
            <a:r>
              <a:rPr lang="uk-UA" b="1" dirty="0">
                <a:solidFill>
                  <a:srgbClr val="FF0000"/>
                </a:solidFill>
              </a:rPr>
              <a:t>ВРЕГУЛЮВАННЯ СПОРІВ </a:t>
            </a:r>
            <a:r>
              <a:rPr lang="uk-UA" dirty="0">
                <a:solidFill>
                  <a:srgbClr val="FF0000"/>
                </a:solidFill>
              </a:rPr>
              <a:t/>
            </a:r>
            <a:br>
              <a:rPr lang="uk-UA" dirty="0">
                <a:solidFill>
                  <a:srgbClr val="FF0000"/>
                </a:solidFill>
              </a:rPr>
            </a:br>
            <a:endParaRPr lang="uk-UA" b="1" dirty="0">
              <a:solidFill>
                <a:srgbClr val="FF0000"/>
              </a:solidFill>
            </a:endParaRPr>
          </a:p>
        </p:txBody>
      </p:sp>
      <p:sp>
        <p:nvSpPr>
          <p:cNvPr id="3" name="Объект 2"/>
          <p:cNvSpPr>
            <a:spLocks noGrp="1"/>
          </p:cNvSpPr>
          <p:nvPr>
            <p:ph idx="1"/>
          </p:nvPr>
        </p:nvSpPr>
        <p:spPr>
          <a:xfrm>
            <a:off x="457200" y="620688"/>
            <a:ext cx="8507288" cy="6237312"/>
          </a:xfrm>
        </p:spPr>
        <p:txBody>
          <a:bodyPr>
            <a:normAutofit fontScale="47500" lnSpcReduction="20000"/>
          </a:bodyPr>
          <a:lstStyle/>
          <a:p>
            <a:pPr marL="0" indent="0">
              <a:buNone/>
            </a:pPr>
            <a:r>
              <a:rPr lang="uk-UA" b="1" i="1" dirty="0" smtClean="0"/>
              <a:t>Стаття </a:t>
            </a:r>
            <a:r>
              <a:rPr lang="uk-UA" b="1" i="1" dirty="0"/>
              <a:t>303 </a:t>
            </a:r>
            <a:r>
              <a:rPr lang="uk-UA" b="1" dirty="0"/>
              <a:t>Мета </a:t>
            </a:r>
            <a:endParaRPr lang="uk-UA" dirty="0"/>
          </a:p>
          <a:p>
            <a:pPr marL="0" indent="0">
              <a:buNone/>
            </a:pPr>
            <a:r>
              <a:rPr lang="uk-UA" b="1" i="1" dirty="0"/>
              <a:t>Стаття 304 </a:t>
            </a:r>
            <a:r>
              <a:rPr lang="uk-UA" b="1" dirty="0"/>
              <a:t>Сфера застосування </a:t>
            </a:r>
            <a:endParaRPr lang="uk-UA" dirty="0"/>
          </a:p>
          <a:p>
            <a:pPr marL="0" indent="0">
              <a:buNone/>
            </a:pPr>
            <a:r>
              <a:rPr lang="uk-UA" b="1" i="1" dirty="0" smtClean="0"/>
              <a:t>Стаття </a:t>
            </a:r>
            <a:r>
              <a:rPr lang="uk-UA" b="1" i="1" dirty="0"/>
              <a:t>305 </a:t>
            </a:r>
            <a:r>
              <a:rPr lang="uk-UA" b="1" dirty="0"/>
              <a:t>Консультації </a:t>
            </a:r>
            <a:endParaRPr lang="uk-UA" dirty="0"/>
          </a:p>
          <a:p>
            <a:r>
              <a:rPr lang="uk-UA" dirty="0" smtClean="0"/>
              <a:t>подати </a:t>
            </a:r>
            <a:r>
              <a:rPr lang="uk-UA" dirty="0"/>
              <a:t>дипломатичними каналами </a:t>
            </a:r>
            <a:r>
              <a:rPr lang="uk-UA" dirty="0" smtClean="0"/>
              <a:t>письмовий </a:t>
            </a:r>
            <a:r>
              <a:rPr lang="uk-UA" dirty="0"/>
              <a:t>запит та його копію Комітету з питань торгівлі. </a:t>
            </a:r>
          </a:p>
          <a:p>
            <a:r>
              <a:rPr lang="uk-UA" dirty="0" smtClean="0"/>
              <a:t>Консультації протягом </a:t>
            </a:r>
            <a:r>
              <a:rPr lang="uk-UA" dirty="0"/>
              <a:t>30 днів, </a:t>
            </a:r>
            <a:r>
              <a:rPr lang="uk-UA" dirty="0" smtClean="0"/>
              <a:t>конфіденційна </a:t>
            </a:r>
            <a:r>
              <a:rPr lang="uk-UA" dirty="0"/>
              <a:t>інформація, розкрита в ході консультацій не розголошуватиметься. </a:t>
            </a:r>
          </a:p>
          <a:p>
            <a:r>
              <a:rPr lang="uk-UA" dirty="0" smtClean="0"/>
              <a:t>щодо </a:t>
            </a:r>
            <a:r>
              <a:rPr lang="uk-UA" dirty="0"/>
              <a:t>термінових </a:t>
            </a:r>
            <a:r>
              <a:rPr lang="uk-UA" dirty="0" smtClean="0"/>
              <a:t>питань - 15 </a:t>
            </a:r>
            <a:r>
              <a:rPr lang="uk-UA" dirty="0"/>
              <a:t>днів. </a:t>
            </a:r>
          </a:p>
          <a:p>
            <a:r>
              <a:rPr lang="uk-UA" dirty="0" smtClean="0"/>
              <a:t>якщо повне </a:t>
            </a:r>
            <a:r>
              <a:rPr lang="uk-UA" dirty="0"/>
              <a:t>або часткове припинення транзиту природного газу, нафти або електроенергії - </a:t>
            </a:r>
            <a:r>
              <a:rPr lang="uk-UA" dirty="0" smtClean="0"/>
              <a:t>3 днів</a:t>
            </a:r>
            <a:r>
              <a:rPr lang="uk-UA" dirty="0"/>
              <a:t>. </a:t>
            </a:r>
          </a:p>
          <a:p>
            <a:r>
              <a:rPr lang="uk-UA" dirty="0" smtClean="0"/>
              <a:t>якщо не </a:t>
            </a:r>
            <a:r>
              <a:rPr lang="uk-UA" dirty="0"/>
              <a:t>дають результату - </a:t>
            </a:r>
            <a:r>
              <a:rPr lang="uk-UA" dirty="0" smtClean="0"/>
              <a:t>третейської групи </a:t>
            </a:r>
            <a:endParaRPr lang="uk-UA" dirty="0"/>
          </a:p>
          <a:p>
            <a:pPr marL="0" indent="0">
              <a:buNone/>
            </a:pPr>
            <a:r>
              <a:rPr lang="uk-UA" b="1" dirty="0"/>
              <a:t>Частина 1 Третейська стадія процесу врегулювання спорів </a:t>
            </a:r>
            <a:endParaRPr lang="uk-UA" dirty="0"/>
          </a:p>
          <a:p>
            <a:pPr marL="0" indent="0">
              <a:buNone/>
            </a:pPr>
            <a:r>
              <a:rPr lang="uk-UA" b="1" i="1" dirty="0"/>
              <a:t>Стаття 306 </a:t>
            </a:r>
            <a:r>
              <a:rPr lang="uk-UA" b="1" dirty="0"/>
              <a:t>Порушення третейської стадії процесу врегулювання спорів </a:t>
            </a:r>
            <a:endParaRPr lang="uk-UA" dirty="0"/>
          </a:p>
          <a:p>
            <a:pPr marL="0" indent="0">
              <a:buNone/>
            </a:pPr>
            <a:r>
              <a:rPr lang="uk-UA" b="1" i="1" dirty="0"/>
              <a:t>Стаття 307 </a:t>
            </a:r>
            <a:r>
              <a:rPr lang="uk-UA" b="1" dirty="0"/>
              <a:t>Склад третейської групи </a:t>
            </a:r>
            <a:endParaRPr lang="uk-UA" dirty="0"/>
          </a:p>
          <a:p>
            <a:r>
              <a:rPr lang="uk-UA" dirty="0" smtClean="0"/>
              <a:t>3 членів</a:t>
            </a:r>
            <a:r>
              <a:rPr lang="uk-UA" dirty="0"/>
              <a:t>. </a:t>
            </a:r>
          </a:p>
          <a:p>
            <a:r>
              <a:rPr lang="uk-UA" dirty="0" smtClean="0"/>
              <a:t>У </a:t>
            </a:r>
            <a:r>
              <a:rPr lang="uk-UA" dirty="0"/>
              <a:t>випадку неспроможності </a:t>
            </a:r>
            <a:r>
              <a:rPr lang="uk-UA" dirty="0" smtClean="0"/>
              <a:t>сформувати  - шляхом </a:t>
            </a:r>
            <a:r>
              <a:rPr lang="uk-UA" dirty="0"/>
              <a:t>жеребкування </a:t>
            </a:r>
            <a:r>
              <a:rPr lang="uk-UA" dirty="0" smtClean="0"/>
              <a:t>з </a:t>
            </a:r>
            <a:r>
              <a:rPr lang="uk-UA" dirty="0"/>
              <a:t>відповідного </a:t>
            </a:r>
            <a:r>
              <a:rPr lang="uk-UA" dirty="0" smtClean="0"/>
              <a:t>списку </a:t>
            </a:r>
            <a:endParaRPr lang="uk-UA" dirty="0"/>
          </a:p>
          <a:p>
            <a:pPr marL="0" indent="0">
              <a:buNone/>
            </a:pPr>
            <a:r>
              <a:rPr lang="uk-UA" b="1" i="1" dirty="0" smtClean="0"/>
              <a:t>Стаття </a:t>
            </a:r>
            <a:r>
              <a:rPr lang="uk-UA" b="1" i="1" dirty="0"/>
              <a:t>308 </a:t>
            </a:r>
            <a:r>
              <a:rPr lang="uk-UA" b="1" dirty="0" smtClean="0"/>
              <a:t>Попередній </a:t>
            </a:r>
            <a:r>
              <a:rPr lang="uk-UA" b="1" dirty="0"/>
              <a:t>звіт третейської групи </a:t>
            </a:r>
            <a:endParaRPr lang="uk-UA" dirty="0"/>
          </a:p>
          <a:p>
            <a:r>
              <a:rPr lang="uk-UA" dirty="0" smtClean="0"/>
              <a:t>протягом </a:t>
            </a:r>
            <a:r>
              <a:rPr lang="uk-UA" dirty="0"/>
              <a:t>90 </a:t>
            </a:r>
            <a:r>
              <a:rPr lang="uk-UA" dirty="0" smtClean="0"/>
              <a:t>днів.... Або швидше</a:t>
            </a:r>
            <a:endParaRPr lang="uk-UA" dirty="0"/>
          </a:p>
          <a:p>
            <a:r>
              <a:rPr lang="uk-UA" dirty="0" smtClean="0"/>
              <a:t>Після </a:t>
            </a:r>
            <a:r>
              <a:rPr lang="uk-UA" dirty="0"/>
              <a:t>розгляду </a:t>
            </a:r>
            <a:r>
              <a:rPr lang="uk-UA" dirty="0" smtClean="0"/>
              <a:t>коментарів </a:t>
            </a:r>
            <a:r>
              <a:rPr lang="uk-UA" dirty="0"/>
              <a:t>Сторін </a:t>
            </a:r>
            <a:r>
              <a:rPr lang="uk-UA" dirty="0" smtClean="0"/>
              <a:t>- зміни </a:t>
            </a:r>
            <a:r>
              <a:rPr lang="uk-UA" dirty="0"/>
              <a:t>та продовжити аналіз. </a:t>
            </a:r>
            <a:endParaRPr lang="uk-UA" dirty="0" smtClean="0"/>
          </a:p>
          <a:p>
            <a:r>
              <a:rPr lang="uk-UA" dirty="0" smtClean="0"/>
              <a:t>Остаточна постанова </a:t>
            </a:r>
            <a:endParaRPr lang="uk-UA" dirty="0"/>
          </a:p>
          <a:p>
            <a:pPr marL="0" indent="0">
              <a:buNone/>
            </a:pPr>
            <a:r>
              <a:rPr lang="uk-UA" b="1" i="1" dirty="0"/>
              <a:t>Стаття 309 </a:t>
            </a:r>
            <a:r>
              <a:rPr lang="uk-UA" b="1" dirty="0"/>
              <a:t>Посередництво у випадку термінових спорів, пов’язаних із енергоносіями </a:t>
            </a:r>
            <a:endParaRPr lang="uk-UA" dirty="0"/>
          </a:p>
          <a:p>
            <a:pPr marL="0" indent="0">
              <a:buNone/>
            </a:pPr>
            <a:r>
              <a:rPr lang="uk-UA" b="1" i="1" dirty="0"/>
              <a:t>Стаття 310 </a:t>
            </a:r>
            <a:r>
              <a:rPr lang="uk-UA" b="1" dirty="0"/>
              <a:t>Постанова третейської групи </a:t>
            </a:r>
            <a:endParaRPr lang="uk-UA" dirty="0"/>
          </a:p>
          <a:p>
            <a:pPr marL="0" indent="0">
              <a:buNone/>
            </a:pPr>
            <a:r>
              <a:rPr lang="uk-UA" b="1" dirty="0" smtClean="0"/>
              <a:t>Частина </a:t>
            </a:r>
            <a:r>
              <a:rPr lang="uk-UA" b="1" dirty="0"/>
              <a:t>2 Виконання </a:t>
            </a:r>
            <a:endParaRPr lang="uk-UA" dirty="0"/>
          </a:p>
          <a:p>
            <a:pPr marL="0" indent="0">
              <a:buNone/>
            </a:pPr>
            <a:r>
              <a:rPr lang="uk-UA" b="1" i="1" dirty="0"/>
              <a:t>Стаття 311 </a:t>
            </a:r>
            <a:r>
              <a:rPr lang="uk-UA" b="1" dirty="0"/>
              <a:t>Виконання постанови третейської групи </a:t>
            </a:r>
            <a:endParaRPr lang="uk-UA" dirty="0"/>
          </a:p>
          <a:p>
            <a:pPr marL="0" indent="0">
              <a:buNone/>
            </a:pPr>
            <a:r>
              <a:rPr lang="uk-UA" b="1" i="1" dirty="0"/>
              <a:t>Стаття 312 </a:t>
            </a:r>
            <a:r>
              <a:rPr lang="uk-UA" b="1" dirty="0"/>
              <a:t>Обґрунтований період часу для виконання постанови </a:t>
            </a:r>
            <a:endParaRPr lang="uk-UA" dirty="0"/>
          </a:p>
          <a:p>
            <a:r>
              <a:rPr lang="uk-UA" dirty="0" smtClean="0"/>
              <a:t>30 </a:t>
            </a:r>
            <a:r>
              <a:rPr lang="uk-UA" dirty="0"/>
              <a:t>днів </a:t>
            </a:r>
            <a:r>
              <a:rPr lang="uk-UA" dirty="0" smtClean="0"/>
              <a:t>- повідомити, </a:t>
            </a:r>
            <a:r>
              <a:rPr lang="uk-UA" dirty="0"/>
              <a:t>скільки часу </a:t>
            </a:r>
            <a:r>
              <a:rPr lang="uk-UA" dirty="0" smtClean="0"/>
              <a:t>потрібно </a:t>
            </a:r>
            <a:r>
              <a:rPr lang="uk-UA" dirty="0"/>
              <a:t>для виконання </a:t>
            </a:r>
            <a:r>
              <a:rPr lang="uk-UA" dirty="0" smtClean="0"/>
              <a:t>постанови…</a:t>
            </a:r>
            <a:endParaRPr lang="uk-UA" dirty="0"/>
          </a:p>
          <a:p>
            <a:pPr marL="0" indent="0">
              <a:buNone/>
            </a:pPr>
            <a:r>
              <a:rPr lang="uk-UA" b="1" i="1" dirty="0" smtClean="0"/>
              <a:t>Стаття </a:t>
            </a:r>
            <a:r>
              <a:rPr lang="uk-UA" b="1" i="1" dirty="0"/>
              <a:t>313 </a:t>
            </a:r>
            <a:r>
              <a:rPr lang="uk-UA" b="1" dirty="0"/>
              <a:t>Перевірка будь-яких заходів, вжитих з метою виконання постанови третейської групи </a:t>
            </a:r>
            <a:endParaRPr lang="uk-UA" dirty="0"/>
          </a:p>
          <a:p>
            <a:pPr marL="0" indent="0">
              <a:buNone/>
            </a:pPr>
            <a:r>
              <a:rPr lang="uk-UA" b="1" i="1" dirty="0" smtClean="0"/>
              <a:t>Стаття </a:t>
            </a:r>
            <a:r>
              <a:rPr lang="uk-UA" b="1" i="1" dirty="0"/>
              <a:t>314 </a:t>
            </a:r>
            <a:r>
              <a:rPr lang="uk-UA" b="1" dirty="0"/>
              <a:t>Заходи врегулювання термінових енергетичних спорів </a:t>
            </a:r>
            <a:endParaRPr lang="uk-UA" dirty="0"/>
          </a:p>
          <a:p>
            <a:endParaRPr lang="uk-UA" dirty="0"/>
          </a:p>
        </p:txBody>
      </p:sp>
    </p:spTree>
    <p:extLst>
      <p:ext uri="{BB962C8B-B14F-4D97-AF65-F5344CB8AC3E}">
        <p14:creationId xmlns:p14="http://schemas.microsoft.com/office/powerpoint/2010/main" val="36607713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669360"/>
          </a:xfrm>
        </p:spPr>
        <p:txBody>
          <a:bodyPr>
            <a:normAutofit fontScale="47500" lnSpcReduction="20000"/>
          </a:bodyPr>
          <a:lstStyle/>
          <a:p>
            <a:pPr marL="0" indent="0">
              <a:buNone/>
            </a:pPr>
            <a:r>
              <a:rPr lang="uk-UA" b="1" i="1" dirty="0"/>
              <a:t>Стаття 315 </a:t>
            </a:r>
            <a:r>
              <a:rPr lang="uk-UA" b="1" dirty="0"/>
              <a:t>Тимчасові заходи у випадку невиконання вимог </a:t>
            </a:r>
            <a:endParaRPr lang="uk-UA" dirty="0"/>
          </a:p>
          <a:p>
            <a:r>
              <a:rPr lang="uk-UA" dirty="0"/>
              <a:t>відповідач надає пропозицію щодо тимчасової компенсації. </a:t>
            </a:r>
          </a:p>
          <a:p>
            <a:r>
              <a:rPr lang="uk-UA" dirty="0"/>
              <a:t>Якщо не дійшли згоди щодо компенсації - скаржник матиме право, призупинити виконання зобов’язань  у Розділі про ЗВТ, на рівні, еквівалентному шкоді. </a:t>
            </a:r>
          </a:p>
          <a:p>
            <a:r>
              <a:rPr lang="uk-UA" dirty="0"/>
              <a:t>може підвищити увізні мита до рівня РНС - вартості обсягу знешкодження або шкоди. </a:t>
            </a:r>
          </a:p>
          <a:p>
            <a:pPr marL="0" indent="0">
              <a:buNone/>
            </a:pPr>
            <a:r>
              <a:rPr lang="uk-UA" b="1" i="1" dirty="0"/>
              <a:t>Стаття 316 </a:t>
            </a:r>
            <a:r>
              <a:rPr lang="uk-UA" b="1" dirty="0"/>
              <a:t>Перевірка будь-яких заходів, вжитих з метою виконання постанови після призупинення зобов’язань </a:t>
            </a:r>
            <a:endParaRPr lang="uk-UA" dirty="0"/>
          </a:p>
          <a:p>
            <a:pPr marL="0" indent="0">
              <a:buNone/>
            </a:pPr>
            <a:r>
              <a:rPr lang="uk-UA" b="1" dirty="0" smtClean="0"/>
              <a:t>Частина </a:t>
            </a:r>
            <a:r>
              <a:rPr lang="uk-UA" b="1" dirty="0"/>
              <a:t>3 Загальні положення </a:t>
            </a:r>
            <a:endParaRPr lang="uk-UA" dirty="0"/>
          </a:p>
          <a:p>
            <a:pPr marL="0" indent="0">
              <a:buNone/>
            </a:pPr>
            <a:r>
              <a:rPr lang="uk-UA" b="1" i="1" dirty="0"/>
              <a:t>Стаття 317 </a:t>
            </a:r>
            <a:r>
              <a:rPr lang="uk-UA" b="1" dirty="0"/>
              <a:t>Взаємопогоджуване врегулювання </a:t>
            </a:r>
            <a:endParaRPr lang="uk-UA" dirty="0"/>
          </a:p>
          <a:p>
            <a:pPr marL="0" indent="0">
              <a:buNone/>
            </a:pPr>
            <a:r>
              <a:rPr lang="uk-UA" b="1" i="1" dirty="0" smtClean="0"/>
              <a:t>Стаття </a:t>
            </a:r>
            <a:r>
              <a:rPr lang="uk-UA" b="1" i="1" dirty="0"/>
              <a:t>318 </a:t>
            </a:r>
            <a:r>
              <a:rPr lang="uk-UA" b="1" dirty="0"/>
              <a:t>Правила процедури</a:t>
            </a:r>
            <a:endParaRPr lang="uk-UA" dirty="0"/>
          </a:p>
          <a:p>
            <a:r>
              <a:rPr lang="uk-UA" dirty="0" smtClean="0"/>
              <a:t>у </a:t>
            </a:r>
            <a:r>
              <a:rPr lang="uk-UA" dirty="0"/>
              <a:t>Додатку </a:t>
            </a:r>
            <a:r>
              <a:rPr lang="uk-UA" dirty="0" smtClean="0"/>
              <a:t>ХХIV </a:t>
            </a:r>
            <a:endParaRPr lang="uk-UA" dirty="0"/>
          </a:p>
          <a:p>
            <a:pPr marL="0" indent="0">
              <a:buNone/>
            </a:pPr>
            <a:r>
              <a:rPr lang="uk-UA" b="1" i="1" dirty="0"/>
              <a:t>Стаття 319 </a:t>
            </a:r>
            <a:r>
              <a:rPr lang="uk-UA" b="1" dirty="0"/>
              <a:t>Інформація та технічна порада </a:t>
            </a:r>
            <a:endParaRPr lang="uk-UA" dirty="0"/>
          </a:p>
          <a:p>
            <a:pPr marL="0" indent="0">
              <a:buNone/>
            </a:pPr>
            <a:r>
              <a:rPr lang="uk-UA" b="1" i="1" dirty="0"/>
              <a:t>Стаття 320 </a:t>
            </a:r>
            <a:r>
              <a:rPr lang="uk-UA" b="1" dirty="0"/>
              <a:t>Правила тлумачення </a:t>
            </a:r>
            <a:endParaRPr lang="uk-UA" dirty="0"/>
          </a:p>
          <a:p>
            <a:pPr marL="0" indent="0">
              <a:buNone/>
            </a:pPr>
            <a:r>
              <a:rPr lang="uk-UA" b="1" i="1" dirty="0" smtClean="0"/>
              <a:t>Стаття </a:t>
            </a:r>
            <a:r>
              <a:rPr lang="uk-UA" b="1" i="1" dirty="0"/>
              <a:t>321 </a:t>
            </a:r>
            <a:r>
              <a:rPr lang="uk-UA" b="1" dirty="0"/>
              <a:t>Рішення третейської групи</a:t>
            </a:r>
            <a:endParaRPr lang="uk-UA" dirty="0"/>
          </a:p>
          <a:p>
            <a:r>
              <a:rPr lang="uk-UA" dirty="0" smtClean="0"/>
              <a:t>рішення є </a:t>
            </a:r>
            <a:r>
              <a:rPr lang="uk-UA" dirty="0"/>
              <a:t>обов’язковим для Сторін та не створює </a:t>
            </a:r>
            <a:r>
              <a:rPr lang="uk-UA" dirty="0" smtClean="0"/>
              <a:t>прав </a:t>
            </a:r>
            <a:r>
              <a:rPr lang="uk-UA" dirty="0"/>
              <a:t>або обов’язків для фізичних або юридичних осіб</a:t>
            </a:r>
            <a:r>
              <a:rPr lang="uk-UA" dirty="0" smtClean="0"/>
              <a:t>.</a:t>
            </a:r>
          </a:p>
          <a:p>
            <a:pPr marL="0" indent="0">
              <a:buNone/>
            </a:pPr>
            <a:r>
              <a:rPr lang="uk-UA" b="1" i="1" dirty="0" smtClean="0"/>
              <a:t>Стаття </a:t>
            </a:r>
            <a:r>
              <a:rPr lang="uk-UA" b="1" i="1" dirty="0"/>
              <a:t>322 </a:t>
            </a:r>
            <a:r>
              <a:rPr lang="uk-UA" b="1" dirty="0"/>
              <a:t>Вирішення спорів у зв’язку з нормативно-правовою апроксимацією </a:t>
            </a:r>
            <a:endParaRPr lang="uk-UA" dirty="0"/>
          </a:p>
          <a:p>
            <a:r>
              <a:rPr lang="uk-UA" dirty="0" smtClean="0"/>
              <a:t>Якщо питання </a:t>
            </a:r>
            <a:r>
              <a:rPr lang="uk-UA" dirty="0"/>
              <a:t>щодо тлумачення положень закону ЄС </a:t>
            </a:r>
            <a:r>
              <a:rPr lang="uk-UA" dirty="0" smtClean="0"/>
              <a:t>- звертається </a:t>
            </a:r>
            <a:r>
              <a:rPr lang="uk-UA" dirty="0"/>
              <a:t>до Суду </a:t>
            </a:r>
            <a:r>
              <a:rPr lang="uk-UA" dirty="0" smtClean="0"/>
              <a:t>ЄС. </a:t>
            </a:r>
            <a:endParaRPr lang="uk-UA" dirty="0"/>
          </a:p>
          <a:p>
            <a:pPr marL="0" indent="0">
              <a:buNone/>
            </a:pPr>
            <a:r>
              <a:rPr lang="uk-UA" b="1" dirty="0"/>
              <a:t>Частина 4 Загальні положення </a:t>
            </a:r>
            <a:endParaRPr lang="uk-UA" dirty="0"/>
          </a:p>
          <a:p>
            <a:pPr marL="0" indent="0">
              <a:buNone/>
            </a:pPr>
            <a:r>
              <a:rPr lang="uk-UA" b="1" i="1" dirty="0"/>
              <a:t>Стаття 323 </a:t>
            </a:r>
            <a:r>
              <a:rPr lang="uk-UA" b="1" dirty="0"/>
              <a:t>Арбітри </a:t>
            </a:r>
            <a:endParaRPr lang="uk-UA" dirty="0"/>
          </a:p>
          <a:p>
            <a:r>
              <a:rPr lang="uk-UA" dirty="0" smtClean="0"/>
              <a:t>список</a:t>
            </a:r>
            <a:r>
              <a:rPr lang="uk-UA" dirty="0"/>
              <a:t>, з 15 </a:t>
            </a:r>
            <a:r>
              <a:rPr lang="uk-UA" dirty="0" smtClean="0"/>
              <a:t>осіб (по 5 від сторін і  5 негромадян сторін)</a:t>
            </a:r>
          </a:p>
          <a:p>
            <a:r>
              <a:rPr lang="uk-UA" dirty="0" smtClean="0"/>
              <a:t>дотримуватися </a:t>
            </a:r>
            <a:r>
              <a:rPr lang="uk-UA" dirty="0"/>
              <a:t>Кодексу </a:t>
            </a:r>
            <a:r>
              <a:rPr lang="uk-UA" dirty="0" smtClean="0"/>
              <a:t>поведінки у </a:t>
            </a:r>
            <a:r>
              <a:rPr lang="uk-UA" dirty="0"/>
              <a:t>Додатку XXV. </a:t>
            </a:r>
          </a:p>
          <a:p>
            <a:pPr marL="0" indent="0">
              <a:buNone/>
            </a:pPr>
            <a:r>
              <a:rPr lang="uk-UA" b="1" i="1" dirty="0"/>
              <a:t>Стаття 324 </a:t>
            </a:r>
            <a:r>
              <a:rPr lang="uk-UA" b="1" dirty="0"/>
              <a:t>Зв’язок із обов’язками в рамках СОТ </a:t>
            </a:r>
            <a:endParaRPr lang="uk-UA" dirty="0"/>
          </a:p>
          <a:p>
            <a:r>
              <a:rPr lang="uk-UA" dirty="0" smtClean="0"/>
              <a:t>без </a:t>
            </a:r>
            <a:r>
              <a:rPr lang="uk-UA" dirty="0"/>
              <a:t>шкоди </a:t>
            </a:r>
            <a:r>
              <a:rPr lang="uk-UA" dirty="0" smtClean="0"/>
              <a:t>заходам </a:t>
            </a:r>
            <a:r>
              <a:rPr lang="uk-UA" dirty="0"/>
              <a:t>в рамках </a:t>
            </a:r>
            <a:r>
              <a:rPr lang="uk-UA" dirty="0" smtClean="0"/>
              <a:t>СОТ </a:t>
            </a:r>
            <a:endParaRPr lang="uk-UA" dirty="0"/>
          </a:p>
          <a:p>
            <a:r>
              <a:rPr lang="uk-UA" dirty="0" smtClean="0"/>
              <a:t>не </a:t>
            </a:r>
            <a:r>
              <a:rPr lang="uk-UA" dirty="0"/>
              <a:t>може вдатися стосовно того самого заходу в рамках іншого форуму </a:t>
            </a:r>
            <a:r>
              <a:rPr lang="uk-UA" dirty="0" smtClean="0"/>
              <a:t>(СОТ або ця Угода) до </a:t>
            </a:r>
            <a:r>
              <a:rPr lang="uk-UA" dirty="0"/>
              <a:t>завершення вже розпочатої процедури. </a:t>
            </a:r>
          </a:p>
          <a:p>
            <a:pPr marL="0" indent="0">
              <a:buNone/>
            </a:pPr>
            <a:r>
              <a:rPr lang="uk-UA" b="1" i="1" dirty="0" smtClean="0"/>
              <a:t>Стаття </a:t>
            </a:r>
            <a:r>
              <a:rPr lang="uk-UA" b="1" i="1" dirty="0"/>
              <a:t>325 </a:t>
            </a:r>
            <a:r>
              <a:rPr lang="uk-UA" b="1" dirty="0"/>
              <a:t>Строки </a:t>
            </a:r>
            <a:endParaRPr lang="uk-UA" dirty="0"/>
          </a:p>
          <a:p>
            <a:pPr marL="0" indent="0">
              <a:buNone/>
            </a:pPr>
            <a:r>
              <a:rPr lang="uk-UA" b="1" i="1" dirty="0" smtClean="0"/>
              <a:t>Стаття </a:t>
            </a:r>
            <a:r>
              <a:rPr lang="uk-UA" b="1" i="1" dirty="0"/>
              <a:t>326 </a:t>
            </a:r>
            <a:r>
              <a:rPr lang="uk-UA" b="1" dirty="0"/>
              <a:t>Внесення змін до цієї Глави </a:t>
            </a:r>
            <a:endParaRPr lang="uk-UA" dirty="0"/>
          </a:p>
          <a:p>
            <a:pPr marL="0" indent="0">
              <a:buNone/>
            </a:pPr>
            <a:r>
              <a:rPr lang="uk-UA" b="1" dirty="0" smtClean="0"/>
              <a:t> </a:t>
            </a:r>
            <a:endParaRPr lang="uk-UA" dirty="0"/>
          </a:p>
          <a:p>
            <a:endParaRPr lang="uk-UA" dirty="0"/>
          </a:p>
        </p:txBody>
      </p:sp>
    </p:spTree>
    <p:extLst>
      <p:ext uri="{BB962C8B-B14F-4D97-AF65-F5344CB8AC3E}">
        <p14:creationId xmlns:p14="http://schemas.microsoft.com/office/powerpoint/2010/main" val="219064004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uk-UA" b="1" dirty="0"/>
              <a:t>Глава 15 Механізм посередництва </a:t>
            </a:r>
            <a:r>
              <a:rPr lang="uk-UA" dirty="0"/>
              <a:t/>
            </a:r>
            <a:br>
              <a:rPr lang="uk-UA" dirty="0"/>
            </a:br>
            <a:endParaRPr lang="uk-UA" dirty="0"/>
          </a:p>
        </p:txBody>
      </p:sp>
      <p:sp>
        <p:nvSpPr>
          <p:cNvPr id="3" name="Объект 2"/>
          <p:cNvSpPr>
            <a:spLocks noGrp="1"/>
          </p:cNvSpPr>
          <p:nvPr>
            <p:ph idx="1"/>
          </p:nvPr>
        </p:nvSpPr>
        <p:spPr>
          <a:xfrm>
            <a:off x="457200" y="908720"/>
            <a:ext cx="8229600" cy="5256584"/>
          </a:xfrm>
        </p:spPr>
        <p:txBody>
          <a:bodyPr>
            <a:normAutofit fontScale="70000" lnSpcReduction="20000"/>
          </a:bodyPr>
          <a:lstStyle/>
          <a:p>
            <a:pPr marL="0" indent="0">
              <a:buNone/>
            </a:pPr>
            <a:r>
              <a:rPr lang="uk-UA" b="1" i="1" dirty="0" smtClean="0"/>
              <a:t>Стаття </a:t>
            </a:r>
            <a:r>
              <a:rPr lang="uk-UA" b="1" i="1" dirty="0"/>
              <a:t>327 </a:t>
            </a:r>
            <a:r>
              <a:rPr lang="uk-UA" b="1" dirty="0"/>
              <a:t>Мета та сфера дії </a:t>
            </a:r>
            <a:endParaRPr lang="uk-UA" dirty="0"/>
          </a:p>
          <a:p>
            <a:r>
              <a:rPr lang="uk-UA" dirty="0"/>
              <a:t>врегулювання на основі прискорених процедур за допомогою посередника. </a:t>
            </a:r>
          </a:p>
          <a:p>
            <a:pPr marL="0" indent="0">
              <a:buNone/>
            </a:pPr>
            <a:r>
              <a:rPr lang="uk-UA" b="1" dirty="0"/>
              <a:t>Частина 1 Процедура в рамках механізму посередництва </a:t>
            </a:r>
            <a:endParaRPr lang="uk-UA" dirty="0"/>
          </a:p>
          <a:p>
            <a:pPr marL="0" indent="0">
              <a:buNone/>
            </a:pPr>
            <a:r>
              <a:rPr lang="uk-UA" b="1" i="1" dirty="0"/>
              <a:t>Стаття 328 </a:t>
            </a:r>
            <a:r>
              <a:rPr lang="uk-UA" b="1" dirty="0"/>
              <a:t>Запит інформації </a:t>
            </a:r>
            <a:endParaRPr lang="uk-UA" dirty="0"/>
          </a:p>
          <a:p>
            <a:pPr marL="0" indent="0">
              <a:buNone/>
            </a:pPr>
            <a:r>
              <a:rPr lang="uk-UA" b="1" i="1" dirty="0"/>
              <a:t>Стаття 329 </a:t>
            </a:r>
            <a:r>
              <a:rPr lang="uk-UA" b="1" dirty="0"/>
              <a:t>Ініціювання процедури </a:t>
            </a:r>
            <a:endParaRPr lang="uk-UA" dirty="0"/>
          </a:p>
          <a:p>
            <a:pPr marL="0" indent="0">
              <a:buNone/>
            </a:pPr>
            <a:r>
              <a:rPr lang="uk-UA" b="1" i="1" dirty="0"/>
              <a:t>Стаття 330 </a:t>
            </a:r>
            <a:r>
              <a:rPr lang="uk-UA" b="1" dirty="0"/>
              <a:t>Вибір посередника </a:t>
            </a:r>
            <a:endParaRPr lang="uk-UA" dirty="0"/>
          </a:p>
          <a:p>
            <a:pPr marL="0" indent="0">
              <a:buNone/>
            </a:pPr>
            <a:r>
              <a:rPr lang="uk-UA" b="1" i="1" dirty="0"/>
              <a:t>Стаття 331 </a:t>
            </a:r>
            <a:r>
              <a:rPr lang="uk-UA" b="1" dirty="0"/>
              <a:t>Правила процедури посередництва</a:t>
            </a:r>
            <a:endParaRPr lang="uk-UA" dirty="0"/>
          </a:p>
          <a:p>
            <a:pPr marL="0" indent="0">
              <a:buNone/>
            </a:pPr>
            <a:r>
              <a:rPr lang="uk-UA" b="1" dirty="0"/>
              <a:t>Частина 2 Імплементація </a:t>
            </a:r>
            <a:endParaRPr lang="uk-UA" dirty="0"/>
          </a:p>
          <a:p>
            <a:pPr marL="0" indent="0">
              <a:buNone/>
            </a:pPr>
            <a:r>
              <a:rPr lang="uk-UA" b="1" i="1" dirty="0"/>
              <a:t>Стаття 332 </a:t>
            </a:r>
            <a:r>
              <a:rPr lang="uk-UA" b="1" dirty="0"/>
              <a:t>Імплементація взаємопогоджуваного врегулювання </a:t>
            </a:r>
            <a:endParaRPr lang="uk-UA" dirty="0"/>
          </a:p>
          <a:p>
            <a:pPr marL="0" indent="0">
              <a:buNone/>
            </a:pPr>
            <a:r>
              <a:rPr lang="uk-UA" b="1" dirty="0"/>
              <a:t>Частина 3 Загальні положення </a:t>
            </a:r>
            <a:endParaRPr lang="uk-UA" dirty="0"/>
          </a:p>
          <a:p>
            <a:pPr marL="0" indent="0">
              <a:buNone/>
            </a:pPr>
            <a:r>
              <a:rPr lang="uk-UA" b="1" i="1" dirty="0"/>
              <a:t>Стаття 333 </a:t>
            </a:r>
            <a:r>
              <a:rPr lang="uk-UA" b="1" dirty="0"/>
              <a:t>Зв’язок з врегулюванням спорів </a:t>
            </a:r>
            <a:endParaRPr lang="uk-UA" dirty="0"/>
          </a:p>
          <a:p>
            <a:pPr marL="0" indent="0">
              <a:buNone/>
            </a:pPr>
            <a:r>
              <a:rPr lang="uk-UA" b="1" i="1" dirty="0"/>
              <a:t>Стаття 334 </a:t>
            </a:r>
            <a:r>
              <a:rPr lang="uk-UA" b="1" dirty="0"/>
              <a:t>Строки</a:t>
            </a:r>
            <a:endParaRPr lang="uk-UA" dirty="0"/>
          </a:p>
          <a:p>
            <a:pPr marL="0" indent="0">
              <a:buNone/>
            </a:pPr>
            <a:r>
              <a:rPr lang="uk-UA" b="1" i="1" dirty="0"/>
              <a:t>Стаття 335 </a:t>
            </a:r>
            <a:r>
              <a:rPr lang="uk-UA" b="1" dirty="0"/>
              <a:t>Витрати </a:t>
            </a:r>
            <a:endParaRPr lang="uk-UA" dirty="0"/>
          </a:p>
          <a:p>
            <a:pPr marL="0" indent="0">
              <a:buNone/>
            </a:pPr>
            <a:r>
              <a:rPr lang="uk-UA" b="1" i="1" dirty="0"/>
              <a:t>Стаття 336 </a:t>
            </a:r>
            <a:r>
              <a:rPr lang="uk-UA" b="1" dirty="0"/>
              <a:t>Перегляд</a:t>
            </a:r>
            <a:endParaRPr lang="uk-UA" dirty="0"/>
          </a:p>
        </p:txBody>
      </p:sp>
    </p:spTree>
    <p:extLst>
      <p:ext uri="{BB962C8B-B14F-4D97-AF65-F5344CB8AC3E}">
        <p14:creationId xmlns:p14="http://schemas.microsoft.com/office/powerpoint/2010/main" val="89936678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Autofit/>
          </a:bodyPr>
          <a:lstStyle/>
          <a:p>
            <a:r>
              <a:rPr lang="uk-UA" sz="2400" dirty="0">
                <a:solidFill>
                  <a:srgbClr val="00B050"/>
                </a:solidFill>
              </a:rPr>
              <a:t>РОЗДІЛ V ЕКОНОМІЧНЕ ТА ГАЛУЗЕВЕ СПІВРОБІТНИЦТВО </a:t>
            </a:r>
            <a:r>
              <a:rPr lang="uk-UA" sz="2000" dirty="0">
                <a:solidFill>
                  <a:srgbClr val="00B050"/>
                </a:solidFill>
              </a:rPr>
              <a:t/>
            </a:r>
            <a:br>
              <a:rPr lang="uk-UA" sz="2000" dirty="0">
                <a:solidFill>
                  <a:srgbClr val="00B050"/>
                </a:solidFill>
              </a:rPr>
            </a:br>
            <a:endParaRPr lang="uk-UA" sz="2400" dirty="0">
              <a:solidFill>
                <a:srgbClr val="00B050"/>
              </a:solidFill>
            </a:endParaRPr>
          </a:p>
        </p:txBody>
      </p:sp>
      <p:sp>
        <p:nvSpPr>
          <p:cNvPr id="3" name="Объект 2"/>
          <p:cNvSpPr>
            <a:spLocks noGrp="1"/>
          </p:cNvSpPr>
          <p:nvPr>
            <p:ph idx="1"/>
          </p:nvPr>
        </p:nvSpPr>
        <p:spPr>
          <a:xfrm>
            <a:off x="457200" y="764704"/>
            <a:ext cx="8229600" cy="6093296"/>
          </a:xfrm>
        </p:spPr>
        <p:txBody>
          <a:bodyPr>
            <a:normAutofit fontScale="40000" lnSpcReduction="20000"/>
          </a:bodyPr>
          <a:lstStyle/>
          <a:p>
            <a:pPr marL="0" indent="0">
              <a:buNone/>
            </a:pPr>
            <a:r>
              <a:rPr lang="uk-UA" sz="4300" b="1" dirty="0"/>
              <a:t>ГЛАВА 1 СПІВРОБІТНИЦТВО У СФЕРІ ЕНЕРГЕТИКИ, ВКЛЮЧАЮЧИ ЯДЕРНУ ЕНЕРГЕТИКУ </a:t>
            </a:r>
          </a:p>
          <a:p>
            <a:pPr marL="0" indent="0">
              <a:buNone/>
            </a:pPr>
            <a:r>
              <a:rPr lang="uk-UA" sz="3500" b="1" i="1" dirty="0"/>
              <a:t>Стаття 337 </a:t>
            </a:r>
          </a:p>
          <a:p>
            <a:pPr marL="0" indent="0">
              <a:buNone/>
            </a:pPr>
            <a:r>
              <a:rPr lang="uk-UA" sz="3500" b="1" i="1" dirty="0" smtClean="0"/>
              <a:t>Стаття </a:t>
            </a:r>
            <a:r>
              <a:rPr lang="uk-UA" sz="3500" b="1" i="1" dirty="0"/>
              <a:t>338 Взаємне співробітництво </a:t>
            </a:r>
          </a:p>
          <a:p>
            <a:r>
              <a:rPr lang="uk-UA" sz="3500" dirty="0" smtClean="0"/>
              <a:t>удосконалення </a:t>
            </a:r>
            <a:r>
              <a:rPr lang="uk-UA" sz="3500" dirty="0"/>
              <a:t>статистичної облікової системи енергетичного сектора, </a:t>
            </a:r>
            <a:endParaRPr lang="uk-UA" sz="3500" dirty="0" smtClean="0"/>
          </a:p>
          <a:p>
            <a:r>
              <a:rPr lang="uk-UA" sz="3500" dirty="0" smtClean="0"/>
              <a:t>розв’язання </a:t>
            </a:r>
            <a:r>
              <a:rPr lang="uk-UA" sz="3500" dirty="0"/>
              <a:t>потенційних кризових ситуацій; </a:t>
            </a:r>
            <a:endParaRPr lang="uk-UA" sz="3000" dirty="0"/>
          </a:p>
          <a:p>
            <a:r>
              <a:rPr lang="uk-UA" sz="3500" dirty="0" smtClean="0"/>
              <a:t>модернізацію </a:t>
            </a:r>
            <a:r>
              <a:rPr lang="uk-UA" sz="3500" dirty="0"/>
              <a:t>енергетичної </a:t>
            </a:r>
            <a:r>
              <a:rPr lang="uk-UA" sz="3500" dirty="0" smtClean="0"/>
              <a:t>інфраструктури</a:t>
            </a:r>
          </a:p>
          <a:p>
            <a:r>
              <a:rPr lang="uk-UA" sz="3500" dirty="0" smtClean="0"/>
              <a:t>інтеграцію </a:t>
            </a:r>
            <a:r>
              <a:rPr lang="uk-UA" sz="3500" dirty="0"/>
              <a:t>електроенергетичної системи </a:t>
            </a:r>
            <a:endParaRPr lang="uk-UA" sz="3500" dirty="0" smtClean="0"/>
          </a:p>
          <a:p>
            <a:r>
              <a:rPr lang="uk-UA" sz="3500" dirty="0" smtClean="0"/>
              <a:t>нової </a:t>
            </a:r>
            <a:r>
              <a:rPr lang="uk-UA" sz="3500" dirty="0"/>
              <a:t>енергетичної інфраструктури, з метою диверсифікації джерел; </a:t>
            </a:r>
            <a:endParaRPr lang="uk-UA" sz="3000" dirty="0"/>
          </a:p>
          <a:p>
            <a:r>
              <a:rPr lang="uk-UA" sz="3500" dirty="0" smtClean="0"/>
              <a:t>розвиток </a:t>
            </a:r>
            <a:r>
              <a:rPr lang="uk-UA" sz="3500" dirty="0"/>
              <a:t>конкурентоспроможних, прозорих і недискримінаційних енергетичних ринків на основі правил та стандартів ЄС;</a:t>
            </a:r>
            <a:endParaRPr lang="uk-UA" sz="3000" dirty="0"/>
          </a:p>
          <a:p>
            <a:r>
              <a:rPr lang="uk-UA" sz="3500" dirty="0" smtClean="0"/>
              <a:t>сприяння </a:t>
            </a:r>
            <a:r>
              <a:rPr lang="uk-UA" sz="3500" dirty="0"/>
              <a:t>енергоефективності та енергозбереженню, відповідно до стандартів ЄС, </a:t>
            </a:r>
            <a:endParaRPr lang="uk-UA" sz="3500" dirty="0" smtClean="0"/>
          </a:p>
          <a:p>
            <a:r>
              <a:rPr lang="uk-UA" sz="3500" dirty="0" smtClean="0"/>
              <a:t>підтримка </a:t>
            </a:r>
            <a:r>
              <a:rPr lang="uk-UA" sz="3500" dirty="0"/>
              <a:t>відновлювальної енергетики а також альтернативних видів палива</a:t>
            </a:r>
            <a:r>
              <a:rPr lang="uk-UA" sz="3500" dirty="0" smtClean="0"/>
              <a:t>;</a:t>
            </a:r>
          </a:p>
          <a:p>
            <a:r>
              <a:rPr lang="uk-UA" sz="3500" dirty="0" smtClean="0"/>
              <a:t>…. </a:t>
            </a:r>
            <a:endParaRPr lang="uk-UA" sz="3000" dirty="0"/>
          </a:p>
          <a:p>
            <a:pPr marL="0" indent="0">
              <a:buNone/>
            </a:pPr>
            <a:r>
              <a:rPr lang="uk-UA" sz="3500" b="1" i="1" dirty="0"/>
              <a:t>Стаття 339 </a:t>
            </a:r>
            <a:endParaRPr lang="uk-UA" sz="3000" dirty="0"/>
          </a:p>
          <a:p>
            <a:r>
              <a:rPr lang="uk-UA" sz="3500" dirty="0" smtClean="0"/>
              <a:t>реструктуризацію </a:t>
            </a:r>
            <a:r>
              <a:rPr lang="uk-UA" sz="3500" dirty="0"/>
              <a:t>вугільного сектору. </a:t>
            </a:r>
            <a:endParaRPr lang="uk-UA" sz="3000" dirty="0"/>
          </a:p>
          <a:p>
            <a:pPr marL="0" indent="0">
              <a:buNone/>
            </a:pPr>
            <a:r>
              <a:rPr lang="uk-UA" sz="3500" b="1" i="1" dirty="0"/>
              <a:t>Стаття 340 </a:t>
            </a:r>
            <a:endParaRPr lang="uk-UA" sz="3000" dirty="0"/>
          </a:p>
          <a:p>
            <a:r>
              <a:rPr lang="uk-UA" sz="3500" dirty="0"/>
              <a:t>створюють механізм раннього </a:t>
            </a:r>
            <a:r>
              <a:rPr lang="uk-UA" sz="3500" dirty="0" smtClean="0"/>
              <a:t>попередження </a:t>
            </a:r>
            <a:endParaRPr lang="uk-UA" sz="3000" dirty="0"/>
          </a:p>
          <a:p>
            <a:pPr marL="0" indent="0">
              <a:buNone/>
            </a:pPr>
            <a:r>
              <a:rPr lang="uk-UA" sz="3500" b="1" i="1" dirty="0"/>
              <a:t>Стаття 341 </a:t>
            </a:r>
            <a:endParaRPr lang="uk-UA" sz="3000" dirty="0"/>
          </a:p>
          <a:p>
            <a:r>
              <a:rPr lang="uk-UA" sz="3500" dirty="0" smtClean="0"/>
              <a:t>наближення законодавства </a:t>
            </a:r>
            <a:r>
              <a:rPr lang="uk-UA" sz="3500" dirty="0"/>
              <a:t>до </a:t>
            </a:r>
            <a:r>
              <a:rPr lang="uk-UA" sz="3500" dirty="0" smtClean="0"/>
              <a:t>графіку у </a:t>
            </a:r>
            <a:r>
              <a:rPr lang="uk-UA" sz="3500" dirty="0"/>
              <a:t>Додатку </a:t>
            </a:r>
            <a:r>
              <a:rPr lang="uk-UA" sz="3500" dirty="0" smtClean="0"/>
              <a:t>XXVII </a:t>
            </a:r>
          </a:p>
          <a:p>
            <a:r>
              <a:rPr lang="uk-UA" sz="3500" dirty="0" err="1" smtClean="0"/>
              <a:t>електро</a:t>
            </a:r>
            <a:r>
              <a:rPr lang="uk-UA" sz="3500" dirty="0" smtClean="0"/>
              <a:t> і газ – до 2012 – правила внутрішнього ринку, доступ до мереж,  безпека поставок</a:t>
            </a:r>
          </a:p>
          <a:p>
            <a:r>
              <a:rPr lang="uk-UA" sz="3500" dirty="0"/>
              <a:t>Нафта і нафтопродукти – мінімальні запаси – 11 років</a:t>
            </a:r>
          </a:p>
          <a:p>
            <a:r>
              <a:rPr lang="uk-UA" sz="3500" dirty="0"/>
              <a:t>Розвідка вуглеводнів – 3 роки</a:t>
            </a:r>
          </a:p>
          <a:p>
            <a:r>
              <a:rPr lang="uk-UA" sz="3500" dirty="0"/>
              <a:t>Енергоефективність – </a:t>
            </a:r>
            <a:r>
              <a:rPr lang="uk-UA" sz="3500" dirty="0" err="1"/>
              <a:t>когенерація</a:t>
            </a:r>
            <a:r>
              <a:rPr lang="uk-UA" sz="3500" dirty="0"/>
              <a:t>, будинки , кінцеве використання, </a:t>
            </a:r>
            <a:r>
              <a:rPr lang="uk-UA" sz="3500" dirty="0" err="1"/>
              <a:t>енергопослуги</a:t>
            </a:r>
            <a:r>
              <a:rPr lang="uk-UA" sz="3500" dirty="0"/>
              <a:t>, </a:t>
            </a:r>
            <a:r>
              <a:rPr lang="uk-UA" sz="3500" dirty="0" err="1"/>
              <a:t>екодизайн</a:t>
            </a:r>
            <a:r>
              <a:rPr lang="uk-UA" sz="3500" dirty="0"/>
              <a:t>  техніки, маркування  (3-8 роки),</a:t>
            </a:r>
          </a:p>
          <a:p>
            <a:r>
              <a:rPr lang="uk-UA" sz="3500" dirty="0"/>
              <a:t>Ядерна – безпека, перевезення матеріалів, контроль – 2 роки</a:t>
            </a:r>
          </a:p>
          <a:p>
            <a:pPr marL="0" indent="0">
              <a:buNone/>
            </a:pPr>
            <a:r>
              <a:rPr lang="uk-UA" sz="3500" b="1" i="1" dirty="0"/>
              <a:t>Стаття 342 </a:t>
            </a:r>
            <a:endParaRPr lang="uk-UA" sz="3000" dirty="0"/>
          </a:p>
          <a:p>
            <a:pPr marL="342900" lvl="1" indent="-342900">
              <a:buFont typeface="Arial" panose="020B0604020202020204" pitchFamily="34" charset="0"/>
              <a:buChar char="•"/>
            </a:pPr>
            <a:r>
              <a:rPr lang="uk-UA" sz="3500" dirty="0"/>
              <a:t>вирішення проблем Чорнобильської катастрофи. </a:t>
            </a:r>
          </a:p>
          <a:p>
            <a:endParaRPr lang="uk-UA" dirty="0"/>
          </a:p>
        </p:txBody>
      </p:sp>
    </p:spTree>
    <p:extLst>
      <p:ext uri="{BB962C8B-B14F-4D97-AF65-F5344CB8AC3E}">
        <p14:creationId xmlns:p14="http://schemas.microsoft.com/office/powerpoint/2010/main" val="29722922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336704"/>
          </a:xfrm>
        </p:spPr>
        <p:txBody>
          <a:bodyPr>
            <a:normAutofit fontScale="62500" lnSpcReduction="20000"/>
          </a:bodyPr>
          <a:lstStyle/>
          <a:p>
            <a:pPr marL="0" indent="0">
              <a:buNone/>
            </a:pPr>
            <a:r>
              <a:rPr lang="uk-UA" b="1" dirty="0" smtClean="0"/>
              <a:t>ГЛАВА 2 МАКРОЕКОНОМІЧНЕ СПІВРОБІТНИЦТВО </a:t>
            </a:r>
            <a:endParaRPr lang="uk-UA" dirty="0" smtClean="0"/>
          </a:p>
          <a:p>
            <a:pPr marL="0" indent="0">
              <a:buNone/>
            </a:pPr>
            <a:r>
              <a:rPr lang="uk-UA" b="1" i="1" dirty="0" smtClean="0"/>
              <a:t>Стаття </a:t>
            </a:r>
            <a:r>
              <a:rPr lang="uk-UA" b="1" i="1" dirty="0"/>
              <a:t>343 </a:t>
            </a:r>
            <a:endParaRPr lang="uk-UA" dirty="0"/>
          </a:p>
          <a:p>
            <a:r>
              <a:rPr lang="uk-UA" dirty="0" smtClean="0"/>
              <a:t>наближення політики </a:t>
            </a:r>
            <a:r>
              <a:rPr lang="uk-UA" dirty="0"/>
              <a:t>до </a:t>
            </a:r>
            <a:r>
              <a:rPr lang="uk-UA" dirty="0" smtClean="0"/>
              <a:t>ЄС </a:t>
            </a:r>
          </a:p>
          <a:p>
            <a:r>
              <a:rPr lang="uk-UA" dirty="0" smtClean="0"/>
              <a:t>принципів </a:t>
            </a:r>
            <a:r>
              <a:rPr lang="uk-UA" dirty="0"/>
              <a:t>макроекономічної стабільності, збалансованості державних фінансів і платіжного балансу. </a:t>
            </a:r>
          </a:p>
          <a:p>
            <a:pPr marL="0" indent="0">
              <a:buNone/>
            </a:pPr>
            <a:r>
              <a:rPr lang="uk-UA" b="1" i="1" dirty="0"/>
              <a:t>Стаття 344 </a:t>
            </a:r>
            <a:endParaRPr lang="uk-UA" dirty="0"/>
          </a:p>
          <a:p>
            <a:r>
              <a:rPr lang="uk-UA" dirty="0" smtClean="0"/>
              <a:t>обмінюватися інформацією </a:t>
            </a:r>
            <a:endParaRPr lang="uk-UA" dirty="0"/>
          </a:p>
          <a:p>
            <a:pPr marL="0" indent="0">
              <a:buNone/>
            </a:pPr>
            <a:r>
              <a:rPr lang="uk-UA" b="1" i="1" dirty="0"/>
              <a:t>Стаття 345 </a:t>
            </a:r>
            <a:endParaRPr lang="uk-UA" dirty="0"/>
          </a:p>
          <a:p>
            <a:r>
              <a:rPr lang="uk-UA" dirty="0"/>
              <a:t>Постійний діалог </a:t>
            </a:r>
            <a:r>
              <a:rPr lang="uk-UA" dirty="0" smtClean="0"/>
              <a:t>(тут і в інших галузях співробітництва)</a:t>
            </a:r>
          </a:p>
          <a:p>
            <a:pPr marL="0" indent="0">
              <a:buNone/>
            </a:pPr>
            <a:r>
              <a:rPr lang="uk-UA" b="1" dirty="0" smtClean="0"/>
              <a:t>ГЛАВА </a:t>
            </a:r>
            <a:r>
              <a:rPr lang="uk-UA" b="1" dirty="0"/>
              <a:t>3 УПРАВЛІННЯ ДЕРЖАВНИМИ ФІНАНСАМИ: БЮДЖЕТНА ПОЛІТИКА, ВНУТРІШНІЙ КОНТРОЛЬ І ЗОВНІШНІЙ АУДИТ </a:t>
            </a:r>
            <a:endParaRPr lang="uk-UA" dirty="0"/>
          </a:p>
          <a:p>
            <a:pPr marL="0" indent="0">
              <a:buNone/>
            </a:pPr>
            <a:r>
              <a:rPr lang="uk-UA" b="1" i="1" dirty="0" smtClean="0"/>
              <a:t>Стаття </a:t>
            </a:r>
            <a:r>
              <a:rPr lang="uk-UA" b="1" i="1" dirty="0"/>
              <a:t>347 </a:t>
            </a:r>
            <a:endParaRPr lang="uk-UA" dirty="0"/>
          </a:p>
          <a:p>
            <a:r>
              <a:rPr lang="uk-UA" dirty="0" smtClean="0"/>
              <a:t>Бюджетна: розвитку середньострокового </a:t>
            </a:r>
            <a:r>
              <a:rPr lang="uk-UA" dirty="0"/>
              <a:t>бюджетного </a:t>
            </a:r>
            <a:r>
              <a:rPr lang="uk-UA" dirty="0" smtClean="0"/>
              <a:t>планування;  удосконалення програмно-цільових підходів…</a:t>
            </a:r>
          </a:p>
          <a:p>
            <a:r>
              <a:rPr lang="uk-UA" dirty="0" smtClean="0"/>
              <a:t>Зовнішній аудит: імплементації </a:t>
            </a:r>
            <a:r>
              <a:rPr lang="uk-UA" dirty="0"/>
              <a:t>стандартів та методик Міжнародної організації вищих органів фінансового контролю (INTOSAI), </a:t>
            </a:r>
            <a:r>
              <a:rPr lang="uk-UA" dirty="0" smtClean="0"/>
              <a:t>обмін </a:t>
            </a:r>
            <a:r>
              <a:rPr lang="uk-UA" dirty="0"/>
              <a:t>найкращими практиками ЄС; </a:t>
            </a:r>
          </a:p>
          <a:p>
            <a:r>
              <a:rPr lang="uk-UA" dirty="0" smtClean="0"/>
              <a:t>Державний внутрішній фінансовий контроль: </a:t>
            </a:r>
            <a:r>
              <a:rPr lang="uk-UA" dirty="0"/>
              <a:t>гармонізації з міжнародно-визнаними стандартами (Інститут внутрішніх аудиторів (IIA), Міжнародна федерація бухгалтерів (IFAC), INTOSAI) та практикою ЄС; </a:t>
            </a:r>
          </a:p>
          <a:p>
            <a:r>
              <a:rPr lang="uk-UA" dirty="0" smtClean="0"/>
              <a:t>Боротьба </a:t>
            </a:r>
            <a:r>
              <a:rPr lang="uk-UA" dirty="0"/>
              <a:t>з шахрайством. </a:t>
            </a:r>
          </a:p>
          <a:p>
            <a:endParaRPr lang="uk-UA" dirty="0"/>
          </a:p>
        </p:txBody>
      </p:sp>
    </p:spTree>
    <p:extLst>
      <p:ext uri="{BB962C8B-B14F-4D97-AF65-F5344CB8AC3E}">
        <p14:creationId xmlns:p14="http://schemas.microsoft.com/office/powerpoint/2010/main" val="2584795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336704"/>
          </a:xfrm>
        </p:spPr>
        <p:txBody>
          <a:bodyPr>
            <a:normAutofit fontScale="55000" lnSpcReduction="20000"/>
          </a:bodyPr>
          <a:lstStyle/>
          <a:p>
            <a:pPr marL="0" indent="0">
              <a:buNone/>
            </a:pPr>
            <a:r>
              <a:rPr lang="uk-UA" b="1" dirty="0"/>
              <a:t>ГЛАВА 4 ОПОДАТКУВАННЯ </a:t>
            </a:r>
            <a:endParaRPr lang="uk-UA" dirty="0"/>
          </a:p>
          <a:p>
            <a:pPr marL="0" indent="0">
              <a:buNone/>
            </a:pPr>
            <a:r>
              <a:rPr lang="uk-UA" b="1" i="1" dirty="0" smtClean="0"/>
              <a:t>Стаття </a:t>
            </a:r>
            <a:r>
              <a:rPr lang="uk-UA" b="1" i="1" dirty="0"/>
              <a:t>351 </a:t>
            </a:r>
            <a:endParaRPr lang="uk-UA" dirty="0"/>
          </a:p>
          <a:p>
            <a:r>
              <a:rPr lang="uk-UA" dirty="0" smtClean="0"/>
              <a:t>відшкодування </a:t>
            </a:r>
            <a:r>
              <a:rPr lang="uk-UA" dirty="0"/>
              <a:t>ПДВ задля уникнення накопичення заборгованості, </a:t>
            </a:r>
            <a:endParaRPr lang="uk-UA" dirty="0" smtClean="0"/>
          </a:p>
          <a:p>
            <a:r>
              <a:rPr lang="uk-UA" dirty="0" smtClean="0"/>
              <a:t>обмін </a:t>
            </a:r>
            <a:r>
              <a:rPr lang="uk-UA" dirty="0"/>
              <a:t>досвідом у боротьбі з податковим шахрайством. </a:t>
            </a:r>
          </a:p>
          <a:p>
            <a:pPr marL="0" indent="0">
              <a:buNone/>
            </a:pPr>
            <a:r>
              <a:rPr lang="uk-UA" b="1" i="1" dirty="0"/>
              <a:t>Стаття 352 </a:t>
            </a:r>
            <a:endParaRPr lang="uk-UA" dirty="0"/>
          </a:p>
          <a:p>
            <a:r>
              <a:rPr lang="uk-UA" dirty="0" smtClean="0"/>
              <a:t>поступове </a:t>
            </a:r>
            <a:r>
              <a:rPr lang="uk-UA" dirty="0"/>
              <a:t>наближення акцизних ставок на тютюнові вироби </a:t>
            </a:r>
          </a:p>
          <a:p>
            <a:pPr marL="0" indent="0">
              <a:buNone/>
            </a:pPr>
            <a:r>
              <a:rPr lang="uk-UA" b="1" i="1" dirty="0"/>
              <a:t>Стаття 353 </a:t>
            </a:r>
            <a:endParaRPr lang="uk-UA" dirty="0"/>
          </a:p>
          <a:p>
            <a:r>
              <a:rPr lang="uk-UA" dirty="0"/>
              <a:t>Поступове наближення до структури </a:t>
            </a:r>
            <a:r>
              <a:rPr lang="uk-UA" dirty="0" smtClean="0"/>
              <a:t>оподаткування у Додатку XXVIII – нормативні акти ЄС:</a:t>
            </a:r>
          </a:p>
          <a:p>
            <a:r>
              <a:rPr lang="uk-UA" dirty="0" smtClean="0"/>
              <a:t>ПДВ 5 р., </a:t>
            </a:r>
          </a:p>
          <a:p>
            <a:r>
              <a:rPr lang="uk-UA" dirty="0" smtClean="0"/>
              <a:t>витрати на відрядження 3 р., </a:t>
            </a:r>
          </a:p>
          <a:p>
            <a:r>
              <a:rPr lang="uk-UA" dirty="0" smtClean="0"/>
              <a:t>акциз на алкоголь 5р.,  </a:t>
            </a:r>
          </a:p>
          <a:p>
            <a:r>
              <a:rPr lang="uk-UA" dirty="0" err="1" smtClean="0"/>
              <a:t>енергоподаток</a:t>
            </a:r>
            <a:r>
              <a:rPr lang="uk-UA" dirty="0" smtClean="0"/>
              <a:t>, </a:t>
            </a:r>
          </a:p>
          <a:p>
            <a:r>
              <a:rPr lang="uk-UA" dirty="0" smtClean="0"/>
              <a:t>акциз на </a:t>
            </a:r>
            <a:r>
              <a:rPr lang="uk-UA" dirty="0" err="1" smtClean="0"/>
              <a:t>табачні</a:t>
            </a:r>
            <a:r>
              <a:rPr lang="uk-UA" dirty="0" smtClean="0"/>
              <a:t> 2 р.</a:t>
            </a:r>
            <a:endParaRPr lang="uk-UA" dirty="0"/>
          </a:p>
          <a:p>
            <a:pPr marL="0" indent="0">
              <a:buNone/>
            </a:pPr>
            <a:endParaRPr lang="uk-UA" b="1" dirty="0" smtClean="0"/>
          </a:p>
          <a:p>
            <a:pPr marL="0" indent="0">
              <a:buNone/>
            </a:pPr>
            <a:r>
              <a:rPr lang="uk-UA" b="1" dirty="0" smtClean="0"/>
              <a:t>ГЛАВА </a:t>
            </a:r>
            <a:r>
              <a:rPr lang="uk-UA" b="1" dirty="0"/>
              <a:t>5 СТАТИСТИКА </a:t>
            </a:r>
            <a:endParaRPr lang="uk-UA" dirty="0"/>
          </a:p>
          <a:p>
            <a:pPr marL="0" indent="0">
              <a:buNone/>
            </a:pPr>
            <a:r>
              <a:rPr lang="uk-UA" b="1" i="1" dirty="0"/>
              <a:t>Стаття 355 </a:t>
            </a:r>
            <a:endParaRPr lang="uk-UA" dirty="0"/>
          </a:p>
          <a:p>
            <a:r>
              <a:rPr lang="uk-UA" dirty="0" smtClean="0"/>
              <a:t>Гармонізація національної </a:t>
            </a:r>
            <a:r>
              <a:rPr lang="uk-UA" dirty="0"/>
              <a:t>статистичної </a:t>
            </a:r>
            <a:r>
              <a:rPr lang="uk-UA" dirty="0" smtClean="0"/>
              <a:t>системи </a:t>
            </a:r>
          </a:p>
          <a:p>
            <a:r>
              <a:rPr lang="uk-UA" i="1" dirty="0" err="1" smtClean="0"/>
              <a:t>Acquis</a:t>
            </a:r>
            <a:r>
              <a:rPr lang="uk-UA" i="1" dirty="0" smtClean="0"/>
              <a:t> </a:t>
            </a:r>
            <a:r>
              <a:rPr lang="uk-UA" dirty="0"/>
              <a:t>у сфері статистики </a:t>
            </a:r>
            <a:r>
              <a:rPr lang="uk-UA" dirty="0" smtClean="0"/>
              <a:t>у </a:t>
            </a:r>
            <a:r>
              <a:rPr lang="uk-UA" dirty="0"/>
              <a:t>Збірнику статистичних </a:t>
            </a:r>
            <a:r>
              <a:rPr lang="uk-UA" dirty="0" smtClean="0"/>
              <a:t>вимог </a:t>
            </a:r>
            <a:endParaRPr lang="uk-UA" dirty="0"/>
          </a:p>
          <a:p>
            <a:pPr marL="0" indent="0">
              <a:buNone/>
            </a:pPr>
            <a:r>
              <a:rPr lang="uk-UA" b="1" i="1" dirty="0" smtClean="0"/>
              <a:t>Стаття </a:t>
            </a:r>
            <a:r>
              <a:rPr lang="uk-UA" b="1" i="1" dirty="0"/>
              <a:t>358 </a:t>
            </a:r>
            <a:endParaRPr lang="uk-UA" dirty="0"/>
          </a:p>
          <a:p>
            <a:r>
              <a:rPr lang="uk-UA" dirty="0"/>
              <a:t>подальшому розвитку вибіркових </a:t>
            </a:r>
            <a:r>
              <a:rPr lang="uk-UA" dirty="0" smtClean="0"/>
              <a:t>обстежень для зменшення </a:t>
            </a:r>
            <a:r>
              <a:rPr lang="uk-UA" dirty="0"/>
              <a:t>звітного </a:t>
            </a:r>
            <a:r>
              <a:rPr lang="uk-UA" dirty="0" smtClean="0"/>
              <a:t>навантаження </a:t>
            </a:r>
            <a:endParaRPr lang="uk-UA" dirty="0"/>
          </a:p>
          <a:p>
            <a:endParaRPr lang="uk-UA" dirty="0"/>
          </a:p>
        </p:txBody>
      </p:sp>
    </p:spTree>
    <p:extLst>
      <p:ext uri="{BB962C8B-B14F-4D97-AF65-F5344CB8AC3E}">
        <p14:creationId xmlns:p14="http://schemas.microsoft.com/office/powerpoint/2010/main" val="29406298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6453336"/>
          </a:xfrm>
        </p:spPr>
        <p:txBody>
          <a:bodyPr>
            <a:normAutofit fontScale="55000" lnSpcReduction="20000"/>
          </a:bodyPr>
          <a:lstStyle/>
          <a:p>
            <a:pPr marL="0" indent="0">
              <a:buNone/>
            </a:pPr>
            <a:r>
              <a:rPr lang="uk-UA" b="1" dirty="0"/>
              <a:t>ГЛАВА 6 НАВКОЛИШНЄ ПРИРОДНЕ СЕРЕДОВИЩЕ </a:t>
            </a:r>
            <a:endParaRPr lang="uk-UA" sz="2800" dirty="0"/>
          </a:p>
          <a:p>
            <a:pPr marL="0" indent="0">
              <a:buNone/>
            </a:pPr>
            <a:r>
              <a:rPr lang="uk-UA" b="1" i="1" dirty="0"/>
              <a:t>Стаття 360 </a:t>
            </a:r>
            <a:endParaRPr lang="uk-UA" sz="2800" dirty="0"/>
          </a:p>
          <a:p>
            <a:r>
              <a:rPr lang="uk-UA" dirty="0" smtClean="0"/>
              <a:t>співробітництво … інтеграції </a:t>
            </a:r>
            <a:r>
              <a:rPr lang="uk-UA" dirty="0"/>
              <a:t>екологічної політики в інші сфери </a:t>
            </a:r>
            <a:r>
              <a:rPr lang="uk-UA" dirty="0" smtClean="0"/>
              <a:t>політики </a:t>
            </a:r>
            <a:endParaRPr lang="uk-UA" sz="2800" dirty="0"/>
          </a:p>
          <a:p>
            <a:pPr marL="0" indent="0">
              <a:buNone/>
            </a:pPr>
            <a:r>
              <a:rPr lang="uk-UA" b="1" i="1" dirty="0"/>
              <a:t>Стаття 361 </a:t>
            </a:r>
            <a:endParaRPr lang="uk-UA" sz="2800" dirty="0"/>
          </a:p>
          <a:p>
            <a:r>
              <a:rPr lang="uk-UA" dirty="0"/>
              <a:t>у </a:t>
            </a:r>
            <a:r>
              <a:rPr lang="uk-UA" dirty="0" smtClean="0"/>
              <a:t>яких сферах</a:t>
            </a:r>
            <a:r>
              <a:rPr lang="uk-UA" dirty="0"/>
              <a:t>: </a:t>
            </a:r>
            <a:r>
              <a:rPr lang="uk-UA" dirty="0" smtClean="0"/>
              <a:t> вкл. (</a:t>
            </a:r>
            <a:r>
              <a:rPr lang="uk-UA" dirty="0"/>
              <a:t>m) екологічні збори. </a:t>
            </a:r>
            <a:endParaRPr lang="uk-UA" sz="2800" dirty="0"/>
          </a:p>
          <a:p>
            <a:pPr marL="0" indent="0">
              <a:buNone/>
            </a:pPr>
            <a:r>
              <a:rPr lang="uk-UA" b="1" i="1" dirty="0"/>
              <a:t>Стаття 362 </a:t>
            </a:r>
            <a:endParaRPr lang="uk-UA" sz="2800" dirty="0"/>
          </a:p>
          <a:p>
            <a:r>
              <a:rPr lang="uk-UA" dirty="0" smtClean="0"/>
              <a:t>Особливу </a:t>
            </a:r>
            <a:r>
              <a:rPr lang="uk-UA" dirty="0"/>
              <a:t>увагу </a:t>
            </a:r>
            <a:r>
              <a:rPr lang="uk-UA" dirty="0" smtClean="0"/>
              <a:t>транскордонним питанням </a:t>
            </a:r>
            <a:endParaRPr lang="uk-UA" sz="2800" dirty="0"/>
          </a:p>
          <a:p>
            <a:pPr marL="0" indent="0">
              <a:buNone/>
            </a:pPr>
            <a:r>
              <a:rPr lang="uk-UA" b="1" i="1" dirty="0"/>
              <a:t>Стаття </a:t>
            </a:r>
            <a:r>
              <a:rPr lang="uk-UA" b="1" i="1" dirty="0" smtClean="0"/>
              <a:t>363</a:t>
            </a:r>
          </a:p>
          <a:p>
            <a:r>
              <a:rPr lang="uk-UA" sz="3100" dirty="0" smtClean="0"/>
              <a:t>Поступове </a:t>
            </a:r>
            <a:r>
              <a:rPr lang="uk-UA" sz="3100" dirty="0"/>
              <a:t>наближення законодавства </a:t>
            </a:r>
            <a:r>
              <a:rPr lang="uk-UA" sz="3100" dirty="0" smtClean="0"/>
              <a:t>у </a:t>
            </a:r>
            <a:r>
              <a:rPr lang="uk-UA" sz="3100" dirty="0"/>
              <a:t>Додатку </a:t>
            </a:r>
            <a:r>
              <a:rPr lang="uk-UA" sz="3100" dirty="0" smtClean="0"/>
              <a:t>XXIX:</a:t>
            </a:r>
          </a:p>
          <a:p>
            <a:r>
              <a:rPr lang="uk-UA" sz="3100" dirty="0" err="1" smtClean="0"/>
              <a:t>Екоуправління</a:t>
            </a:r>
            <a:r>
              <a:rPr lang="uk-UA" sz="3100" dirty="0" smtClean="0"/>
              <a:t> 2-3 роки</a:t>
            </a:r>
          </a:p>
          <a:p>
            <a:r>
              <a:rPr lang="uk-UA" sz="3100" dirty="0" smtClean="0"/>
              <a:t>Якість повітря 2-9 років</a:t>
            </a:r>
          </a:p>
          <a:p>
            <a:r>
              <a:rPr lang="uk-UA" sz="3100" dirty="0" smtClean="0"/>
              <a:t>Забруднення і управління ресурсами 3-6 років</a:t>
            </a:r>
          </a:p>
          <a:p>
            <a:r>
              <a:rPr lang="uk-UA" sz="3100" dirty="0" smtClean="0"/>
              <a:t>Водні питання 2-10 років</a:t>
            </a:r>
          </a:p>
          <a:p>
            <a:r>
              <a:rPr lang="uk-UA" sz="3100" dirty="0" smtClean="0"/>
              <a:t>Захист довкілля 2-4 років</a:t>
            </a:r>
          </a:p>
          <a:p>
            <a:r>
              <a:rPr lang="uk-UA" sz="3100" dirty="0" smtClean="0"/>
              <a:t>Промислове забруднення 2-5 років</a:t>
            </a:r>
          </a:p>
          <a:p>
            <a:r>
              <a:rPr lang="uk-UA" sz="3100" dirty="0" smtClean="0"/>
              <a:t>Зміни клімату і озоновий шар 2 роки</a:t>
            </a:r>
          </a:p>
          <a:p>
            <a:r>
              <a:rPr lang="uk-UA" sz="3100" dirty="0" smtClean="0"/>
              <a:t>ГМО 2-3 роки</a:t>
            </a:r>
          </a:p>
          <a:p>
            <a:pPr marL="0" indent="0">
              <a:buNone/>
            </a:pPr>
            <a:r>
              <a:rPr lang="uk-UA" b="1" i="1" dirty="0" smtClean="0"/>
              <a:t>Стаття </a:t>
            </a:r>
            <a:r>
              <a:rPr lang="uk-UA" b="1" i="1" dirty="0"/>
              <a:t>364 </a:t>
            </a:r>
            <a:endParaRPr lang="uk-UA" b="1" i="1" dirty="0" smtClean="0"/>
          </a:p>
          <a:p>
            <a:r>
              <a:rPr lang="uk-UA" sz="3100" dirty="0"/>
              <a:t>Співробітництво у сфері цивільного </a:t>
            </a:r>
            <a:r>
              <a:rPr lang="uk-UA" sz="3100" dirty="0" smtClean="0"/>
              <a:t>захисту </a:t>
            </a:r>
            <a:endParaRPr lang="uk-UA" sz="3100" dirty="0"/>
          </a:p>
          <a:p>
            <a:pPr marL="0" indent="0">
              <a:buNone/>
            </a:pPr>
            <a:r>
              <a:rPr lang="uk-UA" b="1" i="1" dirty="0"/>
              <a:t>Стаття 365 </a:t>
            </a:r>
            <a:endParaRPr lang="uk-UA" sz="2800" dirty="0"/>
          </a:p>
          <a:p>
            <a:r>
              <a:rPr lang="uk-UA" dirty="0"/>
              <a:t>імплементація політики з питань зміни </a:t>
            </a:r>
            <a:r>
              <a:rPr lang="uk-UA" dirty="0" smtClean="0"/>
              <a:t>клімату у </a:t>
            </a:r>
            <a:r>
              <a:rPr lang="uk-UA" dirty="0"/>
              <a:t>Додатку XXX.</a:t>
            </a:r>
            <a:endParaRPr lang="uk-UA" sz="2800" dirty="0"/>
          </a:p>
          <a:p>
            <a:endParaRPr lang="uk-UA" dirty="0"/>
          </a:p>
        </p:txBody>
      </p:sp>
    </p:spTree>
    <p:extLst>
      <p:ext uri="{BB962C8B-B14F-4D97-AF65-F5344CB8AC3E}">
        <p14:creationId xmlns:p14="http://schemas.microsoft.com/office/powerpoint/2010/main" val="3662678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562074"/>
          </a:xfrm>
        </p:spPr>
        <p:txBody>
          <a:bodyPr>
            <a:noAutofit/>
          </a:bodyPr>
          <a:lstStyle/>
          <a:p>
            <a:r>
              <a:rPr lang="uk-UA" sz="2800" b="1" dirty="0" err="1"/>
              <a:t>Євросередземноморські</a:t>
            </a:r>
            <a:r>
              <a:rPr lang="uk-UA" sz="2800" b="1" dirty="0"/>
              <a:t> угоди про асоціацію</a:t>
            </a:r>
            <a:endParaRPr lang="uk-UA" sz="2800" dirty="0"/>
          </a:p>
        </p:txBody>
      </p:sp>
      <p:sp>
        <p:nvSpPr>
          <p:cNvPr id="3" name="Объект 2"/>
          <p:cNvSpPr>
            <a:spLocks noGrp="1"/>
          </p:cNvSpPr>
          <p:nvPr>
            <p:ph idx="1"/>
          </p:nvPr>
        </p:nvSpPr>
        <p:spPr>
          <a:xfrm>
            <a:off x="457200" y="764704"/>
            <a:ext cx="8229600" cy="6093296"/>
          </a:xfrm>
        </p:spPr>
        <p:txBody>
          <a:bodyPr>
            <a:normAutofit fontScale="47500" lnSpcReduction="20000"/>
          </a:bodyPr>
          <a:lstStyle/>
          <a:p>
            <a:r>
              <a:rPr lang="uk-UA" dirty="0"/>
              <a:t>Не передбачає подальшого вступу партнерів по асоціації в ЄС.  Відсутність перспектив членства обумовлювала лише м’які заклики щодо добровільного впорядкування законодавства </a:t>
            </a:r>
            <a:r>
              <a:rPr lang="uk-UA" dirty="0" err="1"/>
              <a:t>Євросередземноморських</a:t>
            </a:r>
            <a:r>
              <a:rPr lang="uk-UA" dirty="0"/>
              <a:t> партнерів згідно норм законодавства ЄС, а не жорсткі вимоги. У випадку угоди з Ізраїлем вимог щодо імплементації «</a:t>
            </a:r>
            <a:r>
              <a:rPr lang="uk-UA" dirty="0" err="1"/>
              <a:t>aquis</a:t>
            </a:r>
            <a:r>
              <a:rPr lang="uk-UA" dirty="0"/>
              <a:t> </a:t>
            </a:r>
            <a:r>
              <a:rPr lang="uk-UA" dirty="0" err="1"/>
              <a:t>communitaire</a:t>
            </a:r>
            <a:r>
              <a:rPr lang="uk-UA" dirty="0"/>
              <a:t>» не було.  </a:t>
            </a:r>
          </a:p>
          <a:p>
            <a:r>
              <a:rPr lang="uk-UA" dirty="0"/>
              <a:t>Економіки самих </a:t>
            </a:r>
            <a:r>
              <a:rPr lang="uk-UA" dirty="0" err="1"/>
              <a:t>Євросередземноморських</a:t>
            </a:r>
            <a:r>
              <a:rPr lang="uk-UA" dirty="0"/>
              <a:t> партнерів слабко інтегровані одна з одною, що характеризується відносно невеликими обсягами </a:t>
            </a:r>
            <a:r>
              <a:rPr lang="uk-UA" dirty="0" err="1"/>
              <a:t>внутрішньорегіональної</a:t>
            </a:r>
            <a:r>
              <a:rPr lang="uk-UA" dirty="0"/>
              <a:t> торгівлі. Не всі </a:t>
            </a:r>
            <a:r>
              <a:rPr lang="uk-UA" dirty="0" err="1"/>
              <a:t>Євросередземноморські</a:t>
            </a:r>
            <a:r>
              <a:rPr lang="uk-UA" dirty="0"/>
              <a:t> партнери є членами СОТ.</a:t>
            </a:r>
          </a:p>
          <a:p>
            <a:r>
              <a:rPr lang="uk-UA" dirty="0"/>
              <a:t>У 2011 р. була підписана Конвенція про походження товарів у торгівлі в рамках Пан-Євро-Середземноморській зоні, яка поєднує правила походження товарів у ряді двосторонніх угод в єдиний документ. Для одержання преференційного режиму використовуються сертифікати походження EUR.1 або EUR-MED [7].</a:t>
            </a:r>
          </a:p>
          <a:p>
            <a:r>
              <a:rPr lang="uk-UA" dirty="0" smtClean="0"/>
              <a:t>В </a:t>
            </a:r>
            <a:r>
              <a:rPr lang="uk-UA" dirty="0"/>
              <a:t>попередніх угодах про кооперацію з країнами Середземномор’я ЄС надавав практично лише односторонні преференції (для промислових товарів) на користь країн-партнерів. </a:t>
            </a:r>
            <a:r>
              <a:rPr lang="uk-UA" dirty="0" smtClean="0"/>
              <a:t>У </a:t>
            </a:r>
            <a:r>
              <a:rPr lang="uk-UA" dirty="0"/>
              <a:t>порівнянні з попередніми угодами угоди про асоціацію фактично надають </a:t>
            </a:r>
            <a:r>
              <a:rPr lang="uk-UA" dirty="0" err="1"/>
              <a:t>квазі</a:t>
            </a:r>
            <a:r>
              <a:rPr lang="uk-UA" dirty="0"/>
              <a:t>-односторонні тарифні преференції лише для </a:t>
            </a:r>
            <a:r>
              <a:rPr lang="uk-UA" dirty="0" smtClean="0"/>
              <a:t>ЄС.  </a:t>
            </a:r>
            <a:r>
              <a:rPr lang="uk-UA" dirty="0"/>
              <a:t>Важливі складові економік асоційованих партнерів: сільське господарство (принаймні на початковому етапі) та тимчасова міграція – були практично виключені з угод про </a:t>
            </a:r>
            <a:r>
              <a:rPr lang="uk-UA" dirty="0" smtClean="0"/>
              <a:t>асоціацію. </a:t>
            </a:r>
            <a:r>
              <a:rPr lang="uk-UA" dirty="0"/>
              <a:t>З іншого боку, ЄС надає фінансову і технічну  допомогу.  </a:t>
            </a:r>
            <a:r>
              <a:rPr lang="uk-UA" dirty="0" smtClean="0"/>
              <a:t>За </a:t>
            </a:r>
            <a:r>
              <a:rPr lang="uk-UA" dirty="0"/>
              <a:t>програмою MEDA і 7,5 млрд євро через Європейський інвестиційний </a:t>
            </a:r>
            <a:r>
              <a:rPr lang="uk-UA" dirty="0" smtClean="0"/>
              <a:t>банк.</a:t>
            </a:r>
            <a:endParaRPr lang="uk-UA" dirty="0"/>
          </a:p>
          <a:p>
            <a:r>
              <a:rPr lang="uk-UA" dirty="0"/>
              <a:t>У самому ЄС зацікавлені групи </a:t>
            </a:r>
            <a:r>
              <a:rPr lang="uk-UA" dirty="0" smtClean="0"/>
              <a:t>розподілені </a:t>
            </a:r>
            <a:r>
              <a:rPr lang="uk-UA" dirty="0"/>
              <a:t>неоднаково. Країни півдня ЄС виробляють конкуруючу продукцію з асоційованими партнерами і менш зацікавлені у такій лібералізації. </a:t>
            </a:r>
            <a:r>
              <a:rPr lang="uk-UA" dirty="0" smtClean="0"/>
              <a:t>Країни </a:t>
            </a:r>
            <a:r>
              <a:rPr lang="uk-UA" dirty="0"/>
              <a:t>півночі ЄС є основними </a:t>
            </a:r>
            <a:r>
              <a:rPr lang="uk-UA" dirty="0" err="1"/>
              <a:t>бенефіціарами</a:t>
            </a:r>
            <a:r>
              <a:rPr lang="uk-UA" dirty="0"/>
              <a:t>, оскільки переважно їх експорт одержав преференційний </a:t>
            </a:r>
            <a:r>
              <a:rPr lang="uk-UA" dirty="0" smtClean="0"/>
              <a:t>доступ. </a:t>
            </a:r>
            <a:endParaRPr lang="uk-UA" dirty="0"/>
          </a:p>
          <a:p>
            <a:endParaRPr lang="uk-UA" dirty="0"/>
          </a:p>
        </p:txBody>
      </p:sp>
    </p:spTree>
    <p:extLst>
      <p:ext uri="{BB962C8B-B14F-4D97-AF65-F5344CB8AC3E}">
        <p14:creationId xmlns:p14="http://schemas.microsoft.com/office/powerpoint/2010/main" val="49493400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0"/>
            <a:ext cx="8229600" cy="6858000"/>
          </a:xfrm>
        </p:spPr>
        <p:txBody>
          <a:bodyPr>
            <a:normAutofit fontScale="47500" lnSpcReduction="20000"/>
          </a:bodyPr>
          <a:lstStyle/>
          <a:p>
            <a:pPr marL="0" indent="0">
              <a:buNone/>
            </a:pPr>
            <a:r>
              <a:rPr lang="uk-UA" b="1" dirty="0"/>
              <a:t>ГЛАВА 7 ТРАНСПОРТ </a:t>
            </a:r>
            <a:endParaRPr lang="uk-UA" dirty="0"/>
          </a:p>
          <a:p>
            <a:pPr marL="0" indent="0">
              <a:buNone/>
            </a:pPr>
            <a:r>
              <a:rPr lang="uk-UA" b="1" i="1" dirty="0" smtClean="0"/>
              <a:t>Стаття </a:t>
            </a:r>
            <a:r>
              <a:rPr lang="uk-UA" b="1" i="1" dirty="0"/>
              <a:t>368 </a:t>
            </a:r>
            <a:endParaRPr lang="uk-UA" dirty="0"/>
          </a:p>
          <a:p>
            <a:r>
              <a:rPr lang="uk-UA" dirty="0" smtClean="0"/>
              <a:t>гармонізації стандартів </a:t>
            </a:r>
            <a:r>
              <a:rPr lang="uk-UA" dirty="0"/>
              <a:t>та </a:t>
            </a:r>
            <a:r>
              <a:rPr lang="uk-UA" dirty="0" smtClean="0"/>
              <a:t>у </a:t>
            </a:r>
            <a:r>
              <a:rPr lang="uk-UA" dirty="0"/>
              <a:t>Додатку </a:t>
            </a:r>
            <a:r>
              <a:rPr lang="uk-UA" dirty="0" smtClean="0"/>
              <a:t>XXXI:</a:t>
            </a:r>
          </a:p>
          <a:p>
            <a:r>
              <a:rPr lang="uk-UA" dirty="0" smtClean="0"/>
              <a:t>Автотранспорт 3-7 років – технічні умови, безпека, соціальні умови, плата за інфраструктуру</a:t>
            </a:r>
          </a:p>
          <a:p>
            <a:r>
              <a:rPr lang="uk-UA" dirty="0" smtClean="0"/>
              <a:t> Залізничний транспорт 8 років  - доступ до ринку, технічні і </a:t>
            </a:r>
            <a:r>
              <a:rPr lang="uk-UA" dirty="0" err="1" smtClean="0"/>
              <a:t>безпекові</a:t>
            </a:r>
            <a:r>
              <a:rPr lang="uk-UA" dirty="0" smtClean="0"/>
              <a:t> питання, сумісність, комбінований транспорт, права і </a:t>
            </a:r>
            <a:r>
              <a:rPr lang="uk-UA" dirty="0" err="1" smtClean="0"/>
              <a:t>обовязки</a:t>
            </a:r>
            <a:r>
              <a:rPr lang="uk-UA" dirty="0" smtClean="0"/>
              <a:t> пасажирів</a:t>
            </a:r>
          </a:p>
          <a:p>
            <a:r>
              <a:rPr lang="uk-UA" dirty="0" smtClean="0"/>
              <a:t>Морський транспорт 3-6 років – безпека, прапор, портовий контроль, відповідальність перевізників, екологія, технічні і соціальні умови</a:t>
            </a:r>
          </a:p>
          <a:p>
            <a:r>
              <a:rPr lang="uk-UA" dirty="0" smtClean="0"/>
              <a:t>Внутрішній водний транспорт 3-5 років – функціонування ринку, доступ до професії, безпека, інформаційні </a:t>
            </a:r>
            <a:r>
              <a:rPr lang="uk-UA" dirty="0" err="1" smtClean="0"/>
              <a:t>ситеми</a:t>
            </a:r>
            <a:endParaRPr lang="uk-UA" dirty="0"/>
          </a:p>
          <a:p>
            <a:r>
              <a:rPr lang="uk-UA" dirty="0" smtClean="0"/>
              <a:t>усунення </a:t>
            </a:r>
            <a:r>
              <a:rPr lang="uk-UA" dirty="0"/>
              <a:t>адміністративних, технічних, прикордонних та інших перешкод, </a:t>
            </a:r>
            <a:r>
              <a:rPr lang="uk-UA" dirty="0" smtClean="0"/>
              <a:t>п</a:t>
            </a:r>
          </a:p>
          <a:p>
            <a:r>
              <a:rPr lang="uk-UA" dirty="0" smtClean="0"/>
              <a:t>Співробітництво </a:t>
            </a:r>
            <a:r>
              <a:rPr lang="ru-RU" dirty="0"/>
              <a:t>-</a:t>
            </a:r>
            <a:r>
              <a:rPr lang="uk-UA" dirty="0"/>
              <a:t> в рамках </a:t>
            </a:r>
            <a:r>
              <a:rPr lang="uk-UA" dirty="0" smtClean="0"/>
              <a:t>регіональних </a:t>
            </a:r>
            <a:r>
              <a:rPr lang="uk-UA" dirty="0"/>
              <a:t>транспортних </a:t>
            </a:r>
            <a:r>
              <a:rPr lang="uk-UA" dirty="0" smtClean="0"/>
              <a:t>домовленостей (Транспортна </a:t>
            </a:r>
            <a:r>
              <a:rPr lang="uk-UA" dirty="0"/>
              <a:t>Панель Східного Партнерства, транспортний коридор Європа – Кавказ – Азія (ТРАСЕКА), Бакинський процес </a:t>
            </a:r>
            <a:r>
              <a:rPr lang="ru-RU" dirty="0"/>
              <a:t>…</a:t>
            </a:r>
            <a:r>
              <a:rPr lang="uk-UA" dirty="0"/>
              <a:t>. </a:t>
            </a:r>
            <a:r>
              <a:rPr lang="uk-UA" dirty="0" smtClean="0"/>
              <a:t>)</a:t>
            </a:r>
            <a:endParaRPr lang="uk-UA" dirty="0"/>
          </a:p>
          <a:p>
            <a:pPr marL="0" indent="0">
              <a:buNone/>
            </a:pPr>
            <a:r>
              <a:rPr lang="uk-UA" b="1" i="1" dirty="0"/>
              <a:t>Стаття 369 </a:t>
            </a:r>
            <a:endParaRPr lang="uk-UA" dirty="0"/>
          </a:p>
          <a:p>
            <a:r>
              <a:rPr lang="uk-UA" dirty="0" smtClean="0"/>
              <a:t>b</a:t>
            </a:r>
            <a:r>
              <a:rPr lang="uk-UA" dirty="0"/>
              <a:t>) </a:t>
            </a:r>
            <a:r>
              <a:rPr lang="uk-UA" dirty="0" smtClean="0"/>
              <a:t>модернізації </a:t>
            </a:r>
            <a:r>
              <a:rPr lang="uk-UA" dirty="0"/>
              <a:t>технічного обладнання і транспортних парків для дотримання найвищих міжнародних стандартів; </a:t>
            </a:r>
          </a:p>
          <a:p>
            <a:pPr lvl="0"/>
            <a:r>
              <a:rPr lang="uk-UA" dirty="0"/>
              <a:t>c) розвиток мультимодальної транспортної мережі, пов’язаної з транс’європейською транспортною мережею (TEN-T</a:t>
            </a:r>
            <a:r>
              <a:rPr lang="uk-UA" dirty="0" smtClean="0"/>
              <a:t>). </a:t>
            </a:r>
            <a:r>
              <a:rPr lang="uk-UA" dirty="0"/>
              <a:t>Розвиток стратегій фінансування </a:t>
            </a:r>
            <a:r>
              <a:rPr lang="uk-UA" dirty="0" smtClean="0"/>
              <a:t>у </a:t>
            </a:r>
            <a:r>
              <a:rPr lang="uk-UA" dirty="0"/>
              <a:t>Додатку </a:t>
            </a:r>
            <a:r>
              <a:rPr lang="uk-UA" dirty="0" smtClean="0"/>
              <a:t>XXXII</a:t>
            </a:r>
            <a:r>
              <a:rPr lang="uk-UA" dirty="0"/>
              <a:t> </a:t>
            </a:r>
            <a:r>
              <a:rPr lang="uk-UA" dirty="0" smtClean="0"/>
              <a:t>– карти пріоритетних залізничних і автотранспортних шляхів</a:t>
            </a:r>
            <a:endParaRPr lang="uk-UA" dirty="0"/>
          </a:p>
          <a:p>
            <a:pPr lvl="0"/>
            <a:r>
              <a:rPr lang="uk-UA" dirty="0" smtClean="0"/>
              <a:t>…</a:t>
            </a:r>
            <a:endParaRPr lang="uk-UA" dirty="0"/>
          </a:p>
          <a:p>
            <a:pPr marL="0" indent="0">
              <a:buNone/>
            </a:pPr>
            <a:endParaRPr lang="uk-UA" b="1" i="1" dirty="0" smtClean="0"/>
          </a:p>
          <a:p>
            <a:pPr marL="0" indent="0">
              <a:buNone/>
            </a:pPr>
            <a:r>
              <a:rPr lang="uk-UA" b="1" dirty="0" smtClean="0"/>
              <a:t>ГЛАВА </a:t>
            </a:r>
            <a:r>
              <a:rPr lang="uk-UA" b="1" dirty="0"/>
              <a:t>8 КОСМОС </a:t>
            </a:r>
            <a:endParaRPr lang="uk-UA" dirty="0"/>
          </a:p>
          <a:p>
            <a:pPr marL="0" indent="0">
              <a:buNone/>
            </a:pPr>
            <a:r>
              <a:rPr lang="uk-UA" b="1" i="1" dirty="0"/>
              <a:t>Стаття 371 </a:t>
            </a:r>
            <a:endParaRPr lang="uk-UA" dirty="0"/>
          </a:p>
          <a:p>
            <a:pPr lvl="0"/>
            <a:r>
              <a:rPr lang="uk-UA" dirty="0" smtClean="0"/>
              <a:t>a</a:t>
            </a:r>
            <a:r>
              <a:rPr lang="uk-UA" dirty="0"/>
              <a:t>) глобальні навігаційні супутникові системи; </a:t>
            </a:r>
          </a:p>
          <a:p>
            <a:pPr lvl="0"/>
            <a:r>
              <a:rPr lang="uk-UA" dirty="0"/>
              <a:t>b) спостереження Землі та глобальний моніторинг; </a:t>
            </a:r>
          </a:p>
          <a:p>
            <a:pPr lvl="0"/>
            <a:r>
              <a:rPr lang="uk-UA" dirty="0"/>
              <a:t>c) космічна наука та дослідження; </a:t>
            </a:r>
          </a:p>
          <a:p>
            <a:pPr lvl="0"/>
            <a:r>
              <a:rPr lang="uk-UA" dirty="0"/>
              <a:t>d) прикладні космічні технології, зокрема пускові технології та технології ракетних двигунів. </a:t>
            </a:r>
          </a:p>
          <a:p>
            <a:pPr marL="0" indent="0">
              <a:buNone/>
            </a:pPr>
            <a:r>
              <a:rPr lang="uk-UA" b="1" i="1" dirty="0"/>
              <a:t>Стаття 372 </a:t>
            </a:r>
            <a:endParaRPr lang="uk-UA" dirty="0"/>
          </a:p>
          <a:p>
            <a:r>
              <a:rPr lang="uk-UA" dirty="0" smtClean="0"/>
              <a:t>обмін </a:t>
            </a:r>
            <a:r>
              <a:rPr lang="uk-UA" dirty="0"/>
              <a:t>науковцями та створення </a:t>
            </a:r>
            <a:r>
              <a:rPr lang="uk-UA" dirty="0" smtClean="0"/>
              <a:t>мереж</a:t>
            </a:r>
            <a:r>
              <a:rPr lang="uk-UA" dirty="0"/>
              <a:t>. </a:t>
            </a:r>
          </a:p>
          <a:p>
            <a:endParaRPr lang="uk-UA" dirty="0"/>
          </a:p>
        </p:txBody>
      </p:sp>
    </p:spTree>
    <p:extLst>
      <p:ext uri="{BB962C8B-B14F-4D97-AF65-F5344CB8AC3E}">
        <p14:creationId xmlns:p14="http://schemas.microsoft.com/office/powerpoint/2010/main" val="87590451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408712"/>
          </a:xfrm>
        </p:spPr>
        <p:txBody>
          <a:bodyPr>
            <a:normAutofit fontScale="55000" lnSpcReduction="20000"/>
          </a:bodyPr>
          <a:lstStyle/>
          <a:p>
            <a:pPr marL="0" indent="0">
              <a:buNone/>
            </a:pPr>
            <a:r>
              <a:rPr lang="uk-UA" b="1" dirty="0"/>
              <a:t>ГЛАВА 9 СПІВРОБІТНИЦТВО У СФЕРІ НАУКИ ТА ТЕХНОЛОГІЙ </a:t>
            </a:r>
            <a:endParaRPr lang="uk-UA" dirty="0"/>
          </a:p>
          <a:p>
            <a:pPr marL="0" indent="0">
              <a:buNone/>
            </a:pPr>
            <a:r>
              <a:rPr lang="uk-UA" b="1" i="1" dirty="0" smtClean="0"/>
              <a:t>Стаття </a:t>
            </a:r>
            <a:r>
              <a:rPr lang="uk-UA" b="1" i="1" dirty="0"/>
              <a:t>375 </a:t>
            </a:r>
            <a:endParaRPr lang="uk-UA" dirty="0"/>
          </a:p>
          <a:p>
            <a:r>
              <a:rPr lang="uk-UA" dirty="0" smtClean="0"/>
              <a:t>рамки </a:t>
            </a:r>
            <a:r>
              <a:rPr lang="uk-UA" dirty="0"/>
              <a:t>співробітництва, встановлені Угодою про співробітництво у сфері науки і технологій між </a:t>
            </a:r>
            <a:r>
              <a:rPr lang="uk-UA" dirty="0" smtClean="0"/>
              <a:t>Україною </a:t>
            </a:r>
            <a:endParaRPr lang="uk-UA" dirty="0"/>
          </a:p>
          <a:p>
            <a:r>
              <a:rPr lang="uk-UA" dirty="0" smtClean="0"/>
              <a:t>сприяння </a:t>
            </a:r>
            <a:r>
              <a:rPr lang="uk-UA" dirty="0"/>
              <a:t>залученню </a:t>
            </a:r>
            <a:r>
              <a:rPr lang="uk-UA" dirty="0" smtClean="0"/>
              <a:t>до </a:t>
            </a:r>
            <a:r>
              <a:rPr lang="uk-UA" dirty="0"/>
              <a:t>Європейського дослідницького простору.</a:t>
            </a:r>
          </a:p>
          <a:p>
            <a:pPr marL="0" indent="0">
              <a:buNone/>
            </a:pPr>
            <a:r>
              <a:rPr lang="uk-UA" b="1" i="1" dirty="0" smtClean="0"/>
              <a:t>Стаття </a:t>
            </a:r>
            <a:r>
              <a:rPr lang="uk-UA" b="1" i="1" dirty="0"/>
              <a:t>376 </a:t>
            </a:r>
            <a:endParaRPr lang="uk-UA" dirty="0"/>
          </a:p>
          <a:p>
            <a:r>
              <a:rPr lang="uk-UA" dirty="0" smtClean="0"/>
              <a:t>участі </a:t>
            </a:r>
            <a:r>
              <a:rPr lang="uk-UA" dirty="0"/>
              <a:t>у наступній Рамковій програмі </a:t>
            </a:r>
            <a:r>
              <a:rPr lang="uk-UA" dirty="0" smtClean="0"/>
              <a:t>ЄС </a:t>
            </a:r>
            <a:r>
              <a:rPr lang="uk-UA" dirty="0"/>
              <a:t>з досліджень та інновацій «Горизонт 2020</a:t>
            </a:r>
            <a:r>
              <a:rPr lang="uk-UA" dirty="0" smtClean="0"/>
              <a:t>»;…</a:t>
            </a:r>
            <a:endParaRPr lang="uk-UA" dirty="0"/>
          </a:p>
          <a:p>
            <a:pPr marL="0" indent="0">
              <a:buNone/>
            </a:pPr>
            <a:endParaRPr lang="uk-UA" b="1" dirty="0" smtClean="0"/>
          </a:p>
          <a:p>
            <a:pPr marL="0" indent="0">
              <a:buNone/>
            </a:pPr>
            <a:r>
              <a:rPr lang="uk-UA" b="1" dirty="0" smtClean="0"/>
              <a:t>ГЛАВА </a:t>
            </a:r>
            <a:r>
              <a:rPr lang="uk-UA" b="1" dirty="0"/>
              <a:t>10 ПОЛІТИКА У СФЕРІ ПРОМИСЛОВОСТІ ТА ПІДПРИЄМНИЦТВА </a:t>
            </a:r>
            <a:endParaRPr lang="uk-UA" dirty="0"/>
          </a:p>
          <a:p>
            <a:pPr marL="0" indent="0">
              <a:buNone/>
            </a:pPr>
            <a:r>
              <a:rPr lang="uk-UA" b="1" i="1" dirty="0"/>
              <a:t>Стаття 378 </a:t>
            </a:r>
            <a:endParaRPr lang="uk-UA" dirty="0"/>
          </a:p>
          <a:p>
            <a:r>
              <a:rPr lang="uk-UA" dirty="0" smtClean="0"/>
              <a:t>базуватися </a:t>
            </a:r>
            <a:r>
              <a:rPr lang="uk-UA" dirty="0"/>
              <a:t>на політиці ЄС щодо розвитку малого і середнього підприємництва та промисловості. </a:t>
            </a:r>
          </a:p>
          <a:p>
            <a:pPr marL="0" indent="0">
              <a:buNone/>
            </a:pPr>
            <a:r>
              <a:rPr lang="uk-UA" b="1" i="1" dirty="0"/>
              <a:t>Стаття 379 </a:t>
            </a:r>
            <a:endParaRPr lang="uk-UA" dirty="0"/>
          </a:p>
          <a:p>
            <a:r>
              <a:rPr lang="uk-UA" dirty="0" smtClean="0"/>
              <a:t>впровадження </a:t>
            </a:r>
            <a:r>
              <a:rPr lang="uk-UA" dirty="0"/>
              <a:t>стратегій розвитку МСП на принципах Європейської хартії малих </a:t>
            </a:r>
            <a:r>
              <a:rPr lang="uk-UA" dirty="0" smtClean="0"/>
              <a:t>підприємств; </a:t>
            </a:r>
            <a:endParaRPr lang="uk-UA" dirty="0"/>
          </a:p>
          <a:p>
            <a:r>
              <a:rPr lang="uk-UA" dirty="0" smtClean="0"/>
              <a:t>обміну </a:t>
            </a:r>
            <a:r>
              <a:rPr lang="uk-UA" dirty="0"/>
              <a:t>інформацією та </a:t>
            </a:r>
            <a:r>
              <a:rPr lang="uk-UA" dirty="0" smtClean="0"/>
              <a:t>досвідом </a:t>
            </a:r>
            <a:r>
              <a:rPr lang="uk-UA" dirty="0"/>
              <a:t>щодо комерціалізації науково-дослідних та проектно-конструкторських </a:t>
            </a:r>
            <a:r>
              <a:rPr lang="uk-UA" dirty="0" smtClean="0"/>
              <a:t>робіт</a:t>
            </a:r>
            <a:endParaRPr lang="uk-UA" dirty="0"/>
          </a:p>
          <a:p>
            <a:r>
              <a:rPr lang="uk-UA" dirty="0" smtClean="0"/>
              <a:t>…</a:t>
            </a:r>
            <a:endParaRPr lang="uk-UA" dirty="0"/>
          </a:p>
          <a:p>
            <a:pPr marL="0" indent="0">
              <a:buNone/>
            </a:pPr>
            <a:endParaRPr lang="uk-UA" b="1" dirty="0" smtClean="0"/>
          </a:p>
          <a:p>
            <a:pPr marL="0" indent="0">
              <a:buNone/>
            </a:pPr>
            <a:r>
              <a:rPr lang="uk-UA" b="1" dirty="0" smtClean="0"/>
              <a:t>ГЛАВА </a:t>
            </a:r>
            <a:r>
              <a:rPr lang="uk-UA" b="1" dirty="0"/>
              <a:t>11 СПІВРОБІТНИЦТВО У ВИДОБУВНІЙ ТА МЕТАЛУРГІЙНІЙ ГАЛУЗІ </a:t>
            </a:r>
            <a:endParaRPr lang="uk-UA" dirty="0"/>
          </a:p>
          <a:p>
            <a:pPr marL="0" indent="0">
              <a:buNone/>
            </a:pPr>
            <a:r>
              <a:rPr lang="uk-UA" b="1" i="1" dirty="0" smtClean="0"/>
              <a:t>Стаття </a:t>
            </a:r>
            <a:r>
              <a:rPr lang="uk-UA" b="1" i="1" dirty="0"/>
              <a:t>382 </a:t>
            </a:r>
            <a:endParaRPr lang="uk-UA" dirty="0"/>
          </a:p>
          <a:p>
            <a:pPr lvl="0"/>
            <a:r>
              <a:rPr lang="uk-UA" dirty="0" smtClean="0"/>
              <a:t>прискорення реструктуризації</a:t>
            </a:r>
            <a:r>
              <a:rPr lang="uk-UA" dirty="0"/>
              <a:t>; </a:t>
            </a:r>
            <a:endParaRPr lang="uk-UA" dirty="0" smtClean="0"/>
          </a:p>
          <a:p>
            <a:pPr lvl="0"/>
            <a:r>
              <a:rPr lang="uk-UA" dirty="0" smtClean="0"/>
              <a:t>сталого </a:t>
            </a:r>
            <a:r>
              <a:rPr lang="uk-UA" dirty="0"/>
              <a:t>розвитку галузей. </a:t>
            </a:r>
          </a:p>
          <a:p>
            <a:endParaRPr lang="uk-UA" dirty="0"/>
          </a:p>
        </p:txBody>
      </p:sp>
    </p:spTree>
    <p:extLst>
      <p:ext uri="{BB962C8B-B14F-4D97-AF65-F5344CB8AC3E}">
        <p14:creationId xmlns:p14="http://schemas.microsoft.com/office/powerpoint/2010/main" val="92477329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336704"/>
          </a:xfrm>
        </p:spPr>
        <p:txBody>
          <a:bodyPr>
            <a:normAutofit fontScale="70000" lnSpcReduction="20000"/>
          </a:bodyPr>
          <a:lstStyle/>
          <a:p>
            <a:pPr marL="0" indent="0">
              <a:buNone/>
            </a:pPr>
            <a:r>
              <a:rPr lang="uk-UA" b="1" dirty="0"/>
              <a:t>ГЛАВА 12 ФІНАНСОВІ ПОСЛУГИ </a:t>
            </a:r>
            <a:endParaRPr lang="uk-UA" dirty="0"/>
          </a:p>
          <a:p>
            <a:pPr marL="0" indent="0">
              <a:buNone/>
            </a:pPr>
            <a:r>
              <a:rPr lang="uk-UA" b="1" i="1" dirty="0"/>
              <a:t>Стаття 383 </a:t>
            </a:r>
            <a:endParaRPr lang="uk-UA" dirty="0"/>
          </a:p>
          <a:p>
            <a:pPr lvl="0"/>
            <a:r>
              <a:rPr lang="uk-UA" dirty="0" smtClean="0"/>
              <a:t>захисту </a:t>
            </a:r>
            <a:r>
              <a:rPr lang="uk-UA" dirty="0"/>
              <a:t>інвесторів та </a:t>
            </a:r>
            <a:r>
              <a:rPr lang="uk-UA" dirty="0" smtClean="0"/>
              <a:t>споживачів </a:t>
            </a:r>
          </a:p>
          <a:p>
            <a:pPr lvl="0"/>
            <a:r>
              <a:rPr lang="uk-UA" dirty="0" smtClean="0"/>
              <a:t>стабільності світової </a:t>
            </a:r>
            <a:r>
              <a:rPr lang="uk-UA" dirty="0"/>
              <a:t>фінансової системи</a:t>
            </a:r>
            <a:r>
              <a:rPr lang="uk-UA" dirty="0" smtClean="0"/>
              <a:t>;…</a:t>
            </a:r>
            <a:endParaRPr lang="uk-UA" dirty="0"/>
          </a:p>
          <a:p>
            <a:pPr marL="0" indent="0">
              <a:buNone/>
            </a:pPr>
            <a:r>
              <a:rPr lang="uk-UA" b="1" i="1" dirty="0" smtClean="0"/>
              <a:t>Стаття </a:t>
            </a:r>
            <a:r>
              <a:rPr lang="uk-UA" b="1" i="1" dirty="0"/>
              <a:t>384 </a:t>
            </a:r>
            <a:endParaRPr lang="uk-UA" dirty="0"/>
          </a:p>
          <a:p>
            <a:r>
              <a:rPr lang="uk-UA" dirty="0"/>
              <a:t>обмін персоналом та спільне навчання. </a:t>
            </a:r>
          </a:p>
          <a:p>
            <a:pPr marL="0" indent="0">
              <a:buNone/>
            </a:pPr>
            <a:r>
              <a:rPr lang="uk-UA" b="1" i="1" dirty="0"/>
              <a:t>Стаття 385 </a:t>
            </a:r>
            <a:endParaRPr lang="uk-UA" dirty="0"/>
          </a:p>
          <a:p>
            <a:r>
              <a:rPr lang="uk-UA" dirty="0"/>
              <a:t>наближенню до визнаних міжнародних стандартів щодо регулювання і </a:t>
            </a:r>
            <a:r>
              <a:rPr lang="uk-UA" dirty="0" smtClean="0"/>
              <a:t>нагляду </a:t>
            </a:r>
            <a:endParaRPr lang="uk-UA" dirty="0"/>
          </a:p>
          <a:p>
            <a:pPr marL="0" indent="0">
              <a:buNone/>
            </a:pPr>
            <a:endParaRPr lang="uk-UA" b="1" i="1" dirty="0" smtClean="0"/>
          </a:p>
          <a:p>
            <a:pPr marL="0" indent="0">
              <a:buNone/>
            </a:pPr>
            <a:r>
              <a:rPr lang="uk-UA" b="1" dirty="0" smtClean="0"/>
              <a:t>ГЛАВА </a:t>
            </a:r>
            <a:r>
              <a:rPr lang="uk-UA" b="1" dirty="0"/>
              <a:t>13 ЗАКОНОДАВСТВО ПРО ЗАСНУВАННЯ ТА ДІЯЛЬНІСТЬ КОМПАНІЙ, КОРПОРАТИВНЕ УПРАВЛІННЯ, БУХГАЛТЕРСЬКИЙ ОБЛІК ТА АУДИТ </a:t>
            </a:r>
            <a:endParaRPr lang="uk-UA" dirty="0"/>
          </a:p>
          <a:p>
            <a:pPr marL="0" indent="0">
              <a:buNone/>
            </a:pPr>
            <a:r>
              <a:rPr lang="uk-UA" b="1" i="1" dirty="0"/>
              <a:t>Стаття 387 </a:t>
            </a:r>
            <a:endParaRPr lang="uk-UA" dirty="0"/>
          </a:p>
          <a:p>
            <a:r>
              <a:rPr lang="uk-UA" dirty="0" smtClean="0"/>
              <a:t>захист </a:t>
            </a:r>
            <a:r>
              <a:rPr lang="uk-UA" dirty="0"/>
              <a:t>прав акціонерів, кредиторів та інших заінтересованих сторін </a:t>
            </a:r>
            <a:r>
              <a:rPr lang="uk-UA" dirty="0" smtClean="0"/>
              <a:t>– у  Додатку XXXIII вимоги ЄС – 2-4 роки</a:t>
            </a:r>
          </a:p>
          <a:p>
            <a:r>
              <a:rPr lang="uk-UA" dirty="0" smtClean="0"/>
              <a:t>у </a:t>
            </a:r>
            <a:r>
              <a:rPr lang="uk-UA" dirty="0"/>
              <a:t>сфері бухгалтерського обліку та </a:t>
            </a:r>
            <a:r>
              <a:rPr lang="uk-UA" dirty="0" smtClean="0"/>
              <a:t>аудиту у </a:t>
            </a:r>
            <a:r>
              <a:rPr lang="uk-UA" dirty="0"/>
              <a:t>Додатку XXXIV – 2-3 роки </a:t>
            </a:r>
          </a:p>
          <a:p>
            <a:pPr lvl="0"/>
            <a:r>
              <a:rPr lang="uk-UA" dirty="0" smtClean="0"/>
              <a:t>політики </a:t>
            </a:r>
            <a:r>
              <a:rPr lang="uk-UA" dirty="0"/>
              <a:t>корпоративного управління у</a:t>
            </a:r>
            <a:r>
              <a:rPr lang="uk-UA" dirty="0" smtClean="0"/>
              <a:t> Додатку XXXV</a:t>
            </a:r>
            <a:r>
              <a:rPr lang="uk-UA" dirty="0"/>
              <a:t> </a:t>
            </a:r>
          </a:p>
          <a:p>
            <a:endParaRPr lang="uk-UA" dirty="0"/>
          </a:p>
        </p:txBody>
      </p:sp>
    </p:spTree>
    <p:extLst>
      <p:ext uri="{BB962C8B-B14F-4D97-AF65-F5344CB8AC3E}">
        <p14:creationId xmlns:p14="http://schemas.microsoft.com/office/powerpoint/2010/main" val="23930285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264696"/>
          </a:xfrm>
        </p:spPr>
        <p:txBody>
          <a:bodyPr>
            <a:normAutofit fontScale="62500" lnSpcReduction="20000"/>
          </a:bodyPr>
          <a:lstStyle/>
          <a:p>
            <a:pPr marL="0" indent="0">
              <a:buNone/>
            </a:pPr>
            <a:r>
              <a:rPr lang="uk-UA" b="1" dirty="0"/>
              <a:t>ГЛАВА 14 ІНФОРМАЦІЙНЕ СУСПІЛЬСТВО </a:t>
            </a:r>
            <a:endParaRPr lang="uk-UA" dirty="0"/>
          </a:p>
          <a:p>
            <a:pPr marL="0" indent="0">
              <a:buNone/>
            </a:pPr>
            <a:r>
              <a:rPr lang="uk-UA" b="1" i="1" dirty="0" smtClean="0"/>
              <a:t>Стаття </a:t>
            </a:r>
            <a:r>
              <a:rPr lang="uk-UA" b="1" i="1" dirty="0"/>
              <a:t>390 </a:t>
            </a:r>
            <a:endParaRPr lang="uk-UA" dirty="0"/>
          </a:p>
          <a:p>
            <a:r>
              <a:rPr lang="uk-UA" dirty="0" smtClean="0"/>
              <a:t>розширення </a:t>
            </a:r>
            <a:r>
              <a:rPr lang="uk-UA" dirty="0"/>
              <a:t>участі України у дослідницькій діяльності ЄС у сфері ІКТ. </a:t>
            </a:r>
          </a:p>
          <a:p>
            <a:pPr marL="0" indent="0">
              <a:buNone/>
            </a:pPr>
            <a:r>
              <a:rPr lang="uk-UA" b="1" i="1" dirty="0"/>
              <a:t>Стаття 391 </a:t>
            </a:r>
            <a:endParaRPr lang="uk-UA" dirty="0"/>
          </a:p>
          <a:p>
            <a:r>
              <a:rPr lang="uk-UA" dirty="0" smtClean="0"/>
              <a:t>електронного </a:t>
            </a:r>
            <a:r>
              <a:rPr lang="uk-UA" dirty="0"/>
              <a:t>бізнесу, </a:t>
            </a:r>
            <a:r>
              <a:rPr lang="uk-UA" dirty="0" smtClean="0"/>
              <a:t>уряду</a:t>
            </a:r>
            <a:r>
              <a:rPr lang="uk-UA" dirty="0"/>
              <a:t>, </a:t>
            </a:r>
            <a:r>
              <a:rPr lang="uk-UA" dirty="0" smtClean="0"/>
              <a:t>охорони </a:t>
            </a:r>
            <a:r>
              <a:rPr lang="uk-UA" dirty="0"/>
              <a:t>здоров’я і </a:t>
            </a:r>
            <a:r>
              <a:rPr lang="uk-UA" dirty="0" smtClean="0"/>
              <a:t>навчання</a:t>
            </a:r>
            <a:r>
              <a:rPr lang="uk-UA" dirty="0"/>
              <a:t>;</a:t>
            </a:r>
          </a:p>
          <a:p>
            <a:r>
              <a:rPr lang="uk-UA" dirty="0" smtClean="0"/>
              <a:t>сумісності </a:t>
            </a:r>
            <a:r>
              <a:rPr lang="uk-UA" dirty="0"/>
              <a:t>мереж України та ЄС; </a:t>
            </a:r>
          </a:p>
          <a:p>
            <a:pPr marL="0" indent="0">
              <a:buNone/>
            </a:pPr>
            <a:r>
              <a:rPr lang="uk-UA" b="1" i="1" dirty="0" smtClean="0"/>
              <a:t>Стаття </a:t>
            </a:r>
            <a:r>
              <a:rPr lang="uk-UA" b="1" i="1" dirty="0"/>
              <a:t>394 </a:t>
            </a:r>
            <a:endParaRPr lang="uk-UA" dirty="0"/>
          </a:p>
          <a:p>
            <a:r>
              <a:rPr lang="uk-UA" dirty="0" smtClean="0"/>
              <a:t>наближенню </a:t>
            </a:r>
            <a:r>
              <a:rPr lang="uk-UA" dirty="0"/>
              <a:t>до права </a:t>
            </a:r>
            <a:r>
              <a:rPr lang="uk-UA" dirty="0" smtClean="0"/>
              <a:t>ЄС</a:t>
            </a:r>
            <a:endParaRPr lang="uk-UA" dirty="0"/>
          </a:p>
          <a:p>
            <a:pPr marL="0" indent="0">
              <a:buNone/>
            </a:pPr>
            <a:r>
              <a:rPr lang="uk-UA" b="1" dirty="0" smtClean="0"/>
              <a:t>ГЛАВА </a:t>
            </a:r>
            <a:r>
              <a:rPr lang="uk-UA" b="1" dirty="0"/>
              <a:t>15 </a:t>
            </a:r>
            <a:endParaRPr lang="uk-UA" dirty="0"/>
          </a:p>
          <a:p>
            <a:pPr marL="0" indent="0">
              <a:buNone/>
            </a:pPr>
            <a:r>
              <a:rPr lang="uk-UA" b="1" dirty="0"/>
              <a:t>ПОЛІТИКА З ПИТАНЬ АУДІОВІЗУАЛЬНОЇ ГАЛУЗІ </a:t>
            </a:r>
            <a:endParaRPr lang="uk-UA" dirty="0"/>
          </a:p>
          <a:p>
            <a:pPr marL="0" indent="0">
              <a:buNone/>
            </a:pPr>
            <a:r>
              <a:rPr lang="uk-UA" b="1" i="1" dirty="0"/>
              <a:t>Стаття 396 </a:t>
            </a:r>
            <a:endParaRPr lang="uk-UA" dirty="0"/>
          </a:p>
          <a:p>
            <a:r>
              <a:rPr lang="uk-UA" dirty="0" smtClean="0"/>
              <a:t>заохочення </a:t>
            </a:r>
            <a:r>
              <a:rPr lang="uk-UA" dirty="0"/>
              <a:t>спільного виробництва у галузі кінематографії та </a:t>
            </a:r>
            <a:r>
              <a:rPr lang="uk-UA" dirty="0" smtClean="0"/>
              <a:t>телебачення </a:t>
            </a:r>
            <a:endParaRPr lang="uk-UA" dirty="0"/>
          </a:p>
          <a:p>
            <a:r>
              <a:rPr lang="uk-UA" dirty="0" smtClean="0"/>
              <a:t>може </a:t>
            </a:r>
            <a:r>
              <a:rPr lang="uk-UA" dirty="0"/>
              <a:t>підготовки </a:t>
            </a:r>
            <a:r>
              <a:rPr lang="uk-UA" dirty="0" smtClean="0"/>
              <a:t>працівників </a:t>
            </a:r>
            <a:r>
              <a:rPr lang="uk-UA" dirty="0"/>
              <a:t>медіа </a:t>
            </a:r>
            <a:r>
              <a:rPr lang="uk-UA" dirty="0" smtClean="0"/>
              <a:t>сфери</a:t>
            </a:r>
            <a:endParaRPr lang="uk-UA" dirty="0"/>
          </a:p>
          <a:p>
            <a:pPr marL="0" indent="0">
              <a:buNone/>
            </a:pPr>
            <a:r>
              <a:rPr lang="uk-UA" b="1" i="1" dirty="0"/>
              <a:t>Стаття 397 </a:t>
            </a:r>
            <a:endParaRPr lang="uk-UA" dirty="0"/>
          </a:p>
          <a:p>
            <a:r>
              <a:rPr lang="uk-UA" dirty="0" smtClean="0"/>
              <a:t>наближення </a:t>
            </a:r>
            <a:r>
              <a:rPr lang="uk-UA" dirty="0"/>
              <a:t>до права </a:t>
            </a:r>
            <a:r>
              <a:rPr lang="uk-UA" dirty="0" smtClean="0"/>
              <a:t>ЄС і міжнародних </a:t>
            </a:r>
            <a:r>
              <a:rPr lang="uk-UA" dirty="0"/>
              <a:t>правових документів - Додатку </a:t>
            </a:r>
            <a:r>
              <a:rPr lang="uk-UA" dirty="0" smtClean="0"/>
              <a:t>XXXVI</a:t>
            </a:r>
            <a:r>
              <a:rPr lang="uk-UA" dirty="0"/>
              <a:t> </a:t>
            </a:r>
            <a:r>
              <a:rPr lang="uk-UA" dirty="0" smtClean="0"/>
              <a:t>– 2 роки</a:t>
            </a:r>
          </a:p>
          <a:p>
            <a:endParaRPr lang="uk-UA" dirty="0"/>
          </a:p>
          <a:p>
            <a:pPr marL="0" indent="0">
              <a:buNone/>
            </a:pPr>
            <a:r>
              <a:rPr lang="uk-UA" b="1" dirty="0"/>
              <a:t>ГЛАВА 16 ТУРИЗМ </a:t>
            </a:r>
            <a:endParaRPr lang="uk-UA" dirty="0"/>
          </a:p>
          <a:p>
            <a:endParaRPr lang="uk-UA" dirty="0"/>
          </a:p>
        </p:txBody>
      </p:sp>
    </p:spTree>
    <p:extLst>
      <p:ext uri="{BB962C8B-B14F-4D97-AF65-F5344CB8AC3E}">
        <p14:creationId xmlns:p14="http://schemas.microsoft.com/office/powerpoint/2010/main" val="113605251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6192688"/>
          </a:xfrm>
        </p:spPr>
        <p:txBody>
          <a:bodyPr>
            <a:normAutofit fontScale="47500" lnSpcReduction="20000"/>
          </a:bodyPr>
          <a:lstStyle/>
          <a:p>
            <a:pPr marL="0" indent="0">
              <a:buNone/>
            </a:pPr>
            <a:r>
              <a:rPr lang="uk-UA" sz="3400" b="1" dirty="0" smtClean="0"/>
              <a:t>ГЛАВА </a:t>
            </a:r>
            <a:r>
              <a:rPr lang="uk-UA" sz="3400" b="1" dirty="0"/>
              <a:t>17 СІЛЬСЬКЕ ГОСПОДАРСТВО ТА РОЗВИТОК СІЛЬСЬКИХ ТЕРИТОРІЙ </a:t>
            </a:r>
            <a:endParaRPr lang="uk-UA" sz="3400" dirty="0"/>
          </a:p>
          <a:p>
            <a:pPr marL="0" indent="0">
              <a:buNone/>
            </a:pPr>
            <a:r>
              <a:rPr lang="uk-UA" sz="3400" b="1" i="1" dirty="0" smtClean="0"/>
              <a:t>Стаття </a:t>
            </a:r>
            <a:r>
              <a:rPr lang="uk-UA" sz="3400" b="1" i="1" dirty="0"/>
              <a:t>405 </a:t>
            </a:r>
            <a:endParaRPr lang="uk-UA" sz="3400" dirty="0"/>
          </a:p>
          <a:p>
            <a:r>
              <a:rPr lang="uk-UA" sz="3400" dirty="0"/>
              <a:t>поступове наближення </a:t>
            </a:r>
            <a:r>
              <a:rPr lang="uk-UA" sz="3400" dirty="0" smtClean="0"/>
              <a:t>- </a:t>
            </a:r>
            <a:r>
              <a:rPr lang="uk-UA" sz="3400" dirty="0"/>
              <a:t>у Додатку </a:t>
            </a:r>
            <a:r>
              <a:rPr lang="uk-UA" sz="3400" dirty="0" smtClean="0"/>
              <a:t>XXXVII :</a:t>
            </a:r>
          </a:p>
          <a:p>
            <a:r>
              <a:rPr lang="uk-UA" sz="3400" dirty="0" smtClean="0"/>
              <a:t>якість, </a:t>
            </a:r>
          </a:p>
          <a:p>
            <a:r>
              <a:rPr lang="uk-UA" sz="3400" dirty="0" smtClean="0"/>
              <a:t>органічне,  </a:t>
            </a:r>
          </a:p>
          <a:p>
            <a:r>
              <a:rPr lang="uk-UA" sz="3400" dirty="0" smtClean="0"/>
              <a:t>ГМО, </a:t>
            </a:r>
          </a:p>
          <a:p>
            <a:r>
              <a:rPr lang="uk-UA" sz="3400" dirty="0" err="1" smtClean="0"/>
              <a:t>біорізноманіття</a:t>
            </a:r>
            <a:r>
              <a:rPr lang="uk-UA" sz="3400" dirty="0" smtClean="0"/>
              <a:t>, </a:t>
            </a:r>
          </a:p>
          <a:p>
            <a:r>
              <a:rPr lang="uk-UA" sz="3400" dirty="0" err="1"/>
              <a:t>с</a:t>
            </a:r>
            <a:r>
              <a:rPr lang="uk-UA" sz="3400" dirty="0" err="1" smtClean="0"/>
              <a:t>тадарти</a:t>
            </a:r>
            <a:r>
              <a:rPr lang="uk-UA" sz="3400" dirty="0" smtClean="0"/>
              <a:t> для ринку для рослинництва і тваринництва)</a:t>
            </a:r>
            <a:endParaRPr lang="uk-UA" sz="3400" dirty="0"/>
          </a:p>
          <a:p>
            <a:pPr marL="0" indent="0">
              <a:buNone/>
            </a:pPr>
            <a:endParaRPr lang="uk-UA" b="1" dirty="0" smtClean="0"/>
          </a:p>
          <a:p>
            <a:pPr marL="0" indent="0">
              <a:buNone/>
            </a:pPr>
            <a:r>
              <a:rPr lang="uk-UA" sz="3400" b="1" dirty="0" smtClean="0">
                <a:solidFill>
                  <a:srgbClr val="FF0000"/>
                </a:solidFill>
              </a:rPr>
              <a:t>ГЛАВА </a:t>
            </a:r>
            <a:r>
              <a:rPr lang="uk-UA" sz="3400" b="1" dirty="0">
                <a:solidFill>
                  <a:srgbClr val="FF0000"/>
                </a:solidFill>
              </a:rPr>
              <a:t>18 ПОЛІТИКА У ГАЛУЗІ РИБАЛЬСТВА ТА МОРСЬКА ПОЛІТИКА </a:t>
            </a:r>
            <a:endParaRPr lang="uk-UA" sz="3400" dirty="0">
              <a:solidFill>
                <a:srgbClr val="FF0000"/>
              </a:solidFill>
            </a:endParaRPr>
          </a:p>
          <a:p>
            <a:pPr marL="0" indent="0">
              <a:buNone/>
            </a:pPr>
            <a:r>
              <a:rPr lang="uk-UA" sz="3400" b="1" dirty="0"/>
              <a:t>Частина 1 Політика у галузі рибальства </a:t>
            </a:r>
            <a:endParaRPr lang="uk-UA" sz="3400" dirty="0"/>
          </a:p>
          <a:p>
            <a:pPr marL="0" indent="0">
              <a:buNone/>
            </a:pPr>
            <a:r>
              <a:rPr lang="uk-UA" sz="3400" b="1" i="1" dirty="0"/>
              <a:t>Стаття 407 </a:t>
            </a:r>
            <a:endParaRPr lang="uk-UA" sz="3400" dirty="0"/>
          </a:p>
          <a:p>
            <a:r>
              <a:rPr lang="uk-UA" sz="3400" dirty="0" smtClean="0"/>
              <a:t>збереження </a:t>
            </a:r>
            <a:r>
              <a:rPr lang="uk-UA" sz="3400" dirty="0"/>
              <a:t>та управління водними живими ресурсами, </a:t>
            </a:r>
            <a:r>
              <a:rPr lang="uk-UA" sz="3400" dirty="0" smtClean="0"/>
              <a:t>і</a:t>
            </a:r>
          </a:p>
          <a:p>
            <a:r>
              <a:rPr lang="uk-UA" sz="3400" dirty="0" err="1" smtClean="0"/>
              <a:t>нспектування</a:t>
            </a:r>
            <a:r>
              <a:rPr lang="uk-UA" sz="3400" dirty="0" smtClean="0"/>
              <a:t> </a:t>
            </a:r>
            <a:r>
              <a:rPr lang="uk-UA" sz="3400" dirty="0"/>
              <a:t>та контролю, </a:t>
            </a:r>
            <a:endParaRPr lang="uk-UA" sz="3400" dirty="0" smtClean="0"/>
          </a:p>
          <a:p>
            <a:r>
              <a:rPr lang="uk-UA" sz="3400" dirty="0" smtClean="0"/>
              <a:t>збору даних</a:t>
            </a:r>
          </a:p>
          <a:p>
            <a:r>
              <a:rPr lang="uk-UA" sz="3400" dirty="0" smtClean="0"/>
              <a:t>боротьби </a:t>
            </a:r>
            <a:r>
              <a:rPr lang="uk-UA" sz="3400" dirty="0"/>
              <a:t>з незаконним  рибальством. </a:t>
            </a:r>
          </a:p>
          <a:p>
            <a:pPr marL="0" indent="0">
              <a:buNone/>
            </a:pPr>
            <a:r>
              <a:rPr lang="uk-UA" sz="3400" b="1" i="1" dirty="0"/>
              <a:t>Стаття 408 </a:t>
            </a:r>
            <a:endParaRPr lang="uk-UA" sz="3400" dirty="0"/>
          </a:p>
          <a:p>
            <a:r>
              <a:rPr lang="uk-UA" sz="3400" dirty="0"/>
              <a:t>співробітництва у рамках регіональних організацій з управління рибальством </a:t>
            </a:r>
            <a:r>
              <a:rPr lang="uk-UA" sz="3400" dirty="0" smtClean="0"/>
              <a:t> </a:t>
            </a:r>
            <a:endParaRPr lang="uk-UA" sz="3400" dirty="0"/>
          </a:p>
          <a:p>
            <a:pPr marL="0" indent="0">
              <a:buNone/>
            </a:pPr>
            <a:r>
              <a:rPr lang="uk-UA" sz="3400" b="1" dirty="0" smtClean="0"/>
              <a:t>Частина </a:t>
            </a:r>
            <a:r>
              <a:rPr lang="uk-UA" sz="3400" b="1" dirty="0"/>
              <a:t>2 Морська політика </a:t>
            </a:r>
            <a:endParaRPr lang="uk-UA" sz="3400" dirty="0"/>
          </a:p>
          <a:p>
            <a:pPr marL="0" indent="0">
              <a:buNone/>
            </a:pPr>
            <a:r>
              <a:rPr lang="uk-UA" sz="3400" b="1" i="1" dirty="0"/>
              <a:t>Стаття 411 </a:t>
            </a:r>
            <a:endParaRPr lang="uk-UA" sz="3400" dirty="0"/>
          </a:p>
          <a:p>
            <a:r>
              <a:rPr lang="uk-UA" sz="3400" dirty="0" smtClean="0"/>
              <a:t>сталого </a:t>
            </a:r>
            <a:r>
              <a:rPr lang="uk-UA" sz="3400" dirty="0"/>
              <a:t>розвитку прибережних регіонів та морської </a:t>
            </a:r>
            <a:r>
              <a:rPr lang="uk-UA" sz="3400" dirty="0" smtClean="0"/>
              <a:t>промисловості</a:t>
            </a:r>
            <a:endParaRPr lang="uk-UA" sz="3400" dirty="0"/>
          </a:p>
          <a:p>
            <a:r>
              <a:rPr lang="uk-UA" sz="3400" dirty="0" smtClean="0"/>
              <a:t>підтримки </a:t>
            </a:r>
            <a:r>
              <a:rPr lang="uk-UA" sz="3400" dirty="0"/>
              <a:t>стратегічних альянсів між галузями морської промисловості, службами, науковими </a:t>
            </a:r>
            <a:r>
              <a:rPr lang="uk-UA" sz="3400" dirty="0" smtClean="0"/>
              <a:t>інституціями </a:t>
            </a:r>
            <a:endParaRPr lang="uk-UA" sz="3400" dirty="0"/>
          </a:p>
        </p:txBody>
      </p:sp>
    </p:spTree>
    <p:extLst>
      <p:ext uri="{BB962C8B-B14F-4D97-AF65-F5344CB8AC3E}">
        <p14:creationId xmlns:p14="http://schemas.microsoft.com/office/powerpoint/2010/main" val="130640378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336704"/>
          </a:xfrm>
        </p:spPr>
        <p:txBody>
          <a:bodyPr>
            <a:normAutofit fontScale="40000" lnSpcReduction="20000"/>
          </a:bodyPr>
          <a:lstStyle/>
          <a:p>
            <a:pPr marL="0" indent="0">
              <a:buNone/>
            </a:pPr>
            <a:r>
              <a:rPr lang="uk-UA" b="1" dirty="0"/>
              <a:t>ГЛАВА 19 РІКА ДУНАЙ </a:t>
            </a:r>
            <a:endParaRPr lang="uk-UA" dirty="0"/>
          </a:p>
          <a:p>
            <a:pPr marL="0" indent="0">
              <a:buNone/>
            </a:pPr>
            <a:r>
              <a:rPr lang="uk-UA" b="1" i="1" dirty="0"/>
              <a:t>Стаття 414 </a:t>
            </a:r>
            <a:endParaRPr lang="uk-UA" dirty="0"/>
          </a:p>
          <a:p>
            <a:r>
              <a:rPr lang="uk-UA" dirty="0" smtClean="0"/>
              <a:t>зокрема для сприятливого </a:t>
            </a:r>
            <a:r>
              <a:rPr lang="uk-UA" dirty="0"/>
              <a:t>екологічного стану; </a:t>
            </a:r>
            <a:endParaRPr lang="uk-UA" dirty="0" smtClean="0"/>
          </a:p>
          <a:p>
            <a:endParaRPr lang="uk-UA" dirty="0"/>
          </a:p>
          <a:p>
            <a:pPr marL="0" indent="0">
              <a:buNone/>
            </a:pPr>
            <a:r>
              <a:rPr lang="uk-UA" b="1" dirty="0"/>
              <a:t>ГЛАВА 20 ЗАХИСТ ПРАВ СПОЖИВАЧІВ </a:t>
            </a:r>
            <a:endParaRPr lang="uk-UA" dirty="0"/>
          </a:p>
          <a:p>
            <a:pPr marL="0" indent="0">
              <a:buNone/>
            </a:pPr>
            <a:r>
              <a:rPr lang="uk-UA" b="1" i="1" dirty="0" smtClean="0"/>
              <a:t>Стаття </a:t>
            </a:r>
            <a:r>
              <a:rPr lang="uk-UA" b="1" i="1" dirty="0"/>
              <a:t>417 </a:t>
            </a:r>
            <a:endParaRPr lang="uk-UA" dirty="0"/>
          </a:p>
          <a:p>
            <a:r>
              <a:rPr lang="uk-UA" dirty="0"/>
              <a:t>наближає своє законодавство до </a:t>
            </a:r>
            <a:r>
              <a:rPr lang="uk-UA" i="1" dirty="0" err="1"/>
              <a:t>acquis</a:t>
            </a:r>
            <a:r>
              <a:rPr lang="uk-UA" i="1" dirty="0"/>
              <a:t> </a:t>
            </a:r>
            <a:r>
              <a:rPr lang="uk-UA" dirty="0"/>
              <a:t>ЄС відповідно до Додатку </a:t>
            </a:r>
            <a:r>
              <a:rPr lang="uk-UA" dirty="0" smtClean="0"/>
              <a:t>XXXVIII</a:t>
            </a:r>
            <a:r>
              <a:rPr lang="uk-UA" dirty="0"/>
              <a:t> </a:t>
            </a:r>
            <a:r>
              <a:rPr lang="uk-UA" dirty="0" smtClean="0"/>
              <a:t>– 3 роки переважно:</a:t>
            </a:r>
          </a:p>
          <a:p>
            <a:r>
              <a:rPr lang="uk-UA" dirty="0" smtClean="0"/>
              <a:t>Безпека продуктів</a:t>
            </a:r>
          </a:p>
          <a:p>
            <a:r>
              <a:rPr lang="uk-UA" dirty="0" smtClean="0"/>
              <a:t>Ціноутворення і комерційна практика</a:t>
            </a:r>
          </a:p>
          <a:p>
            <a:r>
              <a:rPr lang="uk-UA" dirty="0" smtClean="0"/>
              <a:t>Контрактне законодавство </a:t>
            </a:r>
          </a:p>
          <a:p>
            <a:r>
              <a:rPr lang="uk-UA" dirty="0" smtClean="0"/>
              <a:t>Нечесні контрактні пункти</a:t>
            </a:r>
          </a:p>
          <a:p>
            <a:r>
              <a:rPr lang="uk-UA" dirty="0" smtClean="0"/>
              <a:t>Продаж поза торговельними точками</a:t>
            </a:r>
          </a:p>
          <a:p>
            <a:r>
              <a:rPr lang="uk-UA" dirty="0" smtClean="0"/>
              <a:t>Фінансові послуги</a:t>
            </a:r>
          </a:p>
          <a:p>
            <a:r>
              <a:rPr lang="uk-UA" dirty="0" smtClean="0"/>
              <a:t>Споживчий кредит</a:t>
            </a:r>
          </a:p>
          <a:p>
            <a:r>
              <a:rPr lang="uk-UA" dirty="0" smtClean="0"/>
              <a:t>Відшкодування</a:t>
            </a:r>
          </a:p>
          <a:p>
            <a:r>
              <a:rPr lang="uk-UA" dirty="0" smtClean="0"/>
              <a:t>Примусові дії</a:t>
            </a:r>
          </a:p>
          <a:p>
            <a:r>
              <a:rPr lang="uk-UA" dirty="0" smtClean="0"/>
              <a:t>Співробітництво</a:t>
            </a:r>
            <a:endParaRPr lang="uk-UA" dirty="0"/>
          </a:p>
          <a:p>
            <a:endParaRPr lang="uk-UA" b="1" dirty="0" smtClean="0"/>
          </a:p>
          <a:p>
            <a:pPr marL="0" indent="0">
              <a:buNone/>
            </a:pPr>
            <a:r>
              <a:rPr lang="uk-UA" b="1" dirty="0" smtClean="0"/>
              <a:t>ГЛАВА </a:t>
            </a:r>
            <a:r>
              <a:rPr lang="uk-UA" b="1" dirty="0"/>
              <a:t>21 СПІВРОБІТНИЦТВО У ГАЛУЗІ ЗАЙНЯТОСТІ, СОЦІАЛЬНОЇ ПОЛІТИКИ ТА РІВНИХ МОЖЛИВОСТЕЙ </a:t>
            </a:r>
            <a:endParaRPr lang="uk-UA" dirty="0"/>
          </a:p>
          <a:p>
            <a:pPr marL="0" indent="0">
              <a:buNone/>
            </a:pPr>
            <a:r>
              <a:rPr lang="uk-UA" b="1" i="1" dirty="0" smtClean="0"/>
              <a:t>Стаття </a:t>
            </a:r>
            <a:r>
              <a:rPr lang="uk-UA" b="1" i="1" dirty="0"/>
              <a:t>422 </a:t>
            </a:r>
            <a:endParaRPr lang="uk-UA" dirty="0"/>
          </a:p>
          <a:p>
            <a:r>
              <a:rPr lang="uk-UA" dirty="0"/>
              <a:t>сприяють встановленню корпоративної соціальної відповідальності та звітності</a:t>
            </a:r>
            <a:r>
              <a:rPr lang="uk-UA" dirty="0" smtClean="0"/>
              <a:t>,</a:t>
            </a:r>
          </a:p>
          <a:p>
            <a:r>
              <a:rPr lang="uk-UA" dirty="0" smtClean="0"/>
              <a:t>Посилання на міжнародні документи</a:t>
            </a:r>
            <a:endParaRPr lang="uk-UA" dirty="0"/>
          </a:p>
          <a:p>
            <a:pPr marL="0" indent="0">
              <a:buNone/>
            </a:pPr>
            <a:r>
              <a:rPr lang="uk-UA" b="1" i="1" dirty="0" smtClean="0"/>
              <a:t>Стаття </a:t>
            </a:r>
            <a:r>
              <a:rPr lang="uk-UA" b="1" i="1" dirty="0"/>
              <a:t>424 </a:t>
            </a:r>
            <a:endParaRPr lang="uk-UA" dirty="0"/>
          </a:p>
          <a:p>
            <a:r>
              <a:rPr lang="uk-UA" dirty="0"/>
              <a:t>наближення до </a:t>
            </a:r>
            <a:r>
              <a:rPr lang="uk-UA" dirty="0" smtClean="0"/>
              <a:t>права ЄС </a:t>
            </a:r>
            <a:r>
              <a:rPr lang="uk-UA" dirty="0"/>
              <a:t>у Додатку </a:t>
            </a:r>
            <a:r>
              <a:rPr lang="uk-UA" dirty="0" smtClean="0"/>
              <a:t>XXXIX :</a:t>
            </a:r>
          </a:p>
          <a:p>
            <a:r>
              <a:rPr lang="uk-UA" dirty="0" smtClean="0"/>
              <a:t>Трудове право 3-4 роки</a:t>
            </a:r>
          </a:p>
          <a:p>
            <a:r>
              <a:rPr lang="uk-UA" dirty="0" smtClean="0"/>
              <a:t>Недискримінація і гендерна рівність 3-4 роки</a:t>
            </a:r>
          </a:p>
          <a:p>
            <a:r>
              <a:rPr lang="uk-UA" dirty="0" smtClean="0"/>
              <a:t>Здоров</a:t>
            </a:r>
            <a:r>
              <a:rPr lang="en-US" dirty="0" smtClean="0"/>
              <a:t>’</a:t>
            </a:r>
            <a:r>
              <a:rPr lang="uk-UA" dirty="0" smtClean="0"/>
              <a:t>я і безпека на роботі 2-10 років</a:t>
            </a:r>
            <a:endParaRPr lang="uk-UA" dirty="0"/>
          </a:p>
          <a:p>
            <a:pPr marL="0" indent="0">
              <a:buNone/>
            </a:pPr>
            <a:endParaRPr lang="uk-UA" dirty="0"/>
          </a:p>
          <a:p>
            <a:endParaRPr lang="uk-UA" dirty="0"/>
          </a:p>
        </p:txBody>
      </p:sp>
    </p:spTree>
    <p:extLst>
      <p:ext uri="{BB962C8B-B14F-4D97-AF65-F5344CB8AC3E}">
        <p14:creationId xmlns:p14="http://schemas.microsoft.com/office/powerpoint/2010/main" val="171789403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525344"/>
          </a:xfrm>
        </p:spPr>
        <p:txBody>
          <a:bodyPr>
            <a:normAutofit fontScale="55000" lnSpcReduction="20000"/>
          </a:bodyPr>
          <a:lstStyle/>
          <a:p>
            <a:pPr marL="0" indent="0">
              <a:buNone/>
            </a:pPr>
            <a:r>
              <a:rPr lang="uk-UA" b="1" dirty="0"/>
              <a:t>ГЛАВА 22 ГРОМАДСЬКЕ ЗДОРОВ’Я </a:t>
            </a:r>
            <a:endParaRPr lang="uk-UA" dirty="0"/>
          </a:p>
          <a:p>
            <a:pPr marL="0" indent="0">
              <a:buNone/>
            </a:pPr>
            <a:r>
              <a:rPr lang="uk-UA" b="1" i="1" dirty="0"/>
              <a:t>Стаття 428 </a:t>
            </a:r>
            <a:endParaRPr lang="uk-UA" dirty="0"/>
          </a:p>
          <a:p>
            <a:r>
              <a:rPr lang="uk-UA" dirty="0"/>
              <a:t>наближуватиме своє законодавство у Додатку </a:t>
            </a:r>
            <a:r>
              <a:rPr lang="uk-UA" dirty="0" smtClean="0"/>
              <a:t>XL</a:t>
            </a:r>
          </a:p>
          <a:p>
            <a:endParaRPr lang="uk-UA" b="1" dirty="0" smtClean="0"/>
          </a:p>
          <a:p>
            <a:pPr marL="0" indent="0">
              <a:buNone/>
            </a:pPr>
            <a:r>
              <a:rPr lang="uk-UA" b="1" dirty="0" smtClean="0"/>
              <a:t>ГЛАВА </a:t>
            </a:r>
            <a:r>
              <a:rPr lang="uk-UA" b="1" dirty="0"/>
              <a:t>23 ОСВІТА ТА НАВЧАННЯ, МОЛОДЬ </a:t>
            </a:r>
            <a:endParaRPr lang="uk-UA" dirty="0"/>
          </a:p>
          <a:p>
            <a:pPr marL="0" indent="0">
              <a:buNone/>
            </a:pPr>
            <a:r>
              <a:rPr lang="uk-UA" b="1" i="1" dirty="0" smtClean="0"/>
              <a:t>Стаття </a:t>
            </a:r>
            <a:r>
              <a:rPr lang="uk-UA" b="1" i="1" dirty="0"/>
              <a:t>432 </a:t>
            </a:r>
            <a:endParaRPr lang="uk-UA" dirty="0"/>
          </a:p>
          <a:p>
            <a:r>
              <a:rPr lang="uk-UA" dirty="0" smtClean="0"/>
              <a:t>покращення визнання </a:t>
            </a:r>
            <a:r>
              <a:rPr lang="uk-UA" dirty="0"/>
              <a:t>кваліфікацій та </a:t>
            </a:r>
            <a:r>
              <a:rPr lang="uk-UA" dirty="0" err="1" smtClean="0"/>
              <a:t>компетенцій</a:t>
            </a:r>
            <a:r>
              <a:rPr lang="uk-UA" dirty="0" smtClean="0"/>
              <a:t> </a:t>
            </a:r>
            <a:endParaRPr lang="uk-UA" dirty="0"/>
          </a:p>
          <a:p>
            <a:pPr marL="0" indent="0">
              <a:buNone/>
            </a:pPr>
            <a:r>
              <a:rPr lang="uk-UA" b="1" i="1" dirty="0" smtClean="0"/>
              <a:t>Стаття </a:t>
            </a:r>
            <a:r>
              <a:rPr lang="uk-UA" b="1" i="1" dirty="0"/>
              <a:t>434</a:t>
            </a:r>
            <a:endParaRPr lang="uk-UA" dirty="0"/>
          </a:p>
          <a:p>
            <a:r>
              <a:rPr lang="uk-UA" dirty="0" smtClean="0"/>
              <a:t>співробітництва </a:t>
            </a:r>
            <a:r>
              <a:rPr lang="uk-UA" dirty="0"/>
              <a:t>між молодіжними </a:t>
            </a:r>
            <a:r>
              <a:rPr lang="uk-UA" dirty="0" smtClean="0"/>
              <a:t>організаціями…</a:t>
            </a:r>
            <a:endParaRPr lang="uk-UA" dirty="0"/>
          </a:p>
          <a:p>
            <a:pPr marL="0" indent="0">
              <a:buNone/>
            </a:pPr>
            <a:r>
              <a:rPr lang="uk-UA" b="1" i="1" dirty="0"/>
              <a:t>Стаття 435 </a:t>
            </a:r>
            <a:endParaRPr lang="uk-UA" dirty="0"/>
          </a:p>
          <a:p>
            <a:r>
              <a:rPr lang="uk-UA" dirty="0" smtClean="0"/>
              <a:t>рекомендацій</a:t>
            </a:r>
            <a:r>
              <a:rPr lang="uk-UA" dirty="0"/>
              <a:t>, перелічених у Додатку XLI. </a:t>
            </a:r>
          </a:p>
          <a:p>
            <a:endParaRPr lang="uk-UA" b="1" dirty="0" smtClean="0"/>
          </a:p>
          <a:p>
            <a:pPr marL="0" indent="0">
              <a:buNone/>
            </a:pPr>
            <a:r>
              <a:rPr lang="uk-UA" b="1" dirty="0" smtClean="0"/>
              <a:t>ГЛАВА </a:t>
            </a:r>
            <a:r>
              <a:rPr lang="uk-UA" b="1" dirty="0"/>
              <a:t>24 КУЛЬТУРА </a:t>
            </a:r>
            <a:endParaRPr lang="uk-UA" dirty="0"/>
          </a:p>
          <a:p>
            <a:pPr marL="0" indent="0">
              <a:buNone/>
            </a:pPr>
            <a:r>
              <a:rPr lang="uk-UA" b="1" dirty="0"/>
              <a:t>ГЛАВА 25 СПІВРОБІТНИЦТВО У СФЕРІ СПОРТУ ТА ФІЗИЧНОЇ КУЛЬТУРИ </a:t>
            </a:r>
            <a:endParaRPr lang="uk-UA" dirty="0"/>
          </a:p>
          <a:p>
            <a:pPr marL="0" indent="0">
              <a:buNone/>
            </a:pPr>
            <a:r>
              <a:rPr lang="uk-UA" b="1" dirty="0"/>
              <a:t>ГЛАВА 26 СПІВРОБІТНИЦТВО З ПИТАНЬ ГРОМАДЯНСЬКОГО СУСПІЛЬСТВА</a:t>
            </a:r>
            <a:endParaRPr lang="uk-UA" dirty="0"/>
          </a:p>
          <a:p>
            <a:pPr marL="0" indent="0">
              <a:buNone/>
            </a:pPr>
            <a:r>
              <a:rPr lang="uk-UA" b="1" dirty="0"/>
              <a:t>ГЛАВА 27 ТРАНСКОРДОННЕ ТА РЕГІОНАЛЬНЕ СПІВРОБІТНИЦТВО </a:t>
            </a:r>
            <a:endParaRPr lang="uk-UA" dirty="0"/>
          </a:p>
          <a:p>
            <a:pPr marL="0" indent="0">
              <a:buNone/>
            </a:pPr>
            <a:r>
              <a:rPr lang="uk-UA" b="1" dirty="0"/>
              <a:t>ГЛАВА 28 УЧАСТЬ В ПРОГРАМАХ ТА АГЕНТСТВАХ ЄВРОПЕЙСЬКОГО СОЮЗУ </a:t>
            </a:r>
            <a:endParaRPr lang="uk-UA" b="1" dirty="0" smtClean="0"/>
          </a:p>
          <a:p>
            <a:pPr marL="0" indent="0">
              <a:buNone/>
            </a:pPr>
            <a:r>
              <a:rPr lang="uk-UA" b="1" i="1" dirty="0" smtClean="0"/>
              <a:t>Стаття </a:t>
            </a:r>
            <a:r>
              <a:rPr lang="uk-UA" b="1" i="1" dirty="0"/>
              <a:t>450 </a:t>
            </a:r>
            <a:endParaRPr lang="uk-UA" dirty="0"/>
          </a:p>
          <a:p>
            <a:r>
              <a:rPr lang="uk-UA" dirty="0" smtClean="0"/>
              <a:t>можливість </a:t>
            </a:r>
            <a:r>
              <a:rPr lang="uk-UA" dirty="0"/>
              <a:t>брати участь у роботі агентств </a:t>
            </a:r>
            <a:r>
              <a:rPr lang="uk-UA" dirty="0" smtClean="0"/>
              <a:t>ЄС - окремі </a:t>
            </a:r>
            <a:r>
              <a:rPr lang="uk-UA" dirty="0"/>
              <a:t>угоди </a:t>
            </a:r>
            <a:r>
              <a:rPr lang="uk-UA" dirty="0" smtClean="0"/>
              <a:t>- </a:t>
            </a:r>
            <a:r>
              <a:rPr lang="uk-UA" dirty="0"/>
              <a:t>розмір фінансового внеску. </a:t>
            </a:r>
          </a:p>
          <a:p>
            <a:pPr marL="0" indent="0">
              <a:buNone/>
            </a:pPr>
            <a:r>
              <a:rPr lang="uk-UA" b="1" i="1" dirty="0"/>
              <a:t>Стаття 451 </a:t>
            </a:r>
            <a:endParaRPr lang="uk-UA" dirty="0"/>
          </a:p>
          <a:p>
            <a:r>
              <a:rPr lang="uk-UA" dirty="0" smtClean="0"/>
              <a:t>участь </a:t>
            </a:r>
            <a:r>
              <a:rPr lang="uk-UA" dirty="0"/>
              <a:t>у </a:t>
            </a:r>
            <a:r>
              <a:rPr lang="uk-UA" dirty="0" smtClean="0"/>
              <a:t>програмах </a:t>
            </a:r>
            <a:r>
              <a:rPr lang="uk-UA" dirty="0"/>
              <a:t>Союзу, відкритих для України. </a:t>
            </a:r>
            <a:endParaRPr lang="uk-UA" dirty="0" smtClean="0"/>
          </a:p>
          <a:p>
            <a:r>
              <a:rPr lang="uk-UA" dirty="0" smtClean="0"/>
              <a:t>Протокол до Рамкової </a:t>
            </a:r>
            <a:r>
              <a:rPr lang="uk-UA" dirty="0"/>
              <a:t>угоди між </a:t>
            </a:r>
            <a:r>
              <a:rPr lang="uk-UA" dirty="0" smtClean="0"/>
              <a:t>ЄС та </a:t>
            </a:r>
            <a:r>
              <a:rPr lang="uk-UA" dirty="0"/>
              <a:t>Україною про загальні принципи участі України в програмах Союзу 2010 </a:t>
            </a:r>
            <a:r>
              <a:rPr lang="uk-UA" dirty="0" smtClean="0"/>
              <a:t>року</a:t>
            </a:r>
            <a:r>
              <a:rPr lang="uk-UA" i="1" dirty="0" smtClean="0"/>
              <a:t>. </a:t>
            </a:r>
            <a:endParaRPr lang="uk-UA" dirty="0"/>
          </a:p>
          <a:p>
            <a:endParaRPr lang="uk-UA" dirty="0"/>
          </a:p>
        </p:txBody>
      </p:sp>
    </p:spTree>
    <p:extLst>
      <p:ext uri="{BB962C8B-B14F-4D97-AF65-F5344CB8AC3E}">
        <p14:creationId xmlns:p14="http://schemas.microsoft.com/office/powerpoint/2010/main" val="281210251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Autofit/>
          </a:bodyPr>
          <a:lstStyle/>
          <a:p>
            <a:r>
              <a:rPr lang="uk-UA" sz="2800" b="1" dirty="0"/>
              <a:t>РОЗДІЛ VI: ФІНАНСОВЕ СПІВРОБІТНИЦТВО ТА ПОЛОЖЕННЯ ЩОДО БОРОТЬБИ З ШАХРАЙСТВОМ</a:t>
            </a:r>
            <a:r>
              <a:rPr lang="uk-UA" sz="2800" dirty="0"/>
              <a:t/>
            </a:r>
            <a:br>
              <a:rPr lang="uk-UA" sz="2800" dirty="0"/>
            </a:br>
            <a:endParaRPr lang="uk-UA" sz="2800" dirty="0"/>
          </a:p>
        </p:txBody>
      </p:sp>
      <p:sp>
        <p:nvSpPr>
          <p:cNvPr id="3" name="Объект 2"/>
          <p:cNvSpPr>
            <a:spLocks noGrp="1"/>
          </p:cNvSpPr>
          <p:nvPr>
            <p:ph idx="1"/>
          </p:nvPr>
        </p:nvSpPr>
        <p:spPr>
          <a:xfrm>
            <a:off x="457200" y="1124744"/>
            <a:ext cx="8229600" cy="5544616"/>
          </a:xfrm>
        </p:spPr>
        <p:txBody>
          <a:bodyPr>
            <a:normAutofit fontScale="70000" lnSpcReduction="20000"/>
          </a:bodyPr>
          <a:lstStyle/>
          <a:p>
            <a:pPr marL="0" indent="0">
              <a:buNone/>
            </a:pPr>
            <a:r>
              <a:rPr lang="uk-UA" b="1" i="1" dirty="0" smtClean="0"/>
              <a:t>Стаття </a:t>
            </a:r>
            <a:r>
              <a:rPr lang="uk-UA" b="1" i="1" dirty="0"/>
              <a:t>453 </a:t>
            </a:r>
            <a:endParaRPr lang="uk-UA" b="1" i="1" dirty="0" smtClean="0"/>
          </a:p>
          <a:p>
            <a:r>
              <a:rPr lang="uk-UA" dirty="0"/>
              <a:t>Україна </a:t>
            </a:r>
            <a:r>
              <a:rPr lang="uk-UA" dirty="0" smtClean="0"/>
              <a:t>- фінансову допомогу </a:t>
            </a:r>
            <a:endParaRPr lang="uk-UA" dirty="0"/>
          </a:p>
          <a:p>
            <a:pPr marL="0" indent="0">
              <a:buNone/>
            </a:pPr>
            <a:r>
              <a:rPr lang="uk-UA" b="1" i="1" dirty="0"/>
              <a:t>Стаття 454 </a:t>
            </a:r>
            <a:endParaRPr lang="uk-UA" b="1" i="1" dirty="0" smtClean="0"/>
          </a:p>
          <a:p>
            <a:r>
              <a:rPr lang="uk-UA" dirty="0" smtClean="0"/>
              <a:t>принципи </a:t>
            </a:r>
            <a:r>
              <a:rPr lang="uk-UA" dirty="0"/>
              <a:t>у регламентах ЄС щодо фінансових інструментів. </a:t>
            </a:r>
          </a:p>
          <a:p>
            <a:pPr marL="0" indent="0">
              <a:buNone/>
            </a:pPr>
            <a:r>
              <a:rPr lang="uk-UA" b="1" i="1" dirty="0"/>
              <a:t>Стаття 455 </a:t>
            </a:r>
            <a:endParaRPr lang="uk-UA" b="1" i="1" dirty="0" smtClean="0"/>
          </a:p>
          <a:p>
            <a:r>
              <a:rPr lang="uk-UA" dirty="0"/>
              <a:t>Пріоритетні сфери - у </a:t>
            </a:r>
            <a:r>
              <a:rPr lang="uk-UA" dirty="0" smtClean="0"/>
              <a:t>індикативних </a:t>
            </a:r>
            <a:r>
              <a:rPr lang="uk-UA" dirty="0"/>
              <a:t>програмах. </a:t>
            </a:r>
          </a:p>
          <a:p>
            <a:pPr marL="0" indent="0">
              <a:buNone/>
            </a:pPr>
            <a:r>
              <a:rPr lang="uk-UA" b="1" i="1" dirty="0"/>
              <a:t>Стаття 456 </a:t>
            </a:r>
            <a:endParaRPr lang="uk-UA" b="1" i="1" dirty="0" smtClean="0"/>
          </a:p>
          <a:p>
            <a:r>
              <a:rPr lang="uk-UA" dirty="0"/>
              <a:t>використовувалася у </a:t>
            </a:r>
            <a:r>
              <a:rPr lang="uk-UA" dirty="0" smtClean="0"/>
              <a:t>співробітництві з </a:t>
            </a:r>
            <a:r>
              <a:rPr lang="uk-UA" dirty="0"/>
              <a:t>іншими </a:t>
            </a:r>
            <a:r>
              <a:rPr lang="uk-UA" dirty="0" smtClean="0"/>
              <a:t>країнами-донорами і організаціями. </a:t>
            </a:r>
            <a:endParaRPr lang="uk-UA" dirty="0"/>
          </a:p>
          <a:p>
            <a:pPr marL="0" indent="0">
              <a:buNone/>
            </a:pPr>
            <a:r>
              <a:rPr lang="uk-UA" b="1" i="1" dirty="0" smtClean="0"/>
              <a:t>Стаття </a:t>
            </a:r>
            <a:r>
              <a:rPr lang="uk-UA" b="1" i="1" dirty="0"/>
              <a:t>458 </a:t>
            </a:r>
            <a:endParaRPr lang="uk-UA" b="1" i="1" dirty="0" smtClean="0"/>
          </a:p>
          <a:p>
            <a:r>
              <a:rPr lang="uk-UA" dirty="0"/>
              <a:t>Рада асоціації отримує інформацію про прогрес і застосування допомоги. </a:t>
            </a:r>
          </a:p>
          <a:p>
            <a:pPr marL="0" indent="0">
              <a:buNone/>
            </a:pPr>
            <a:r>
              <a:rPr lang="uk-UA" b="1" i="1" dirty="0"/>
              <a:t>Стаття 459 </a:t>
            </a:r>
            <a:endParaRPr lang="uk-UA" dirty="0"/>
          </a:p>
          <a:p>
            <a:r>
              <a:rPr lang="uk-UA" dirty="0" smtClean="0"/>
              <a:t>Допомога - принципи </a:t>
            </a:r>
            <a:r>
              <a:rPr lang="uk-UA" dirty="0"/>
              <a:t>належного фінансового управління </a:t>
            </a:r>
            <a:r>
              <a:rPr lang="uk-UA" dirty="0" smtClean="0"/>
              <a:t>(проти шахрайства) - у </a:t>
            </a:r>
            <a:r>
              <a:rPr lang="uk-UA" dirty="0"/>
              <a:t>Додатку XLII.</a:t>
            </a:r>
          </a:p>
          <a:p>
            <a:r>
              <a:rPr lang="uk-UA" dirty="0" smtClean="0"/>
              <a:t>національне </a:t>
            </a:r>
            <a:r>
              <a:rPr lang="uk-UA" dirty="0"/>
              <a:t>законодавство у відповідність Додатку </a:t>
            </a:r>
            <a:r>
              <a:rPr lang="uk-UA" dirty="0" smtClean="0"/>
              <a:t>XLIII – 5 років : відмивання грошей, корупція…</a:t>
            </a:r>
            <a:endParaRPr lang="uk-UA" dirty="0"/>
          </a:p>
          <a:p>
            <a:endParaRPr lang="uk-UA" dirty="0"/>
          </a:p>
        </p:txBody>
      </p:sp>
    </p:spTree>
    <p:extLst>
      <p:ext uri="{BB962C8B-B14F-4D97-AF65-F5344CB8AC3E}">
        <p14:creationId xmlns:p14="http://schemas.microsoft.com/office/powerpoint/2010/main" val="17405957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Autofit/>
          </a:bodyPr>
          <a:lstStyle/>
          <a:p>
            <a:r>
              <a:rPr lang="uk-UA" sz="2400" b="1" dirty="0"/>
              <a:t>РОЗДІЛ VII «ІНСТИТУЦІЙНІ, ЗАГАЛЬНІ ТА ПРИКІНЦЕВІ ПОЛОЖЕННЯ» </a:t>
            </a:r>
            <a:r>
              <a:rPr lang="uk-UA" sz="2400" dirty="0"/>
              <a:t/>
            </a:r>
            <a:br>
              <a:rPr lang="uk-UA" sz="2400" dirty="0"/>
            </a:br>
            <a:endParaRPr lang="uk-UA" sz="2400" dirty="0"/>
          </a:p>
        </p:txBody>
      </p:sp>
      <p:sp>
        <p:nvSpPr>
          <p:cNvPr id="3" name="Объект 2"/>
          <p:cNvSpPr>
            <a:spLocks noGrp="1"/>
          </p:cNvSpPr>
          <p:nvPr>
            <p:ph idx="1"/>
          </p:nvPr>
        </p:nvSpPr>
        <p:spPr>
          <a:xfrm>
            <a:off x="457200" y="836712"/>
            <a:ext cx="8229600" cy="6021288"/>
          </a:xfrm>
        </p:spPr>
        <p:txBody>
          <a:bodyPr>
            <a:normAutofit fontScale="47500" lnSpcReduction="20000"/>
          </a:bodyPr>
          <a:lstStyle/>
          <a:p>
            <a:pPr marL="0" indent="0">
              <a:buNone/>
            </a:pPr>
            <a:r>
              <a:rPr lang="uk-UA" b="1" dirty="0" smtClean="0"/>
              <a:t>Глава </a:t>
            </a:r>
            <a:r>
              <a:rPr lang="uk-UA" b="1" dirty="0"/>
              <a:t>1 Інституційна структура </a:t>
            </a:r>
            <a:endParaRPr lang="uk-UA" dirty="0"/>
          </a:p>
          <a:p>
            <a:pPr marL="0" indent="0">
              <a:buNone/>
            </a:pPr>
            <a:r>
              <a:rPr lang="uk-UA" b="1" i="1" dirty="0"/>
              <a:t>Стаття 460 </a:t>
            </a:r>
            <a:endParaRPr lang="uk-UA" dirty="0"/>
          </a:p>
          <a:p>
            <a:r>
              <a:rPr lang="uk-UA" dirty="0" smtClean="0"/>
              <a:t>Політичний </a:t>
            </a:r>
            <a:r>
              <a:rPr lang="uk-UA" dirty="0"/>
              <a:t>діалог та діалог з питань політики </a:t>
            </a:r>
            <a:r>
              <a:rPr lang="uk-UA" dirty="0" smtClean="0"/>
              <a:t>на </a:t>
            </a:r>
            <a:r>
              <a:rPr lang="uk-UA" dirty="0"/>
              <a:t>рівні </a:t>
            </a:r>
            <a:r>
              <a:rPr lang="uk-UA" dirty="0" smtClean="0"/>
              <a:t>самітів </a:t>
            </a:r>
          </a:p>
          <a:p>
            <a:r>
              <a:rPr lang="en-US" dirty="0"/>
              <a:t>&gt;=1 </a:t>
            </a:r>
            <a:r>
              <a:rPr lang="uk-UA" dirty="0"/>
              <a:t>раз на рік. </a:t>
            </a:r>
          </a:p>
          <a:p>
            <a:r>
              <a:rPr lang="uk-UA" dirty="0" smtClean="0"/>
              <a:t>Загальний </a:t>
            </a:r>
            <a:r>
              <a:rPr lang="uk-UA" dirty="0"/>
              <a:t>нагляд за виконанням </a:t>
            </a:r>
            <a:r>
              <a:rPr lang="uk-UA" dirty="0" smtClean="0"/>
              <a:t>Угоди</a:t>
            </a:r>
            <a:r>
              <a:rPr lang="uk-UA" dirty="0"/>
              <a:t>. </a:t>
            </a:r>
          </a:p>
          <a:p>
            <a:pPr marL="0" indent="0">
              <a:buNone/>
            </a:pPr>
            <a:r>
              <a:rPr lang="uk-UA" b="1" i="1" dirty="0" smtClean="0"/>
              <a:t>Стаття </a:t>
            </a:r>
            <a:r>
              <a:rPr lang="uk-UA" b="1" i="1" dirty="0"/>
              <a:t>461 </a:t>
            </a:r>
            <a:r>
              <a:rPr lang="uk-UA" b="1" i="1" dirty="0" smtClean="0"/>
              <a:t>- 463</a:t>
            </a:r>
            <a:endParaRPr lang="uk-UA" dirty="0"/>
          </a:p>
          <a:p>
            <a:r>
              <a:rPr lang="uk-UA" dirty="0" smtClean="0"/>
              <a:t>Рада асоціації -  </a:t>
            </a:r>
            <a:r>
              <a:rPr lang="uk-UA" dirty="0"/>
              <a:t>контроль і моніторинг </a:t>
            </a:r>
            <a:r>
              <a:rPr lang="uk-UA" dirty="0" smtClean="0"/>
              <a:t>виконання.</a:t>
            </a:r>
            <a:endParaRPr lang="uk-UA" dirty="0"/>
          </a:p>
          <a:p>
            <a:r>
              <a:rPr lang="uk-UA" dirty="0" smtClean="0"/>
              <a:t>на </a:t>
            </a:r>
            <a:r>
              <a:rPr lang="uk-UA" dirty="0"/>
              <a:t>рівні </a:t>
            </a:r>
            <a:r>
              <a:rPr lang="uk-UA" dirty="0" smtClean="0"/>
              <a:t>міністрів</a:t>
            </a:r>
            <a:r>
              <a:rPr lang="en-US" dirty="0" smtClean="0"/>
              <a:t> </a:t>
            </a:r>
            <a:r>
              <a:rPr lang="uk-UA" dirty="0" smtClean="0"/>
              <a:t>(члени уряду і Ради ЄС і Єврокомісії)</a:t>
            </a:r>
            <a:endParaRPr lang="en-US" dirty="0" smtClean="0"/>
          </a:p>
          <a:p>
            <a:r>
              <a:rPr lang="en-US" dirty="0" smtClean="0"/>
              <a:t>&gt;=1 </a:t>
            </a:r>
            <a:r>
              <a:rPr lang="uk-UA" dirty="0" smtClean="0"/>
              <a:t>раз </a:t>
            </a:r>
            <a:r>
              <a:rPr lang="uk-UA" dirty="0"/>
              <a:t>на рік. </a:t>
            </a:r>
            <a:endParaRPr lang="uk-UA" dirty="0" smtClean="0"/>
          </a:p>
          <a:p>
            <a:r>
              <a:rPr lang="uk-UA" dirty="0" smtClean="0"/>
              <a:t>рішення </a:t>
            </a:r>
            <a:r>
              <a:rPr lang="uk-UA" dirty="0"/>
              <a:t>та </a:t>
            </a:r>
            <a:r>
              <a:rPr lang="uk-UA" dirty="0" smtClean="0"/>
              <a:t>рекомендації</a:t>
            </a:r>
          </a:p>
          <a:p>
            <a:r>
              <a:rPr lang="uk-UA" dirty="0" smtClean="0"/>
              <a:t>форум </a:t>
            </a:r>
            <a:r>
              <a:rPr lang="uk-UA" dirty="0"/>
              <a:t>для обміну інформацією про законодавчі акти.</a:t>
            </a:r>
          </a:p>
          <a:p>
            <a:r>
              <a:rPr lang="uk-UA" dirty="0" smtClean="0"/>
              <a:t>вносити </a:t>
            </a:r>
            <a:r>
              <a:rPr lang="uk-UA" dirty="0"/>
              <a:t>поправки до Додатків до цієї Угоди, враховуючи розвиток права ЄС і стандартів у міжнародних документах. </a:t>
            </a:r>
          </a:p>
          <a:p>
            <a:pPr marL="0" indent="0">
              <a:buNone/>
            </a:pPr>
            <a:r>
              <a:rPr lang="uk-UA" b="1" i="1" dirty="0"/>
              <a:t>Стаття 464 </a:t>
            </a:r>
            <a:r>
              <a:rPr lang="uk-UA" b="1" i="1" dirty="0" smtClean="0"/>
              <a:t>- 466</a:t>
            </a:r>
            <a:endParaRPr lang="uk-UA" dirty="0"/>
          </a:p>
          <a:p>
            <a:r>
              <a:rPr lang="uk-UA" dirty="0" smtClean="0"/>
              <a:t>Комітет асоціації -  </a:t>
            </a:r>
            <a:r>
              <a:rPr lang="uk-UA" dirty="0"/>
              <a:t>надає допомогу </a:t>
            </a:r>
            <a:r>
              <a:rPr lang="uk-UA" dirty="0" err="1"/>
              <a:t>Радi</a:t>
            </a:r>
            <a:r>
              <a:rPr lang="uk-UA" dirty="0"/>
              <a:t> асоціації</a:t>
            </a:r>
            <a:r>
              <a:rPr lang="uk-UA" dirty="0" smtClean="0"/>
              <a:t>.</a:t>
            </a:r>
          </a:p>
          <a:p>
            <a:r>
              <a:rPr lang="en-US" dirty="0"/>
              <a:t>&gt;=1 </a:t>
            </a:r>
            <a:r>
              <a:rPr lang="uk-UA" dirty="0"/>
              <a:t>раз на рік. </a:t>
            </a:r>
          </a:p>
          <a:p>
            <a:r>
              <a:rPr lang="uk-UA" dirty="0" smtClean="0"/>
              <a:t>Йому надають </a:t>
            </a:r>
            <a:r>
              <a:rPr lang="uk-UA" dirty="0"/>
              <a:t>допомогу підкомітети. </a:t>
            </a:r>
          </a:p>
          <a:p>
            <a:pPr marL="0" indent="0">
              <a:buNone/>
            </a:pPr>
            <a:r>
              <a:rPr lang="uk-UA" b="1" i="1" dirty="0"/>
              <a:t>Стаття 467 </a:t>
            </a:r>
            <a:endParaRPr lang="uk-UA" dirty="0"/>
          </a:p>
          <a:p>
            <a:r>
              <a:rPr lang="uk-UA" dirty="0" smtClean="0"/>
              <a:t>Парламентський </a:t>
            </a:r>
            <a:r>
              <a:rPr lang="uk-UA" dirty="0"/>
              <a:t>комітет асоціації. </a:t>
            </a:r>
            <a:endParaRPr lang="uk-UA" dirty="0" smtClean="0"/>
          </a:p>
          <a:p>
            <a:r>
              <a:rPr lang="uk-UA" dirty="0" smtClean="0"/>
              <a:t>є </a:t>
            </a:r>
            <a:r>
              <a:rPr lang="uk-UA" dirty="0"/>
              <a:t>форумом для членів </a:t>
            </a:r>
            <a:r>
              <a:rPr lang="uk-UA" dirty="0" smtClean="0"/>
              <a:t>ВР України </a:t>
            </a:r>
            <a:r>
              <a:rPr lang="uk-UA" dirty="0"/>
              <a:t>і </a:t>
            </a:r>
            <a:r>
              <a:rPr lang="uk-UA" dirty="0" err="1" smtClean="0"/>
              <a:t>ЄвроПарламенту</a:t>
            </a:r>
            <a:r>
              <a:rPr lang="uk-UA" dirty="0" smtClean="0"/>
              <a:t>.</a:t>
            </a:r>
          </a:p>
          <a:p>
            <a:r>
              <a:rPr lang="uk-UA" dirty="0" smtClean="0"/>
              <a:t>надавати </a:t>
            </a:r>
            <a:r>
              <a:rPr lang="uk-UA" dirty="0"/>
              <a:t>рекомендації Раді асоціації</a:t>
            </a:r>
            <a:r>
              <a:rPr lang="uk-UA" dirty="0" smtClean="0"/>
              <a:t>.</a:t>
            </a:r>
          </a:p>
          <a:p>
            <a:r>
              <a:rPr lang="uk-UA" dirty="0" smtClean="0"/>
              <a:t>створювати підкомітети</a:t>
            </a:r>
            <a:r>
              <a:rPr lang="uk-UA" dirty="0"/>
              <a:t>. </a:t>
            </a:r>
          </a:p>
          <a:p>
            <a:pPr marL="0" indent="0">
              <a:buNone/>
            </a:pPr>
            <a:r>
              <a:rPr lang="uk-UA" b="1" i="1" dirty="0"/>
              <a:t>Стаття 469 </a:t>
            </a:r>
            <a:endParaRPr lang="uk-UA" dirty="0"/>
          </a:p>
          <a:p>
            <a:r>
              <a:rPr lang="uk-UA" dirty="0" smtClean="0"/>
              <a:t>Платформа </a:t>
            </a:r>
            <a:r>
              <a:rPr lang="uk-UA" dirty="0"/>
              <a:t>громадянського суспільства. </a:t>
            </a:r>
            <a:endParaRPr lang="uk-UA" dirty="0" smtClean="0"/>
          </a:p>
          <a:p>
            <a:r>
              <a:rPr lang="uk-UA" dirty="0" smtClean="0"/>
              <a:t>складається </a:t>
            </a:r>
            <a:r>
              <a:rPr lang="uk-UA" dirty="0"/>
              <a:t>з представників громадянського суспільства України і членів Європейського економічного і соціального комітету (ЄЕСК). </a:t>
            </a:r>
          </a:p>
          <a:p>
            <a:pPr marL="0" indent="0">
              <a:buNone/>
            </a:pPr>
            <a:endParaRPr lang="uk-UA" b="1" dirty="0" smtClean="0"/>
          </a:p>
        </p:txBody>
      </p:sp>
    </p:spTree>
    <p:extLst>
      <p:ext uri="{BB962C8B-B14F-4D97-AF65-F5344CB8AC3E}">
        <p14:creationId xmlns:p14="http://schemas.microsoft.com/office/powerpoint/2010/main" val="23893058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0"/>
            <a:ext cx="8229600" cy="7029400"/>
          </a:xfrm>
        </p:spPr>
        <p:txBody>
          <a:bodyPr>
            <a:normAutofit fontScale="25000" lnSpcReduction="20000"/>
          </a:bodyPr>
          <a:lstStyle/>
          <a:p>
            <a:pPr marL="0" indent="0">
              <a:buNone/>
            </a:pPr>
            <a:r>
              <a:rPr lang="uk-UA" sz="4800" b="1" dirty="0"/>
              <a:t>Глава 2 Загальні та прикінцеві положення </a:t>
            </a:r>
            <a:endParaRPr lang="uk-UA" sz="4800" dirty="0"/>
          </a:p>
          <a:p>
            <a:pPr marL="0" indent="0">
              <a:buNone/>
            </a:pPr>
            <a:r>
              <a:rPr lang="uk-UA" sz="4800" b="1" i="1" dirty="0"/>
              <a:t>Стаття 471 </a:t>
            </a:r>
            <a:r>
              <a:rPr lang="uk-UA" sz="4800" b="1" dirty="0"/>
              <a:t>Доступ до судів та адміністративних органів </a:t>
            </a:r>
            <a:endParaRPr lang="uk-UA" sz="4800" dirty="0"/>
          </a:p>
          <a:p>
            <a:r>
              <a:rPr lang="uk-UA" sz="4800" dirty="0"/>
              <a:t>недискримінаційний </a:t>
            </a:r>
          </a:p>
          <a:p>
            <a:pPr marL="0" indent="0">
              <a:buNone/>
            </a:pPr>
            <a:r>
              <a:rPr lang="uk-UA" sz="4800" b="1" i="1" dirty="0"/>
              <a:t>Стаття 472 </a:t>
            </a:r>
            <a:r>
              <a:rPr lang="uk-UA" sz="4800" b="1" dirty="0"/>
              <a:t>Заходи, пов’язані з суттєвими інтересами безпеки </a:t>
            </a:r>
            <a:endParaRPr lang="uk-UA" sz="4800" dirty="0"/>
          </a:p>
          <a:p>
            <a:r>
              <a:rPr lang="uk-UA" sz="4800" dirty="0"/>
              <a:t>можуть</a:t>
            </a:r>
          </a:p>
          <a:p>
            <a:pPr marL="0" indent="0">
              <a:buNone/>
            </a:pPr>
            <a:r>
              <a:rPr lang="uk-UA" sz="4800" b="1" i="1" dirty="0"/>
              <a:t>Стаття 473 </a:t>
            </a:r>
            <a:r>
              <a:rPr lang="uk-UA" sz="4800" b="1" dirty="0"/>
              <a:t>Недискримінація </a:t>
            </a:r>
            <a:endParaRPr lang="uk-UA" sz="4800" dirty="0"/>
          </a:p>
          <a:p>
            <a:pPr marL="0" indent="0">
              <a:buNone/>
            </a:pPr>
            <a:r>
              <a:rPr lang="uk-UA" sz="4800" b="1" i="1" dirty="0"/>
              <a:t>Стаття 474 </a:t>
            </a:r>
            <a:r>
              <a:rPr lang="uk-UA" sz="4800" b="1" dirty="0"/>
              <a:t>Поступове наближення</a:t>
            </a:r>
            <a:endParaRPr lang="uk-UA" sz="4800" dirty="0"/>
          </a:p>
          <a:p>
            <a:pPr marL="0" indent="0">
              <a:buNone/>
            </a:pPr>
            <a:r>
              <a:rPr lang="uk-UA" sz="4800" b="1" i="1" dirty="0"/>
              <a:t>Стаття 475 </a:t>
            </a:r>
            <a:r>
              <a:rPr lang="uk-UA" sz="4800" b="1" dirty="0"/>
              <a:t>Моніторинг </a:t>
            </a:r>
            <a:endParaRPr lang="uk-UA" sz="4800" dirty="0"/>
          </a:p>
          <a:p>
            <a:r>
              <a:rPr lang="uk-UA" sz="4800" dirty="0"/>
              <a:t>Після </a:t>
            </a:r>
            <a:r>
              <a:rPr lang="uk-UA" sz="4800" dirty="0" err="1"/>
              <a:t>зясування</a:t>
            </a:r>
            <a:r>
              <a:rPr lang="uk-UA" sz="4800" dirty="0"/>
              <a:t> що заходи згідно ЗВТ впроваджуються, Рада асоціації погоджується на подальше відкриття ринку. </a:t>
            </a:r>
          </a:p>
          <a:p>
            <a:pPr marL="0" indent="0">
              <a:buNone/>
            </a:pPr>
            <a:r>
              <a:rPr lang="uk-UA" sz="4800" b="1" i="1" dirty="0" smtClean="0"/>
              <a:t>Стаття </a:t>
            </a:r>
            <a:r>
              <a:rPr lang="uk-UA" sz="4800" b="1" i="1" dirty="0"/>
              <a:t>476 </a:t>
            </a:r>
            <a:r>
              <a:rPr lang="uk-UA" sz="4800" b="1" dirty="0"/>
              <a:t>Виконання зобов’язань </a:t>
            </a:r>
            <a:endParaRPr lang="uk-UA" sz="4800" dirty="0"/>
          </a:p>
          <a:p>
            <a:pPr marL="0" indent="0">
              <a:buNone/>
            </a:pPr>
            <a:r>
              <a:rPr lang="uk-UA" sz="4800" b="1" i="1" dirty="0" smtClean="0"/>
              <a:t>Стаття </a:t>
            </a:r>
            <a:r>
              <a:rPr lang="uk-UA" sz="4800" b="1" i="1" dirty="0"/>
              <a:t>477 </a:t>
            </a:r>
            <a:r>
              <a:rPr lang="uk-UA" sz="4800" b="1" dirty="0"/>
              <a:t>Врегулювання спорів </a:t>
            </a:r>
            <a:endParaRPr lang="uk-UA" sz="4800" dirty="0"/>
          </a:p>
          <a:p>
            <a:pPr marL="0" indent="0">
              <a:buNone/>
            </a:pPr>
            <a:r>
              <a:rPr lang="uk-UA" sz="4800" b="1" i="1" dirty="0" smtClean="0"/>
              <a:t>Стаття </a:t>
            </a:r>
            <a:r>
              <a:rPr lang="uk-UA" sz="4800" b="1" i="1" dirty="0"/>
              <a:t>478 </a:t>
            </a:r>
            <a:r>
              <a:rPr lang="uk-UA" sz="4800" b="1" dirty="0"/>
              <a:t>Належні заходи на випадок невиконання зобов’язань </a:t>
            </a:r>
            <a:endParaRPr lang="uk-UA" sz="4800" dirty="0"/>
          </a:p>
          <a:p>
            <a:r>
              <a:rPr lang="uk-UA" sz="4800" dirty="0" smtClean="0"/>
              <a:t>якщо </a:t>
            </a:r>
            <a:r>
              <a:rPr lang="uk-UA" sz="4800" dirty="0"/>
              <a:t>питання не вирішено протягом </a:t>
            </a:r>
            <a:r>
              <a:rPr lang="uk-UA" sz="4800" dirty="0" smtClean="0"/>
              <a:t>3 місяців </a:t>
            </a:r>
          </a:p>
          <a:p>
            <a:r>
              <a:rPr lang="uk-UA" sz="4800" dirty="0" smtClean="0"/>
              <a:t>такі </a:t>
            </a:r>
            <a:r>
              <a:rPr lang="uk-UA" sz="4800" dirty="0"/>
              <a:t>заходи не </a:t>
            </a:r>
            <a:r>
              <a:rPr lang="uk-UA" sz="4800" dirty="0" smtClean="0"/>
              <a:t>можуть - призупинення прав </a:t>
            </a:r>
            <a:r>
              <a:rPr lang="uk-UA" sz="4800" dirty="0"/>
              <a:t>чи обов’язків, </a:t>
            </a:r>
            <a:r>
              <a:rPr lang="uk-UA" sz="4800" dirty="0" smtClean="0"/>
              <a:t>у </a:t>
            </a:r>
            <a:r>
              <a:rPr lang="uk-UA" sz="4800" dirty="0"/>
              <a:t>Розділі </a:t>
            </a:r>
            <a:r>
              <a:rPr lang="uk-UA" sz="4800" dirty="0" smtClean="0"/>
              <a:t>IV (ЗВТ). </a:t>
            </a:r>
            <a:endParaRPr lang="uk-UA" sz="4800" dirty="0"/>
          </a:p>
          <a:p>
            <a:r>
              <a:rPr lang="uk-UA" sz="4800" dirty="0" smtClean="0"/>
              <a:t>Крім коли: </a:t>
            </a:r>
          </a:p>
          <a:p>
            <a:r>
              <a:rPr lang="uk-UA" sz="4800" dirty="0" smtClean="0"/>
              <a:t>a</a:t>
            </a:r>
            <a:r>
              <a:rPr lang="uk-UA" sz="4800" dirty="0"/>
              <a:t>) денонсації </a:t>
            </a:r>
            <a:r>
              <a:rPr lang="uk-UA" sz="4800" dirty="0" smtClean="0"/>
              <a:t>Угоди всупереч міжнародному праву </a:t>
            </a:r>
          </a:p>
          <a:p>
            <a:r>
              <a:rPr lang="uk-UA" sz="4800" dirty="0" smtClean="0"/>
              <a:t>b</a:t>
            </a:r>
            <a:r>
              <a:rPr lang="uk-UA" sz="4800" dirty="0"/>
              <a:t>) порушення </a:t>
            </a:r>
            <a:r>
              <a:rPr lang="uk-UA" sz="4800" dirty="0" smtClean="0"/>
              <a:t>будь-якого з </a:t>
            </a:r>
            <a:r>
              <a:rPr lang="uk-UA" sz="4800" dirty="0"/>
              <a:t>основних елементів Угоди, </a:t>
            </a:r>
            <a:r>
              <a:rPr lang="uk-UA" sz="4800" dirty="0" smtClean="0"/>
              <a:t>у </a:t>
            </a:r>
            <a:r>
              <a:rPr lang="uk-UA" sz="4800" dirty="0"/>
              <a:t>статті </a:t>
            </a:r>
            <a:r>
              <a:rPr lang="uk-UA" sz="4800" dirty="0" smtClean="0"/>
              <a:t>2 (тер цілісність, демократія, права людини…)</a:t>
            </a:r>
            <a:endParaRPr lang="uk-UA" sz="4800" dirty="0"/>
          </a:p>
          <a:p>
            <a:pPr marL="0" indent="0">
              <a:buNone/>
            </a:pPr>
            <a:r>
              <a:rPr lang="uk-UA" sz="4800" b="1" i="1" dirty="0"/>
              <a:t>Стаття 479 </a:t>
            </a:r>
            <a:r>
              <a:rPr lang="uk-UA" sz="4800" b="1" dirty="0"/>
              <a:t>Співвідношення з іншими угодами </a:t>
            </a:r>
            <a:endParaRPr lang="uk-UA" sz="4800" dirty="0"/>
          </a:p>
          <a:p>
            <a:r>
              <a:rPr lang="uk-UA" sz="4800" dirty="0" smtClean="0"/>
              <a:t>Угода </a:t>
            </a:r>
            <a:r>
              <a:rPr lang="uk-UA" sz="4800" dirty="0"/>
              <a:t>про партнерство та співробітництво 1994 року, втрачає чинність разом з </a:t>
            </a:r>
            <a:r>
              <a:rPr lang="uk-UA" sz="4800" dirty="0" smtClean="0"/>
              <a:t>протоколами </a:t>
            </a:r>
            <a:endParaRPr lang="uk-UA" sz="4800" dirty="0"/>
          </a:p>
          <a:p>
            <a:r>
              <a:rPr lang="uk-UA" sz="4800" dirty="0" smtClean="0"/>
              <a:t>Посилання на неї вважаються </a:t>
            </a:r>
            <a:r>
              <a:rPr lang="uk-UA" sz="4800" dirty="0"/>
              <a:t>посиланнями на цю Угоду. </a:t>
            </a:r>
          </a:p>
          <a:p>
            <a:pPr marL="0" indent="0">
              <a:buNone/>
            </a:pPr>
            <a:r>
              <a:rPr lang="uk-UA" sz="4800" b="1" i="1" dirty="0"/>
              <a:t>Стаття 480 </a:t>
            </a:r>
            <a:r>
              <a:rPr lang="uk-UA" sz="4800" b="1" dirty="0"/>
              <a:t>Додатки і протоколи </a:t>
            </a:r>
            <a:endParaRPr lang="uk-UA" sz="4800" dirty="0"/>
          </a:p>
          <a:p>
            <a:pPr marL="0" indent="0">
              <a:buNone/>
            </a:pPr>
            <a:r>
              <a:rPr lang="uk-UA" sz="4800" b="1" i="1" dirty="0" smtClean="0"/>
              <a:t>Стаття </a:t>
            </a:r>
            <a:r>
              <a:rPr lang="uk-UA" sz="4800" b="1" i="1" dirty="0"/>
              <a:t>481 </a:t>
            </a:r>
            <a:r>
              <a:rPr lang="uk-UA" sz="4800" b="1" dirty="0"/>
              <a:t>Термін дії </a:t>
            </a:r>
            <a:endParaRPr lang="uk-UA" sz="4800" dirty="0"/>
          </a:p>
          <a:p>
            <a:r>
              <a:rPr lang="uk-UA" sz="4800" dirty="0" smtClean="0"/>
              <a:t>на </a:t>
            </a:r>
            <a:r>
              <a:rPr lang="uk-UA" sz="4800" dirty="0"/>
              <a:t>необмежений </a:t>
            </a:r>
            <a:r>
              <a:rPr lang="uk-UA" sz="4800" dirty="0" smtClean="0"/>
              <a:t>строк</a:t>
            </a:r>
          </a:p>
          <a:p>
            <a:r>
              <a:rPr lang="uk-UA" sz="4800" dirty="0" smtClean="0"/>
              <a:t>перегляд </a:t>
            </a:r>
            <a:r>
              <a:rPr lang="uk-UA" sz="4800" dirty="0"/>
              <a:t>досягнення цілей </a:t>
            </a:r>
            <a:r>
              <a:rPr lang="uk-UA" sz="4800" dirty="0" smtClean="0"/>
              <a:t>Угоди </a:t>
            </a:r>
            <a:r>
              <a:rPr lang="uk-UA" sz="4800" dirty="0"/>
              <a:t>протягом </a:t>
            </a:r>
            <a:r>
              <a:rPr lang="uk-UA" sz="4800" dirty="0" smtClean="0"/>
              <a:t>5 років…. </a:t>
            </a:r>
            <a:endParaRPr lang="uk-UA" sz="4800" dirty="0"/>
          </a:p>
          <a:p>
            <a:r>
              <a:rPr lang="uk-UA" sz="4800" dirty="0" smtClean="0"/>
              <a:t>Можна денонсувати Угоду (припиняється </a:t>
            </a:r>
            <a:r>
              <a:rPr lang="uk-UA" sz="4800" dirty="0"/>
              <a:t>через </a:t>
            </a:r>
            <a:r>
              <a:rPr lang="uk-UA" sz="4800" dirty="0" smtClean="0"/>
              <a:t>6місяців). </a:t>
            </a:r>
            <a:endParaRPr lang="uk-UA" sz="4800" dirty="0"/>
          </a:p>
          <a:p>
            <a:pPr marL="0" indent="0">
              <a:buNone/>
            </a:pPr>
            <a:r>
              <a:rPr lang="uk-UA" sz="4800" b="1" i="1" dirty="0"/>
              <a:t>Стаття 482 </a:t>
            </a:r>
            <a:r>
              <a:rPr lang="uk-UA" sz="4800" b="1" dirty="0"/>
              <a:t>Визначення Сторін </a:t>
            </a:r>
            <a:endParaRPr lang="uk-UA" sz="4800" dirty="0"/>
          </a:p>
          <a:p>
            <a:pPr marL="0" indent="0">
              <a:buNone/>
            </a:pPr>
            <a:r>
              <a:rPr lang="uk-UA" sz="4800" b="1" i="1" dirty="0"/>
              <a:t>Стаття 483 </a:t>
            </a:r>
            <a:r>
              <a:rPr lang="uk-UA" sz="4800" b="1" dirty="0"/>
              <a:t>Територіальне застосування </a:t>
            </a:r>
            <a:endParaRPr lang="uk-UA" sz="4800" dirty="0"/>
          </a:p>
          <a:p>
            <a:pPr marL="0" indent="0">
              <a:buNone/>
            </a:pPr>
            <a:r>
              <a:rPr lang="uk-UA" sz="4800" b="1" i="1" dirty="0"/>
              <a:t>Стаття 484 </a:t>
            </a:r>
            <a:r>
              <a:rPr lang="uk-UA" sz="4800" b="1" dirty="0"/>
              <a:t>Депозитарій Угоди </a:t>
            </a:r>
            <a:endParaRPr lang="uk-UA" sz="4800" dirty="0"/>
          </a:p>
          <a:p>
            <a:pPr marL="0" indent="0">
              <a:buNone/>
            </a:pPr>
            <a:r>
              <a:rPr lang="uk-UA" sz="4800" b="1" i="1" dirty="0" smtClean="0"/>
              <a:t>Стаття </a:t>
            </a:r>
            <a:r>
              <a:rPr lang="uk-UA" sz="4800" b="1" i="1" dirty="0"/>
              <a:t>485 </a:t>
            </a:r>
            <a:r>
              <a:rPr lang="uk-UA" sz="4800" b="1" dirty="0"/>
              <a:t>Автентичні тексти </a:t>
            </a:r>
            <a:endParaRPr lang="uk-UA" sz="4800" dirty="0"/>
          </a:p>
          <a:p>
            <a:r>
              <a:rPr lang="uk-UA" sz="4800" dirty="0" smtClean="0"/>
              <a:t>складена </a:t>
            </a:r>
            <a:r>
              <a:rPr lang="uk-UA" sz="4800" dirty="0"/>
              <a:t>багатьма </a:t>
            </a:r>
            <a:r>
              <a:rPr lang="uk-UA" sz="4800" dirty="0" smtClean="0"/>
              <a:t>мовами </a:t>
            </a:r>
            <a:endParaRPr lang="uk-UA" sz="4800" dirty="0"/>
          </a:p>
          <a:p>
            <a:pPr marL="0" indent="0">
              <a:buNone/>
            </a:pPr>
            <a:r>
              <a:rPr lang="uk-UA" sz="4800" b="1" i="1" dirty="0"/>
              <a:t>Стаття 486 </a:t>
            </a:r>
            <a:r>
              <a:rPr lang="uk-UA" sz="4800" b="1" dirty="0"/>
              <a:t>Набрання чинності та тимчасове застосування </a:t>
            </a:r>
            <a:endParaRPr lang="uk-UA" sz="4800" dirty="0"/>
          </a:p>
          <a:p>
            <a:r>
              <a:rPr lang="uk-UA" sz="4800" dirty="0" smtClean="0"/>
              <a:t>набирає </a:t>
            </a:r>
            <a:r>
              <a:rPr lang="uk-UA" sz="4800" dirty="0"/>
              <a:t>чинності в </a:t>
            </a:r>
            <a:r>
              <a:rPr lang="uk-UA" sz="4800" dirty="0" smtClean="0"/>
              <a:t>1-й день </a:t>
            </a:r>
            <a:r>
              <a:rPr lang="uk-UA" sz="4800" dirty="0"/>
              <a:t>другого </a:t>
            </a:r>
            <a:r>
              <a:rPr lang="uk-UA" sz="4800" dirty="0" smtClean="0"/>
              <a:t>місяця після </a:t>
            </a:r>
            <a:r>
              <a:rPr lang="uk-UA" sz="4800" dirty="0"/>
              <a:t>дати здачі на зберігання останнього документа про ратифікацію або схвалення. </a:t>
            </a:r>
          </a:p>
          <a:p>
            <a:r>
              <a:rPr lang="uk-UA" sz="4800" dirty="0" smtClean="0"/>
              <a:t>тимчасово </a:t>
            </a:r>
            <a:r>
              <a:rPr lang="uk-UA" sz="4800" dirty="0"/>
              <a:t>застосовувати </a:t>
            </a:r>
            <a:r>
              <a:rPr lang="uk-UA" sz="4800" dirty="0" smtClean="0"/>
              <a:t>Угоду </a:t>
            </a:r>
            <a:r>
              <a:rPr lang="uk-UA" sz="4800" dirty="0"/>
              <a:t>в </a:t>
            </a:r>
            <a:r>
              <a:rPr lang="uk-UA" sz="4800" dirty="0" smtClean="0"/>
              <a:t>частині </a:t>
            </a:r>
          </a:p>
          <a:p>
            <a:r>
              <a:rPr lang="uk-UA" sz="4800" dirty="0" smtClean="0"/>
              <a:t>може повідомлення про намір </a:t>
            </a:r>
            <a:r>
              <a:rPr lang="uk-UA" sz="4800" dirty="0"/>
              <a:t>припинити тимчасове </a:t>
            </a:r>
            <a:r>
              <a:rPr lang="uk-UA" sz="4800" dirty="0" smtClean="0"/>
              <a:t>застосування</a:t>
            </a:r>
            <a:endParaRPr lang="uk-UA" sz="4800" dirty="0"/>
          </a:p>
          <a:p>
            <a:endParaRPr lang="uk-UA" dirty="0"/>
          </a:p>
        </p:txBody>
      </p:sp>
    </p:spTree>
    <p:extLst>
      <p:ext uri="{BB962C8B-B14F-4D97-AF65-F5344CB8AC3E}">
        <p14:creationId xmlns:p14="http://schemas.microsoft.com/office/powerpoint/2010/main" val="609406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562074"/>
          </a:xfrm>
        </p:spPr>
        <p:txBody>
          <a:bodyPr>
            <a:noAutofit/>
          </a:bodyPr>
          <a:lstStyle/>
          <a:p>
            <a:r>
              <a:rPr lang="uk-UA" sz="2800" b="1" dirty="0" err="1"/>
              <a:t>Євросередземноморські</a:t>
            </a:r>
            <a:r>
              <a:rPr lang="uk-UA" sz="2800" b="1" dirty="0"/>
              <a:t> угоди про асоціацію</a:t>
            </a:r>
            <a:endParaRPr lang="uk-UA" sz="2800" dirty="0"/>
          </a:p>
        </p:txBody>
      </p:sp>
      <p:sp>
        <p:nvSpPr>
          <p:cNvPr id="3" name="Объект 2"/>
          <p:cNvSpPr>
            <a:spLocks noGrp="1"/>
          </p:cNvSpPr>
          <p:nvPr>
            <p:ph idx="1"/>
          </p:nvPr>
        </p:nvSpPr>
        <p:spPr>
          <a:xfrm>
            <a:off x="179512" y="692696"/>
            <a:ext cx="8507288" cy="6165304"/>
          </a:xfrm>
        </p:spPr>
        <p:txBody>
          <a:bodyPr>
            <a:normAutofit fontScale="55000" lnSpcReduction="20000"/>
          </a:bodyPr>
          <a:lstStyle/>
          <a:p>
            <a:r>
              <a:rPr lang="uk-UA" dirty="0"/>
              <a:t>Мотивація для угод про асоціацію включає зниження міграційного тиску, оскільки торгівля і міграція до певної міри є взаємозамінними, попередження внутрішніх конфліктів – перерозподіл нового доходу легше робити, ніж перерозподіляти існуючий дохід, а швидкі темпи зростання населення вимагають створення більшої кількості робочих місць.</a:t>
            </a:r>
          </a:p>
          <a:p>
            <a:r>
              <a:rPr lang="uk-UA" dirty="0"/>
              <a:t>Угоди про асоціацію не створювали суттєвого ефекту відхилення торгівлі в країнах, де ЄС вже був </a:t>
            </a:r>
            <a:r>
              <a:rPr lang="uk-UA" dirty="0" err="1"/>
              <a:t>набільшим</a:t>
            </a:r>
            <a:r>
              <a:rPr lang="uk-UA" dirty="0"/>
              <a:t> торговельним партнером, або там, де преференційні торговельні угоди створені і з іншими важливими торговельними партнерами (наприклад, зона вільної торгівлі між США та Ізраїлем). Найбільш географічно диверсифікованою виявилася зовнішня торгівля Єгипту, Йорданії та Лівану, тому ризики ефекту відхилення торгівлі для них були найбільшими.</a:t>
            </a:r>
          </a:p>
          <a:p>
            <a:r>
              <a:rPr lang="uk-UA" dirty="0"/>
              <a:t>Незважаючи на досягнутий прогрес, через декілька років після укладання угод про асоціацію бар’єри у взаємній торгівлі з ЄС залишалися досить помітними (</a:t>
            </a:r>
            <a:r>
              <a:rPr lang="uk-UA" dirty="0" err="1"/>
              <a:t>сільгосп</a:t>
            </a:r>
            <a:r>
              <a:rPr lang="uk-UA" dirty="0"/>
              <a:t>. Товари). Асоційовані партнери зазначали, що передбачені ЄС процедури оцінки відповідності є особливо </a:t>
            </a:r>
            <a:r>
              <a:rPr lang="uk-UA" dirty="0" smtClean="0"/>
              <a:t>важкими.</a:t>
            </a:r>
            <a:endParaRPr lang="uk-UA" dirty="0"/>
          </a:p>
          <a:p>
            <a:r>
              <a:rPr lang="uk-UA" dirty="0" smtClean="0"/>
              <a:t>Останніми </a:t>
            </a:r>
            <a:r>
              <a:rPr lang="uk-UA" dirty="0"/>
              <a:t>роками торгівля з </a:t>
            </a:r>
            <a:r>
              <a:rPr lang="uk-UA" dirty="0" err="1"/>
              <a:t>Євросередземноморськими</a:t>
            </a:r>
            <a:r>
              <a:rPr lang="uk-UA" dirty="0"/>
              <a:t> партнерами становила близько 10% зовнішньої торгівлі ЄС. Причому ЄС мав у взаємній торгівлі торговельні профіцит за винятком короткого періоду перед останньою світовою фінансовою кризою </a:t>
            </a:r>
            <a:r>
              <a:rPr lang="uk-UA" dirty="0" smtClean="0"/>
              <a:t>.</a:t>
            </a:r>
            <a:endParaRPr lang="uk-UA" dirty="0"/>
          </a:p>
          <a:p>
            <a:r>
              <a:rPr lang="uk-UA" dirty="0" smtClean="0"/>
              <a:t>Угоди прияли </a:t>
            </a:r>
            <a:r>
              <a:rPr lang="uk-UA" dirty="0"/>
              <a:t>експорту Єгипту та Марокко, трохи сприяли експорту з ЄС, не здійснювали суттєвого впливу на експорт Ізраїлю та Тунісу і негативно відобразилися на експорті з Алжиру та </a:t>
            </a:r>
            <a:r>
              <a:rPr lang="uk-UA" dirty="0" smtClean="0"/>
              <a:t>Йорданії. </a:t>
            </a:r>
            <a:endParaRPr lang="uk-UA" dirty="0"/>
          </a:p>
          <a:p>
            <a:r>
              <a:rPr lang="uk-UA" dirty="0" smtClean="0"/>
              <a:t>М</a:t>
            </a:r>
            <a:r>
              <a:rPr lang="uk-UA" dirty="0"/>
              <a:t>.-Л. </a:t>
            </a:r>
            <a:r>
              <a:rPr lang="uk-UA" dirty="0" err="1"/>
              <a:t>Рау</a:t>
            </a:r>
            <a:r>
              <a:rPr lang="uk-UA" dirty="0"/>
              <a:t> та А. </a:t>
            </a:r>
            <a:r>
              <a:rPr lang="uk-UA" dirty="0" err="1"/>
              <a:t>Кавалярі</a:t>
            </a:r>
            <a:r>
              <a:rPr lang="uk-UA" dirty="0"/>
              <a:t> </a:t>
            </a:r>
            <a:r>
              <a:rPr lang="uk-UA" dirty="0" smtClean="0"/>
              <a:t>- сценарії </a:t>
            </a:r>
            <a:r>
              <a:rPr lang="uk-UA" dirty="0"/>
              <a:t>розвитку подій </a:t>
            </a:r>
            <a:r>
              <a:rPr lang="uk-UA" dirty="0" smtClean="0"/>
              <a:t>:</a:t>
            </a:r>
            <a:endParaRPr lang="uk-UA" dirty="0"/>
          </a:p>
          <a:p>
            <a:pPr lvl="1"/>
            <a:r>
              <a:rPr lang="uk-UA" dirty="0"/>
              <a:t>створення поглиблених і всеохоплюючих зон вільної торгівлі ЄС з країнами </a:t>
            </a:r>
            <a:r>
              <a:rPr lang="uk-UA" dirty="0" smtClean="0"/>
              <a:t>регіону;</a:t>
            </a:r>
            <a:endParaRPr lang="uk-UA" dirty="0"/>
          </a:p>
          <a:p>
            <a:pPr lvl="1"/>
            <a:r>
              <a:rPr lang="uk-UA" dirty="0"/>
              <a:t>теж саме, але також і з іншими країнами сусідами ЄС (Албанія, Вірменія, Грузія, Україна);</a:t>
            </a:r>
          </a:p>
          <a:p>
            <a:pPr lvl="1"/>
            <a:r>
              <a:rPr lang="uk-UA" dirty="0"/>
              <a:t>умова першого сценарію та прогрес у багатосторонній лібералізації торгівлі в рамках СОТ.</a:t>
            </a:r>
          </a:p>
          <a:p>
            <a:endParaRPr lang="uk-UA" dirty="0"/>
          </a:p>
        </p:txBody>
      </p:sp>
    </p:spTree>
    <p:extLst>
      <p:ext uri="{BB962C8B-B14F-4D97-AF65-F5344CB8AC3E}">
        <p14:creationId xmlns:p14="http://schemas.microsoft.com/office/powerpoint/2010/main" val="2758850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Autofit/>
          </a:bodyPr>
          <a:lstStyle/>
          <a:p>
            <a:r>
              <a:rPr lang="uk-UA" sz="3200" b="1" dirty="0" smtClean="0"/>
              <a:t>Угоди про асоціацію в </a:t>
            </a:r>
            <a:r>
              <a:rPr lang="uk-UA" sz="3200" b="1" dirty="0"/>
              <a:t>Латинській Америці </a:t>
            </a:r>
            <a:endParaRPr lang="uk-UA" sz="3200" b="1" dirty="0"/>
          </a:p>
        </p:txBody>
      </p:sp>
      <p:sp>
        <p:nvSpPr>
          <p:cNvPr id="3" name="Объект 2"/>
          <p:cNvSpPr>
            <a:spLocks noGrp="1"/>
          </p:cNvSpPr>
          <p:nvPr>
            <p:ph idx="1"/>
          </p:nvPr>
        </p:nvSpPr>
        <p:spPr>
          <a:xfrm>
            <a:off x="107504" y="980728"/>
            <a:ext cx="8579296" cy="5877272"/>
          </a:xfrm>
        </p:spPr>
        <p:txBody>
          <a:bodyPr>
            <a:normAutofit fontScale="77500" lnSpcReduction="20000"/>
          </a:bodyPr>
          <a:lstStyle/>
          <a:p>
            <a:r>
              <a:rPr lang="uk-UA" dirty="0" smtClean="0"/>
              <a:t>Укладені </a:t>
            </a:r>
            <a:r>
              <a:rPr lang="uk-UA" dirty="0"/>
              <a:t>з </a:t>
            </a:r>
            <a:r>
              <a:rPr lang="uk-UA" dirty="0" err="1"/>
              <a:t>Чілі</a:t>
            </a:r>
            <a:r>
              <a:rPr lang="uk-UA" dirty="0"/>
              <a:t> та країнами Центральної Америки. </a:t>
            </a:r>
            <a:r>
              <a:rPr lang="uk-UA" dirty="0" smtClean="0"/>
              <a:t>Передбачають </a:t>
            </a:r>
            <a:r>
              <a:rPr lang="uk-UA" dirty="0"/>
              <a:t>лібералізацію торгівлі не тільки товарами, а й послугами. В стадії підготовки </a:t>
            </a:r>
            <a:r>
              <a:rPr lang="uk-UA" dirty="0" smtClean="0"/>
              <a:t>- з </a:t>
            </a:r>
            <a:r>
              <a:rPr lang="uk-UA" dirty="0"/>
              <a:t>МЕРКОСУР. </a:t>
            </a:r>
          </a:p>
          <a:p>
            <a:r>
              <a:rPr lang="uk-UA" dirty="0"/>
              <a:t>Угода про асоціацію з країнами Центральної Америки була укладена 2012 р. і вступила в силу в 2013 р. Асоційованими партнерами стали Коста-Ріка, Сальвадор, Гватемала, Гондурас, Нікарагуа, </a:t>
            </a:r>
            <a:r>
              <a:rPr lang="uk-UA" dirty="0" smtClean="0"/>
              <a:t>Панама.</a:t>
            </a:r>
            <a:endParaRPr lang="uk-UA" dirty="0"/>
          </a:p>
          <a:p>
            <a:r>
              <a:rPr lang="uk-UA" dirty="0" smtClean="0"/>
              <a:t>Ускладнення - </a:t>
            </a:r>
            <a:r>
              <a:rPr lang="uk-UA" dirty="0"/>
              <a:t>основою експорту країн Центральної Америки до ЄС є сільськогосподарські товари, а саме ці товари є найбільш чутливим для ЄС. Але багато таких товарів вже користувалися тарифними преференціями в ЄС в рамках ініціативи Загальна схема преференцій плюс.  Але банани і цукор були </a:t>
            </a:r>
            <a:r>
              <a:rPr lang="uk-UA" dirty="0" smtClean="0"/>
              <a:t>винятками. </a:t>
            </a:r>
            <a:endParaRPr lang="uk-UA" dirty="0"/>
          </a:p>
          <a:p>
            <a:r>
              <a:rPr lang="uk-UA" dirty="0"/>
              <a:t>Переговори </a:t>
            </a:r>
            <a:r>
              <a:rPr lang="uk-UA" dirty="0" smtClean="0"/>
              <a:t>з </a:t>
            </a:r>
            <a:r>
              <a:rPr lang="uk-UA" dirty="0"/>
              <a:t>МЕРКОСУР розпочалися ще у </a:t>
            </a:r>
            <a:r>
              <a:rPr lang="uk-UA" dirty="0" smtClean="0"/>
              <a:t>2000  </a:t>
            </a:r>
            <a:r>
              <a:rPr lang="uk-UA" dirty="0"/>
              <a:t>р, але були призупинені 2004 р. і відновлені 2010 р. Планується, що </a:t>
            </a:r>
            <a:r>
              <a:rPr lang="uk-UA" dirty="0" smtClean="0"/>
              <a:t>включатиме </a:t>
            </a:r>
            <a:r>
              <a:rPr lang="uk-UA" dirty="0"/>
              <a:t>питання лібералізації торгівлі послугами та державних </a:t>
            </a:r>
            <a:r>
              <a:rPr lang="uk-UA" dirty="0" err="1" smtClean="0"/>
              <a:t>закупівель</a:t>
            </a:r>
            <a:r>
              <a:rPr lang="uk-UA" dirty="0" smtClean="0"/>
              <a:t>.</a:t>
            </a:r>
            <a:endParaRPr lang="uk-UA" dirty="0"/>
          </a:p>
          <a:p>
            <a:endParaRPr lang="uk-UA" dirty="0"/>
          </a:p>
        </p:txBody>
      </p:sp>
    </p:spTree>
    <p:extLst>
      <p:ext uri="{BB962C8B-B14F-4D97-AF65-F5344CB8AC3E}">
        <p14:creationId xmlns:p14="http://schemas.microsoft.com/office/powerpoint/2010/main" val="2247162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706090"/>
          </a:xfrm>
        </p:spPr>
        <p:txBody>
          <a:bodyPr>
            <a:normAutofit/>
          </a:bodyPr>
          <a:lstStyle/>
          <a:p>
            <a:r>
              <a:rPr lang="uk-UA" sz="3600" b="1" dirty="0"/>
              <a:t>Угоди про асоціацію в Латинській Америці </a:t>
            </a:r>
            <a:endParaRPr lang="uk-UA" sz="3600" dirty="0"/>
          </a:p>
        </p:txBody>
      </p:sp>
      <p:sp>
        <p:nvSpPr>
          <p:cNvPr id="3" name="Объект 2"/>
          <p:cNvSpPr>
            <a:spLocks noGrp="1"/>
          </p:cNvSpPr>
          <p:nvPr>
            <p:ph idx="1"/>
          </p:nvPr>
        </p:nvSpPr>
        <p:spPr>
          <a:xfrm>
            <a:off x="457200" y="980728"/>
            <a:ext cx="8229600" cy="5688632"/>
          </a:xfrm>
        </p:spPr>
        <p:txBody>
          <a:bodyPr>
            <a:normAutofit fontScale="62500" lnSpcReduction="20000"/>
          </a:bodyPr>
          <a:lstStyle/>
          <a:p>
            <a:r>
              <a:rPr lang="uk-UA" dirty="0"/>
              <a:t>ЄС намагався досягнути, зокрема, вільного руху товарів і послуг в самому МЕРКОСУР, покращеного доступу на ринок для 90% промислових товарів, відносячи сільське господарство до винятків, покращеного доступу на ринок послуг, захисту географічних позначень та інтересів в сфері правил походження товарів, прозорості ринків державних </a:t>
            </a:r>
            <a:r>
              <a:rPr lang="uk-UA" dirty="0" err="1"/>
              <a:t>закупівель</a:t>
            </a:r>
            <a:r>
              <a:rPr lang="uk-UA" dirty="0"/>
              <a:t>, національного режиму для інвестицій. </a:t>
            </a:r>
          </a:p>
          <a:p>
            <a:r>
              <a:rPr lang="uk-UA" dirty="0"/>
              <a:t>МЕРКОСУР прагнув застосування спеціального і диференційованого режиму для країн МЕРКОСУР по товарах і послугах, охоплених угодою, з більш тривалими перехідними періодами і відхиленням від принципу взаємності поступок; тарифних поступок щодо </a:t>
            </a:r>
            <a:r>
              <a:rPr lang="uk-UA" dirty="0" err="1"/>
              <a:t>сількогосподарських</a:t>
            </a:r>
            <a:r>
              <a:rPr lang="uk-UA" dirty="0"/>
              <a:t> та модифікованих </a:t>
            </a:r>
            <a:r>
              <a:rPr lang="uk-UA" dirty="0" err="1"/>
              <a:t>сількогосподарських</a:t>
            </a:r>
            <a:r>
              <a:rPr lang="uk-UA" dirty="0"/>
              <a:t> товарів; відхилення від принципу єдиної пакетної угоди; відсутності поступок по субсидованих товарах, щодо інтелектуальної власності та географічних позначень.</a:t>
            </a:r>
          </a:p>
          <a:p>
            <a:r>
              <a:rPr lang="uk-UA" dirty="0" smtClean="0"/>
              <a:t>Мотиваційним </a:t>
            </a:r>
            <a:r>
              <a:rPr lang="uk-UA" dirty="0"/>
              <a:t>чинником для укладання угоди є суттєві обсяги взаємної торгівлі. ЄС є найбільшим торговельним партнером МЕРКОСУР </a:t>
            </a:r>
            <a:r>
              <a:rPr lang="uk-UA" dirty="0" smtClean="0"/>
              <a:t>(частка 20</a:t>
            </a:r>
            <a:r>
              <a:rPr lang="uk-UA" dirty="0"/>
              <a:t>%), а МЕРКОСУР для ЄС </a:t>
            </a:r>
            <a:r>
              <a:rPr lang="uk-UA" dirty="0" smtClean="0"/>
              <a:t>6-й торговельний </a:t>
            </a:r>
            <a:r>
              <a:rPr lang="uk-UA" dirty="0"/>
              <a:t>партнер. </a:t>
            </a:r>
            <a:endParaRPr lang="en-US" dirty="0" smtClean="0"/>
          </a:p>
          <a:p>
            <a:r>
              <a:rPr lang="uk-UA" dirty="0" err="1"/>
              <a:t>Насьогодні</a:t>
            </a:r>
            <a:r>
              <a:rPr lang="uk-UA" dirty="0"/>
              <a:t> ЄС має угоди про партнерство і співробітництво з Бразилією, Аргентиною, Уругваєм та Парагваєм. З 2014 р. країни МЕРКОСУР, крім Парагваю, перестали користуватися преференціями від ЄС в рамках Загальної схеми </a:t>
            </a:r>
            <a:r>
              <a:rPr lang="uk-UA" dirty="0" smtClean="0"/>
              <a:t>преференцій.</a:t>
            </a:r>
            <a:endParaRPr lang="uk-UA" dirty="0"/>
          </a:p>
        </p:txBody>
      </p:sp>
    </p:spTree>
    <p:extLst>
      <p:ext uri="{BB962C8B-B14F-4D97-AF65-F5344CB8AC3E}">
        <p14:creationId xmlns:p14="http://schemas.microsoft.com/office/powerpoint/2010/main" val="157022644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12155</TotalTime>
  <Words>10157</Words>
  <Application>Microsoft Office PowerPoint</Application>
  <PresentationFormat>Экран (4:3)</PresentationFormat>
  <Paragraphs>1298</Paragraphs>
  <Slides>69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69</vt:i4>
      </vt:variant>
    </vt:vector>
  </HeadingPairs>
  <TitlesOfParts>
    <vt:vector size="70" baseType="lpstr">
      <vt:lpstr>Тема Office</vt:lpstr>
      <vt:lpstr>Економічна асоціація з європейськими країнами</vt:lpstr>
      <vt:lpstr>Асоціація з ЄС заморських країн і територій</vt:lpstr>
      <vt:lpstr>Асоціація з ЄС заморських країн і територій</vt:lpstr>
      <vt:lpstr>Асоціація з ЄС заморських країн і територій</vt:lpstr>
      <vt:lpstr>Євросередземноморські угоди про асоціацію</vt:lpstr>
      <vt:lpstr>Євросередземноморські угоди про асоціацію</vt:lpstr>
      <vt:lpstr>Євросередземноморські угоди про асоціацію</vt:lpstr>
      <vt:lpstr>Угоди про асоціацію в Латинській Америці </vt:lpstr>
      <vt:lpstr>Угоди про асоціацію в Латинській Америці </vt:lpstr>
      <vt:lpstr>Торговельні преференції ЄС </vt:lpstr>
      <vt:lpstr>Торговельні преференції ЄС </vt:lpstr>
      <vt:lpstr>УГОДА ПРО АСОЦІАЦІЮ МІЖ УКРАЇНОЮ, З ОДНІЄЇ СТОРОНИ, ТА ЄВРОПЕЙСЬКИМ СОЮЗОМ </vt:lpstr>
      <vt:lpstr>Презентация PowerPoint</vt:lpstr>
      <vt:lpstr>РОЗДІЛ ІІІ ЮСТИЦІЯ, СВОБОДА ТА БЕЗПЕКА  </vt:lpstr>
      <vt:lpstr>РОЗДІЛ IV ТОРГІВЛЯ І ПИТАННЯ, ПОВ’ЯЗАНІ З ТОРГІВЛЕЮ</vt:lpstr>
      <vt:lpstr>Частина 2 Скасування мит, зборів та інших платежів  </vt:lpstr>
      <vt:lpstr>Презентация PowerPoint</vt:lpstr>
      <vt:lpstr>ГЛАВА 2 ЗАСОБИ ЗАХИСТУ ТОРГІВЛІ  </vt:lpstr>
      <vt:lpstr>Презентация PowerPoint</vt:lpstr>
      <vt:lpstr>ГЛАВА 3 ТЕХНІЧНІ БАР’ЄРИ У ТОРГІВЛІ  </vt:lpstr>
      <vt:lpstr>ГЛАВА 4 Санітарні та фітосанітарні заходи  </vt:lpstr>
      <vt:lpstr>Презентация PowerPoint</vt:lpstr>
      <vt:lpstr>ГЛАВА 5 МИТНІ ПИТАННЯ ТА СПРИЯННЯ ТОРГІВЛІ  </vt:lpstr>
      <vt:lpstr>Презентация PowerPoint</vt:lpstr>
      <vt:lpstr>ГЛАВА 6 ЗАСНУВАННЯ ПІДПРИЄМНИЦЬКОЇ ДІЯЛЬНОСТІ, ТОРГІВЛЯ ПОСЛУГАМИ ТА ЕЛЕКТРОННА ТОРГІВЛЯ  </vt:lpstr>
      <vt:lpstr>Презентация PowerPoint</vt:lpstr>
      <vt:lpstr>Презентация PowerPoint</vt:lpstr>
      <vt:lpstr>Частина 5 Нормативно-правова база  </vt:lpstr>
      <vt:lpstr>Презентация PowerPoint</vt:lpstr>
      <vt:lpstr>Презентация PowerPoint</vt:lpstr>
      <vt:lpstr>Презентация PowerPoint</vt:lpstr>
      <vt:lpstr>Презентация PowerPoint</vt:lpstr>
      <vt:lpstr>Презентация PowerPoint</vt:lpstr>
      <vt:lpstr>ГЛАВА 7 ПОТОЧНІ ПЛАТЕЖІ ТА РУХ КАПІТАЛУ </vt:lpstr>
      <vt:lpstr>ГЛАВА 8 ДЕРЖАВНІ ЗАКУПІВЛІ  </vt:lpstr>
      <vt:lpstr>Презентация PowerPoint</vt:lpstr>
      <vt:lpstr>ГЛАВА 9 Інтелектуальна власність  </vt:lpstr>
      <vt:lpstr>Презентация PowerPoint</vt:lpstr>
      <vt:lpstr>Презентация PowerPoint</vt:lpstr>
      <vt:lpstr>Презентация PowerPoint</vt:lpstr>
      <vt:lpstr>Підрозділ 2 Торговельні марки  </vt:lpstr>
      <vt:lpstr>Підрозділ 3 Географічні зазначення  </vt:lpstr>
      <vt:lpstr>Підрозділ 4 Промислові зразки  </vt:lpstr>
      <vt:lpstr>Підрозділ 5 Патенти  </vt:lpstr>
      <vt:lpstr> </vt:lpstr>
      <vt:lpstr>Частина 3 Захист прав інтелектуальної власності  </vt:lpstr>
      <vt:lpstr>Презентация PowerPoint</vt:lpstr>
      <vt:lpstr>ГЛАВА 10 КОНКУРЕНЦІЯ  </vt:lpstr>
      <vt:lpstr>Частина 2 Державна допомога </vt:lpstr>
      <vt:lpstr>ГЛАВА 11 ПИТАННЯ, ПОВ’ЯЗАНІ З ТОРГІВЛЕЮ ЕНЕРГОНОСІЯМИ  </vt:lpstr>
      <vt:lpstr>Глава 12 Прозорість  </vt:lpstr>
      <vt:lpstr>ГЛАВА 13 ТОРГІВЛЯ ТА СТАЛИЙ РОЗВИТОК  </vt:lpstr>
      <vt:lpstr>ГЛАВА 14 ВРЕГУЛЮВАННЯ СПОРІВ  </vt:lpstr>
      <vt:lpstr>Презентация PowerPoint</vt:lpstr>
      <vt:lpstr>Глава 15 Механізм посередництва  </vt:lpstr>
      <vt:lpstr>РОЗДІЛ V ЕКОНОМІЧНЕ ТА ГАЛУЗЕВЕ СПІВРОБІТНИЦТВО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РОЗДІЛ VI: ФІНАНСОВЕ СПІВРОБІТНИЦТВО ТА ПОЛОЖЕННЯ ЩОДО БОРОТЬБИ З ШАХРАЙСТВОМ </vt:lpstr>
      <vt:lpstr>РОЗДІЛ VII «ІНСТИТУЦІЙНІ, ЗАГАЛЬНІ ТА ПРИКІНЦЕВІ ПОЛОЖЕННЯ»  </vt:lpstr>
      <vt:lpstr>Презентация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УГОДА ПРО АСОЦІАЦІЮ МІЖ УКРАЇНОЮ, З ОДНІЄЇ СТОРОНИ, ТА ЄВРОПЕЙСЬКИМ СОЮЗОМ </dc:title>
  <dc:creator>User</dc:creator>
  <cp:lastModifiedBy>User</cp:lastModifiedBy>
  <cp:revision>114</cp:revision>
  <dcterms:created xsi:type="dcterms:W3CDTF">2014-03-11T07:50:56Z</dcterms:created>
  <dcterms:modified xsi:type="dcterms:W3CDTF">2017-10-05T17:27:45Z</dcterms:modified>
</cp:coreProperties>
</file>