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16" r:id="rId2"/>
    <p:sldId id="317" r:id="rId3"/>
    <p:sldId id="339" r:id="rId4"/>
    <p:sldId id="343" r:id="rId5"/>
    <p:sldId id="340" r:id="rId6"/>
    <p:sldId id="318" r:id="rId7"/>
    <p:sldId id="341" r:id="rId8"/>
    <p:sldId id="332" r:id="rId9"/>
    <p:sldId id="333" r:id="rId10"/>
    <p:sldId id="361" r:id="rId11"/>
    <p:sldId id="334" r:id="rId12"/>
    <p:sldId id="320" r:id="rId13"/>
    <p:sldId id="336" r:id="rId14"/>
    <p:sldId id="337" r:id="rId15"/>
    <p:sldId id="319" r:id="rId16"/>
    <p:sldId id="321" r:id="rId17"/>
    <p:sldId id="358" r:id="rId18"/>
    <p:sldId id="313" r:id="rId19"/>
    <p:sldId id="352" r:id="rId20"/>
    <p:sldId id="353" r:id="rId21"/>
    <p:sldId id="355" r:id="rId22"/>
    <p:sldId id="360" r:id="rId23"/>
    <p:sldId id="359" r:id="rId24"/>
    <p:sldId id="323" r:id="rId25"/>
    <p:sldId id="357" r:id="rId26"/>
    <p:sldId id="354" r:id="rId27"/>
    <p:sldId id="344" r:id="rId28"/>
    <p:sldId id="363" r:id="rId29"/>
    <p:sldId id="364" r:id="rId30"/>
    <p:sldId id="348" r:id="rId31"/>
    <p:sldId id="365" r:id="rId32"/>
    <p:sldId id="366"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EEE9992-6CD0-413F-B195-3A282B0AFB62}" type="datetimeFigureOut">
              <a:rPr lang="uk-UA"/>
              <a:pPr>
                <a:defRPr/>
              </a:pPr>
              <a:t>07.05.2020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smtClean="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F9D87E9-B472-4D67-85B4-9C7048C8F8DD}" type="slidenum">
              <a:rPr lang="uk-UA"/>
              <a:pPr>
                <a:defRPr/>
              </a:pPr>
              <a:t>‹#›</a:t>
            </a:fld>
            <a:endParaRPr lang="uk-UA"/>
          </a:p>
        </p:txBody>
      </p:sp>
    </p:spTree>
    <p:extLst>
      <p:ext uri="{BB962C8B-B14F-4D97-AF65-F5344CB8AC3E}">
        <p14:creationId xmlns:p14="http://schemas.microsoft.com/office/powerpoint/2010/main" val="2753089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002192F-01EF-4B26-ABF7-66CDA9CB814D}" type="datetimeFigureOut">
              <a:rPr lang="ru-RU"/>
              <a:pPr>
                <a:defRPr/>
              </a:pPr>
              <a:t>07.05.2020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D071B35-53D0-4A87-97AD-AE11E0C40B16}" type="slidenum">
              <a:rPr lang="ru-RU"/>
              <a:pPr>
                <a:defRPr/>
              </a:pPr>
              <a:t>‹#›</a:t>
            </a:fld>
            <a:endParaRPr lang="ru-RU"/>
          </a:p>
        </p:txBody>
      </p:sp>
    </p:spTree>
    <p:extLst>
      <p:ext uri="{BB962C8B-B14F-4D97-AF65-F5344CB8AC3E}">
        <p14:creationId xmlns:p14="http://schemas.microsoft.com/office/powerpoint/2010/main" val="136209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E3A52B8-84AD-43CD-8BD4-09C804C894A8}" type="datetimeFigureOut">
              <a:rPr lang="ru-RU"/>
              <a:pPr>
                <a:defRPr/>
              </a:pPr>
              <a:t>07.05.2020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1934AE-32E4-4C24-9CC8-0901ED51AA0B}" type="slidenum">
              <a:rPr lang="ru-RU"/>
              <a:pPr>
                <a:defRPr/>
              </a:pPr>
              <a:t>‹#›</a:t>
            </a:fld>
            <a:endParaRPr lang="ru-RU"/>
          </a:p>
        </p:txBody>
      </p:sp>
    </p:spTree>
    <p:extLst>
      <p:ext uri="{BB962C8B-B14F-4D97-AF65-F5344CB8AC3E}">
        <p14:creationId xmlns:p14="http://schemas.microsoft.com/office/powerpoint/2010/main" val="145410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47618E-06AB-4977-BC78-F23192B46890}" type="datetimeFigureOut">
              <a:rPr lang="ru-RU"/>
              <a:pPr>
                <a:defRPr/>
              </a:pPr>
              <a:t>07.05.2020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0E4493-DDD9-4BC7-B0FF-97057643312F}" type="slidenum">
              <a:rPr lang="ru-RU"/>
              <a:pPr>
                <a:defRPr/>
              </a:pPr>
              <a:t>‹#›</a:t>
            </a:fld>
            <a:endParaRPr lang="ru-RU"/>
          </a:p>
        </p:txBody>
      </p:sp>
    </p:spTree>
    <p:extLst>
      <p:ext uri="{BB962C8B-B14F-4D97-AF65-F5344CB8AC3E}">
        <p14:creationId xmlns:p14="http://schemas.microsoft.com/office/powerpoint/2010/main" val="427491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17DAAAC-8D8F-4EF5-89B3-B12D4B98E7B0}" type="datetimeFigureOut">
              <a:rPr lang="ru-RU"/>
              <a:pPr>
                <a:defRPr/>
              </a:pPr>
              <a:t>07.05.2020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87A214-087B-435B-8419-2B64F5A0BF2B}" type="slidenum">
              <a:rPr lang="ru-RU"/>
              <a:pPr>
                <a:defRPr/>
              </a:pPr>
              <a:t>‹#›</a:t>
            </a:fld>
            <a:endParaRPr lang="ru-RU"/>
          </a:p>
        </p:txBody>
      </p:sp>
    </p:spTree>
    <p:extLst>
      <p:ext uri="{BB962C8B-B14F-4D97-AF65-F5344CB8AC3E}">
        <p14:creationId xmlns:p14="http://schemas.microsoft.com/office/powerpoint/2010/main" val="396713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5658658-DDC2-476A-BEB4-32DB494B120B}" type="datetimeFigureOut">
              <a:rPr lang="ru-RU"/>
              <a:pPr>
                <a:defRPr/>
              </a:pPr>
              <a:t>07.05.2020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61AE253-D637-4EDC-84F9-B2F7D353CEEA}" type="slidenum">
              <a:rPr lang="ru-RU"/>
              <a:pPr>
                <a:defRPr/>
              </a:pPr>
              <a:t>‹#›</a:t>
            </a:fld>
            <a:endParaRPr lang="ru-RU"/>
          </a:p>
        </p:txBody>
      </p:sp>
    </p:spTree>
    <p:extLst>
      <p:ext uri="{BB962C8B-B14F-4D97-AF65-F5344CB8AC3E}">
        <p14:creationId xmlns:p14="http://schemas.microsoft.com/office/powerpoint/2010/main" val="101426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6D4D297-CE78-4B39-A5BD-364DEDFA58F4}" type="datetimeFigureOut">
              <a:rPr lang="ru-RU"/>
              <a:pPr>
                <a:defRPr/>
              </a:pPr>
              <a:t>07.05.2020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98536BB-437C-41F2-B496-D68AAE1BA10A}" type="slidenum">
              <a:rPr lang="ru-RU"/>
              <a:pPr>
                <a:defRPr/>
              </a:pPr>
              <a:t>‹#›</a:t>
            </a:fld>
            <a:endParaRPr lang="ru-RU"/>
          </a:p>
        </p:txBody>
      </p:sp>
    </p:spTree>
    <p:extLst>
      <p:ext uri="{BB962C8B-B14F-4D97-AF65-F5344CB8AC3E}">
        <p14:creationId xmlns:p14="http://schemas.microsoft.com/office/powerpoint/2010/main" val="311943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9847113-A103-4FBD-AA8D-48856946EF91}" type="datetimeFigureOut">
              <a:rPr lang="ru-RU"/>
              <a:pPr>
                <a:defRPr/>
              </a:pPr>
              <a:t>07.05.2020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730A8C6-EF12-4455-AF4E-59987C4A5929}" type="slidenum">
              <a:rPr lang="ru-RU"/>
              <a:pPr>
                <a:defRPr/>
              </a:pPr>
              <a:t>‹#›</a:t>
            </a:fld>
            <a:endParaRPr lang="ru-RU"/>
          </a:p>
        </p:txBody>
      </p:sp>
    </p:spTree>
    <p:extLst>
      <p:ext uri="{BB962C8B-B14F-4D97-AF65-F5344CB8AC3E}">
        <p14:creationId xmlns:p14="http://schemas.microsoft.com/office/powerpoint/2010/main" val="326301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76EE56A-F6CE-463B-A944-7C7945F95DAF}" type="datetimeFigureOut">
              <a:rPr lang="ru-RU"/>
              <a:pPr>
                <a:defRPr/>
              </a:pPr>
              <a:t>07.05.2020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DB156DE-F9BD-4636-94DB-C8F5D7395F38}" type="slidenum">
              <a:rPr lang="ru-RU"/>
              <a:pPr>
                <a:defRPr/>
              </a:pPr>
              <a:t>‹#›</a:t>
            </a:fld>
            <a:endParaRPr lang="ru-RU"/>
          </a:p>
        </p:txBody>
      </p:sp>
    </p:spTree>
    <p:extLst>
      <p:ext uri="{BB962C8B-B14F-4D97-AF65-F5344CB8AC3E}">
        <p14:creationId xmlns:p14="http://schemas.microsoft.com/office/powerpoint/2010/main" val="333345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B25DE97-55E0-44BF-B582-8518D78BBD64}" type="datetimeFigureOut">
              <a:rPr lang="ru-RU"/>
              <a:pPr>
                <a:defRPr/>
              </a:pPr>
              <a:t>07.05.2020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4965E56-FAE1-45C8-8BD4-12D1BD4DE450}" type="slidenum">
              <a:rPr lang="ru-RU"/>
              <a:pPr>
                <a:defRPr/>
              </a:pPr>
              <a:t>‹#›</a:t>
            </a:fld>
            <a:endParaRPr lang="ru-RU"/>
          </a:p>
        </p:txBody>
      </p:sp>
    </p:spTree>
    <p:extLst>
      <p:ext uri="{BB962C8B-B14F-4D97-AF65-F5344CB8AC3E}">
        <p14:creationId xmlns:p14="http://schemas.microsoft.com/office/powerpoint/2010/main" val="1590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87BAFBC-4D87-41F4-A3C4-6CBDC0890E21}" type="datetimeFigureOut">
              <a:rPr lang="ru-RU"/>
              <a:pPr>
                <a:defRPr/>
              </a:pPr>
              <a:t>07.05.2020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95C4E87-73C1-4B2E-B3DE-29D601ED8A78}" type="slidenum">
              <a:rPr lang="ru-RU"/>
              <a:pPr>
                <a:defRPr/>
              </a:pPr>
              <a:t>‹#›</a:t>
            </a:fld>
            <a:endParaRPr lang="ru-RU"/>
          </a:p>
        </p:txBody>
      </p:sp>
    </p:spTree>
    <p:extLst>
      <p:ext uri="{BB962C8B-B14F-4D97-AF65-F5344CB8AC3E}">
        <p14:creationId xmlns:p14="http://schemas.microsoft.com/office/powerpoint/2010/main" val="45629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CFE02A7-C194-4441-94EC-AF780DF517CA}" type="datetimeFigureOut">
              <a:rPr lang="ru-RU"/>
              <a:pPr>
                <a:defRPr/>
              </a:pPr>
              <a:t>07.05.2020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8B69B0C-50FA-4A97-94CA-854B0048ECE0}" type="slidenum">
              <a:rPr lang="ru-RU"/>
              <a:pPr>
                <a:defRPr/>
              </a:pPr>
              <a:t>‹#›</a:t>
            </a:fld>
            <a:endParaRPr lang="ru-RU"/>
          </a:p>
        </p:txBody>
      </p:sp>
    </p:spTree>
    <p:extLst>
      <p:ext uri="{BB962C8B-B14F-4D97-AF65-F5344CB8AC3E}">
        <p14:creationId xmlns:p14="http://schemas.microsoft.com/office/powerpoint/2010/main" val="383485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C2E399E-340D-4014-A11D-D490E168B9CB}" type="datetimeFigureOut">
              <a:rPr lang="ru-RU"/>
              <a:pPr>
                <a:defRPr/>
              </a:pPr>
              <a:t>07.05.2020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28B36AE-674E-4B40-9DC2-0BD157A6855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internal_market/eu-go/index_en.htm" TargetMode="External"/><Relationship Id="rId2" Type="http://schemas.openxmlformats.org/officeDocument/2006/relationships/hyperlink" Target="https://eur-lex.europa.eu/legal-content/EN/AUTO/?uri=celex:32006L012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info/live-work-travel-eu/health/coronavirus-response/overview-commissions-response_en" TargetMode="External"/><Relationship Id="rId2" Type="http://schemas.openxmlformats.org/officeDocument/2006/relationships/hyperlink" Target="https://ec.europa.eu/info/live-work-travel-eu/health/coronavirus-response_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350838" y="2781300"/>
            <a:ext cx="8424862" cy="1470025"/>
          </a:xfrm>
        </p:spPr>
        <p:txBody>
          <a:bodyPr/>
          <a:lstStyle/>
          <a:p>
            <a:pPr eaLnBrk="1" hangingPunct="1"/>
            <a:r>
              <a:rPr lang="uk-UA" altLang="uk-UA" smtClean="0">
                <a:solidFill>
                  <a:srgbClr val="FF0000"/>
                </a:solidFill>
              </a:rPr>
              <a:t>Спільний ринок і економічні політики ЄС</a:t>
            </a:r>
          </a:p>
        </p:txBody>
      </p:sp>
      <p:sp>
        <p:nvSpPr>
          <p:cNvPr id="2051" name="Подзаголовок 2"/>
          <p:cNvSpPr>
            <a:spLocks noGrp="1"/>
          </p:cNvSpPr>
          <p:nvPr>
            <p:ph type="subTitle" idx="1"/>
          </p:nvPr>
        </p:nvSpPr>
        <p:spPr>
          <a:xfrm>
            <a:off x="1319213" y="4437063"/>
            <a:ext cx="6400800" cy="1752600"/>
          </a:xfrm>
        </p:spPr>
        <p:txBody>
          <a:bodyPr/>
          <a:lstStyle/>
          <a:p>
            <a:pPr eaLnBrk="1" hangingPunct="1"/>
            <a:r>
              <a:rPr lang="uk-UA" altLang="uk-UA" smtClean="0">
                <a:solidFill>
                  <a:srgbClr val="00B050"/>
                </a:solidFill>
              </a:rPr>
              <a:t>©</a:t>
            </a:r>
            <a:r>
              <a:rPr lang="uk-UA" altLang="uk-UA" b="1" smtClean="0">
                <a:solidFill>
                  <a:srgbClr val="00B050"/>
                </a:solidFill>
              </a:rPr>
              <a:t>Чугаєв</a:t>
            </a:r>
            <a:r>
              <a:rPr lang="en-US" altLang="uk-UA" b="1" smtClean="0">
                <a:solidFill>
                  <a:srgbClr val="00B050"/>
                </a:solidFill>
              </a:rPr>
              <a:t> </a:t>
            </a:r>
            <a:r>
              <a:rPr lang="uk-UA" altLang="uk-UA" b="1" smtClean="0">
                <a:solidFill>
                  <a:srgbClr val="00B050"/>
                </a:solidFill>
              </a:rPr>
              <a:t>О.</a:t>
            </a:r>
            <a:r>
              <a:rPr lang="en-US" altLang="uk-UA" b="1" smtClean="0">
                <a:solidFill>
                  <a:srgbClr val="00B050"/>
                </a:solidFill>
              </a:rPr>
              <a:t> </a:t>
            </a:r>
            <a:r>
              <a:rPr lang="uk-UA" altLang="uk-UA" b="1" smtClean="0">
                <a:solidFill>
                  <a:srgbClr val="00B050"/>
                </a:solidFill>
              </a:rPr>
              <a:t>А.</a:t>
            </a:r>
            <a:r>
              <a:rPr lang="en-US" altLang="uk-UA" b="1" smtClean="0">
                <a:solidFill>
                  <a:srgbClr val="00B050"/>
                </a:solidFill>
              </a:rPr>
              <a:t>, 2020 </a:t>
            </a:r>
            <a:endParaRPr lang="uk-UA" altLang="uk-UA" smtClean="0">
              <a:solidFill>
                <a:srgbClr val="00B050"/>
              </a:solidFill>
            </a:endParaRPr>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5326063"/>
            <a:ext cx="3438525" cy="77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0" y="692150"/>
            <a:ext cx="16573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1" y="0"/>
            <a:ext cx="8229600" cy="562074"/>
          </a:xfrm>
        </p:spPr>
        <p:txBody>
          <a:bodyPr>
            <a:normAutofit fontScale="90000"/>
          </a:bodyPr>
          <a:lstStyle/>
          <a:p>
            <a:r>
              <a:rPr lang="uk-UA" b="1" dirty="0">
                <a:solidFill>
                  <a:schemeClr val="accent3">
                    <a:lumMod val="75000"/>
                  </a:schemeClr>
                </a:solidFill>
              </a:rPr>
              <a:t>Безпека </a:t>
            </a:r>
            <a:r>
              <a:rPr lang="uk-UA" b="1" dirty="0" smtClean="0">
                <a:solidFill>
                  <a:schemeClr val="accent3">
                    <a:lumMod val="75000"/>
                  </a:schemeClr>
                </a:solidFill>
              </a:rPr>
              <a:t>продукції </a:t>
            </a:r>
            <a:r>
              <a:rPr lang="en-US" b="1" dirty="0" smtClean="0">
                <a:solidFill>
                  <a:schemeClr val="accent3">
                    <a:lumMod val="75000"/>
                  </a:schemeClr>
                </a:solidFill>
              </a:rPr>
              <a:t>RAPEX</a:t>
            </a:r>
            <a:endParaRPr lang="uk-UA" dirty="0"/>
          </a:p>
        </p:txBody>
      </p:sp>
      <p:sp>
        <p:nvSpPr>
          <p:cNvPr id="3" name="Content Placeholder 2"/>
          <p:cNvSpPr>
            <a:spLocks noGrp="1"/>
          </p:cNvSpPr>
          <p:nvPr>
            <p:ph idx="1"/>
          </p:nvPr>
        </p:nvSpPr>
        <p:spPr/>
        <p:txBody>
          <a:bodyPr/>
          <a:lstStyle/>
          <a:p>
            <a:endParaRPr lang="uk-U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620688"/>
            <a:ext cx="8834427"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52397" y="6309320"/>
            <a:ext cx="8834427" cy="415498"/>
          </a:xfrm>
          <a:prstGeom prst="rect">
            <a:avLst/>
          </a:prstGeom>
        </p:spPr>
        <p:txBody>
          <a:bodyPr wrap="square">
            <a:spAutoFit/>
          </a:bodyPr>
          <a:lstStyle/>
          <a:p>
            <a:r>
              <a:rPr lang="uk-UA" sz="1050" dirty="0"/>
              <a:t>Джерело</a:t>
            </a:r>
            <a:r>
              <a:rPr lang="uk-UA" sz="1050" dirty="0" smtClean="0"/>
              <a:t>: </a:t>
            </a:r>
            <a:r>
              <a:rPr lang="it-IT" sz="1050" dirty="0"/>
              <a:t>https://ec.europa.eu/consumers/consumers_safety/safety_products/rapex/alerts/?event=main.weeklyOverview&amp;web_report_id=8&amp;Year=2020&amp;lng=en</a:t>
            </a:r>
            <a:endParaRPr lang="uk-UA" sz="1050" dirty="0"/>
          </a:p>
        </p:txBody>
      </p:sp>
    </p:spTree>
    <p:extLst>
      <p:ext uri="{BB962C8B-B14F-4D97-AF65-F5344CB8AC3E}">
        <p14:creationId xmlns:p14="http://schemas.microsoft.com/office/powerpoint/2010/main" val="1992628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393700"/>
            <a:ext cx="6789737" cy="720725"/>
          </a:xfrm>
        </p:spPr>
        <p:txBody>
          <a:bodyPr>
            <a:normAutofit/>
          </a:bodyPr>
          <a:lstStyle/>
          <a:p>
            <a:pPr>
              <a:defRPr/>
            </a:pPr>
            <a:r>
              <a:rPr lang="uk-UA" sz="3600" b="1" dirty="0">
                <a:solidFill>
                  <a:schemeClr val="accent6"/>
                </a:solidFill>
              </a:rPr>
              <a:t>Інформація про технічні </a:t>
            </a:r>
            <a:r>
              <a:rPr lang="uk-UA" sz="3600" b="1" dirty="0" smtClean="0">
                <a:solidFill>
                  <a:schemeClr val="accent6"/>
                </a:solidFill>
              </a:rPr>
              <a:t>вимоги</a:t>
            </a:r>
            <a:endParaRPr lang="uk-UA" sz="3600" dirty="0">
              <a:solidFill>
                <a:schemeClr val="accent6"/>
              </a:solidFill>
            </a:endParaRPr>
          </a:p>
        </p:txBody>
      </p:sp>
      <p:sp>
        <p:nvSpPr>
          <p:cNvPr id="3" name="Content Placeholder 2"/>
          <p:cNvSpPr>
            <a:spLocks noGrp="1"/>
          </p:cNvSpPr>
          <p:nvPr>
            <p:ph idx="1"/>
          </p:nvPr>
        </p:nvSpPr>
        <p:spPr>
          <a:xfrm>
            <a:off x="153988" y="1484313"/>
            <a:ext cx="8783637" cy="5357812"/>
          </a:xfrm>
        </p:spPr>
        <p:txBody>
          <a:bodyPr>
            <a:normAutofit fontScale="55000" lnSpcReduction="20000"/>
          </a:bodyPr>
          <a:lstStyle/>
          <a:p>
            <a:pPr>
              <a:defRPr/>
            </a:pPr>
            <a:r>
              <a:rPr lang="uk-UA" dirty="0" smtClean="0"/>
              <a:t>Портал </a:t>
            </a:r>
            <a:r>
              <a:rPr lang="uk-UA" dirty="0"/>
              <a:t>законодавства ЄС </a:t>
            </a:r>
            <a:r>
              <a:rPr lang="uk-UA" b="1" dirty="0" err="1">
                <a:solidFill>
                  <a:srgbClr val="0070C0"/>
                </a:solidFill>
              </a:rPr>
              <a:t>Eur-Lex</a:t>
            </a:r>
            <a:r>
              <a:rPr lang="uk-UA" dirty="0"/>
              <a:t> (</a:t>
            </a:r>
            <a:r>
              <a:rPr lang="uk-UA" dirty="0">
                <a:solidFill>
                  <a:srgbClr val="7030A0"/>
                </a:solidFill>
              </a:rPr>
              <a:t>https://eur-lex.europa.eu/homepage.html</a:t>
            </a:r>
            <a:r>
              <a:rPr lang="uk-UA" dirty="0" smtClean="0"/>
              <a:t>)</a:t>
            </a:r>
          </a:p>
          <a:p>
            <a:pPr>
              <a:defRPr/>
            </a:pPr>
            <a:r>
              <a:rPr lang="en-GB" dirty="0"/>
              <a:t>European Commission Notice. </a:t>
            </a:r>
            <a:r>
              <a:rPr lang="en-GB" b="1" dirty="0">
                <a:solidFill>
                  <a:srgbClr val="0070C0"/>
                </a:solidFill>
              </a:rPr>
              <a:t>The “Blue Guide” on the implementation of EU products rules</a:t>
            </a:r>
            <a:r>
              <a:rPr lang="en-GB" dirty="0"/>
              <a:t> (2016/C 272/01), 2016. </a:t>
            </a:r>
            <a:r>
              <a:rPr lang="uk-UA" dirty="0" smtClean="0"/>
              <a:t>(</a:t>
            </a:r>
            <a:r>
              <a:rPr lang="pl-PL" dirty="0" smtClean="0">
                <a:solidFill>
                  <a:srgbClr val="7030A0"/>
                </a:solidFill>
              </a:rPr>
              <a:t>https</a:t>
            </a:r>
            <a:r>
              <a:rPr lang="pl-PL" dirty="0">
                <a:solidFill>
                  <a:srgbClr val="7030A0"/>
                </a:solidFill>
              </a:rPr>
              <a:t>://</a:t>
            </a:r>
            <a:r>
              <a:rPr lang="pl-PL" dirty="0" smtClean="0">
                <a:solidFill>
                  <a:srgbClr val="7030A0"/>
                </a:solidFill>
              </a:rPr>
              <a:t>ec.europa.eu/docsroom/documents/18027/attachments/1/translations/en/renditions/pdf</a:t>
            </a:r>
            <a:r>
              <a:rPr lang="uk-UA" dirty="0" smtClean="0"/>
              <a:t>)</a:t>
            </a:r>
            <a:endParaRPr lang="uk-UA" dirty="0"/>
          </a:p>
          <a:p>
            <a:pPr>
              <a:defRPr/>
            </a:pPr>
            <a:r>
              <a:rPr lang="uk-UA" dirty="0" smtClean="0"/>
              <a:t>Портал </a:t>
            </a:r>
            <a:r>
              <a:rPr lang="uk-UA" dirty="0"/>
              <a:t>для експортерів в ЄС </a:t>
            </a:r>
            <a:r>
              <a:rPr lang="uk-UA" b="1" dirty="0">
                <a:solidFill>
                  <a:srgbClr val="0070C0"/>
                </a:solidFill>
              </a:rPr>
              <a:t>Trade </a:t>
            </a:r>
            <a:r>
              <a:rPr lang="uk-UA" b="1" dirty="0" err="1">
                <a:solidFill>
                  <a:srgbClr val="0070C0"/>
                </a:solidFill>
              </a:rPr>
              <a:t>Helpdesk</a:t>
            </a:r>
            <a:r>
              <a:rPr lang="uk-UA" dirty="0">
                <a:solidFill>
                  <a:srgbClr val="0070C0"/>
                </a:solidFill>
              </a:rPr>
              <a:t> </a:t>
            </a:r>
            <a:r>
              <a:rPr lang="uk-UA" dirty="0"/>
              <a:t>(https://trade.ec.europa.eu/tradehelp</a:t>
            </a:r>
            <a:r>
              <a:rPr lang="uk-UA" dirty="0" smtClean="0"/>
              <a:t>/)</a:t>
            </a:r>
            <a:endParaRPr lang="uk-UA" dirty="0"/>
          </a:p>
          <a:p>
            <a:pPr>
              <a:defRPr/>
            </a:pPr>
            <a:r>
              <a:rPr lang="uk-UA" dirty="0" smtClean="0"/>
              <a:t>Портал </a:t>
            </a:r>
            <a:r>
              <a:rPr lang="uk-UA" b="1" dirty="0">
                <a:solidFill>
                  <a:srgbClr val="0070C0"/>
                </a:solidFill>
              </a:rPr>
              <a:t>Генерального директорату з внутрішнього ринку, промисловості, підприємництва, малих і середніх підприємств</a:t>
            </a:r>
            <a:r>
              <a:rPr lang="uk-UA" dirty="0">
                <a:solidFill>
                  <a:srgbClr val="0070C0"/>
                </a:solidFill>
              </a:rPr>
              <a:t> </a:t>
            </a:r>
            <a:r>
              <a:rPr lang="uk-UA" dirty="0"/>
              <a:t>/ </a:t>
            </a:r>
            <a:r>
              <a:rPr lang="uk-UA" dirty="0" err="1"/>
              <a:t>Directorate-General</a:t>
            </a:r>
            <a:r>
              <a:rPr lang="uk-UA" dirty="0"/>
              <a:t> (DG) for </a:t>
            </a:r>
            <a:r>
              <a:rPr lang="uk-UA" dirty="0" err="1"/>
              <a:t>Internal</a:t>
            </a:r>
            <a:r>
              <a:rPr lang="uk-UA" dirty="0"/>
              <a:t> </a:t>
            </a:r>
            <a:r>
              <a:rPr lang="uk-UA" dirty="0" err="1"/>
              <a:t>Market</a:t>
            </a:r>
            <a:r>
              <a:rPr lang="uk-UA" dirty="0"/>
              <a:t>, </a:t>
            </a:r>
            <a:r>
              <a:rPr lang="uk-UA" dirty="0" err="1"/>
              <a:t>Industry</a:t>
            </a:r>
            <a:r>
              <a:rPr lang="uk-UA" dirty="0"/>
              <a:t>, </a:t>
            </a:r>
            <a:r>
              <a:rPr lang="uk-UA" dirty="0" err="1"/>
              <a:t>Entrepreneurship</a:t>
            </a:r>
            <a:r>
              <a:rPr lang="uk-UA" dirty="0"/>
              <a:t> and SME (</a:t>
            </a:r>
            <a:r>
              <a:rPr lang="uk-UA" dirty="0">
                <a:solidFill>
                  <a:srgbClr val="7030A0"/>
                </a:solidFill>
              </a:rPr>
              <a:t>shttps://ec.europa.eu/growth/sectors</a:t>
            </a:r>
            <a:r>
              <a:rPr lang="uk-UA" dirty="0" smtClean="0"/>
              <a:t>)</a:t>
            </a:r>
            <a:endParaRPr lang="uk-UA" dirty="0"/>
          </a:p>
          <a:p>
            <a:pPr>
              <a:defRPr/>
            </a:pPr>
            <a:r>
              <a:rPr lang="uk-UA" dirty="0" smtClean="0"/>
              <a:t>Портал </a:t>
            </a:r>
            <a:r>
              <a:rPr lang="uk-UA" dirty="0"/>
              <a:t>Європейської Комісії у розділі, присвяченому безпеці продовольчих товарів </a:t>
            </a:r>
            <a:r>
              <a:rPr lang="en-US" b="1" dirty="0" smtClean="0">
                <a:solidFill>
                  <a:srgbClr val="0070C0"/>
                </a:solidFill>
              </a:rPr>
              <a:t>Food Safety </a:t>
            </a:r>
            <a:r>
              <a:rPr lang="uk-UA" dirty="0" smtClean="0"/>
              <a:t>(</a:t>
            </a:r>
            <a:r>
              <a:rPr lang="uk-UA" dirty="0" smtClean="0">
                <a:solidFill>
                  <a:srgbClr val="7030A0"/>
                </a:solidFill>
              </a:rPr>
              <a:t>https</a:t>
            </a:r>
            <a:r>
              <a:rPr lang="uk-UA" dirty="0">
                <a:solidFill>
                  <a:srgbClr val="7030A0"/>
                </a:solidFill>
              </a:rPr>
              <a:t>://ec.europa.eu/food/safety_en</a:t>
            </a:r>
            <a:r>
              <a:rPr lang="uk-UA" dirty="0" smtClean="0"/>
              <a:t>)</a:t>
            </a:r>
            <a:endParaRPr lang="uk-UA" dirty="0"/>
          </a:p>
          <a:p>
            <a:pPr>
              <a:defRPr/>
            </a:pPr>
            <a:r>
              <a:rPr lang="uk-UA" dirty="0" err="1"/>
              <a:t>Хеллєр</a:t>
            </a:r>
            <a:r>
              <a:rPr lang="uk-UA" dirty="0"/>
              <a:t> М., </a:t>
            </a:r>
            <a:r>
              <a:rPr lang="uk-UA" dirty="0" err="1"/>
              <a:t>Нерпій</a:t>
            </a:r>
            <a:r>
              <a:rPr lang="uk-UA" dirty="0"/>
              <a:t> С., </a:t>
            </a:r>
            <a:r>
              <a:rPr lang="uk-UA" dirty="0" err="1"/>
              <a:t>Пятницький</a:t>
            </a:r>
            <a:r>
              <a:rPr lang="uk-UA" dirty="0"/>
              <a:t> В. </a:t>
            </a:r>
            <a:r>
              <a:rPr lang="uk-UA" b="1" dirty="0">
                <a:solidFill>
                  <a:srgbClr val="0070C0"/>
                </a:solidFill>
              </a:rPr>
              <a:t>Енциклопедія з експортування в ЄС на засадах ПВЗВТ</a:t>
            </a:r>
            <a:r>
              <a:rPr lang="uk-UA" dirty="0">
                <a:solidFill>
                  <a:srgbClr val="0070C0"/>
                </a:solidFill>
              </a:rPr>
              <a:t>.</a:t>
            </a:r>
            <a:r>
              <a:rPr lang="uk-UA" dirty="0"/>
              <a:t> </a:t>
            </a:r>
            <a:r>
              <a:rPr lang="uk-UA" dirty="0" err="1"/>
              <a:t>Harrow</a:t>
            </a:r>
            <a:r>
              <a:rPr lang="uk-UA" dirty="0"/>
              <a:t>: CTA Economic &amp; </a:t>
            </a:r>
            <a:r>
              <a:rPr lang="uk-UA" dirty="0" err="1"/>
              <a:t>Export</a:t>
            </a:r>
            <a:r>
              <a:rPr lang="uk-UA" dirty="0"/>
              <a:t> </a:t>
            </a:r>
            <a:r>
              <a:rPr lang="uk-UA" dirty="0" err="1"/>
              <a:t>Analysts</a:t>
            </a:r>
            <a:r>
              <a:rPr lang="uk-UA" dirty="0"/>
              <a:t> </a:t>
            </a:r>
            <a:r>
              <a:rPr lang="uk-UA" dirty="0" err="1"/>
              <a:t>Ltd</a:t>
            </a:r>
            <a:r>
              <a:rPr lang="uk-UA" dirty="0"/>
              <a:t>. Кабінет Міністрів України, Урядовий офіс з питань європейської інтеграції, Торгова-промислова палата України, 2016. 899 с. </a:t>
            </a:r>
            <a:r>
              <a:rPr lang="uk-UA" dirty="0" smtClean="0"/>
              <a:t>(</a:t>
            </a:r>
            <a:r>
              <a:rPr lang="uk-UA" dirty="0" smtClean="0">
                <a:solidFill>
                  <a:srgbClr val="7030A0"/>
                </a:solidFill>
              </a:rPr>
              <a:t>https</a:t>
            </a:r>
            <a:r>
              <a:rPr lang="uk-UA" dirty="0">
                <a:solidFill>
                  <a:srgbClr val="7030A0"/>
                </a:solidFill>
              </a:rPr>
              <a:t>://</a:t>
            </a:r>
            <a:r>
              <a:rPr lang="uk-UA" dirty="0" smtClean="0">
                <a:solidFill>
                  <a:srgbClr val="7030A0"/>
                </a:solidFill>
              </a:rPr>
              <a:t>www.kmu.gov.ua/storage/app/media/ugoda-pro-asociaciyu/bucklets/encyclopaediaukr-part1.pdf</a:t>
            </a:r>
            <a:r>
              <a:rPr lang="uk-UA" dirty="0" smtClean="0"/>
              <a:t>)</a:t>
            </a:r>
          </a:p>
          <a:p>
            <a:pPr>
              <a:defRPr/>
            </a:pPr>
            <a:r>
              <a:rPr lang="uk-UA" dirty="0"/>
              <a:t>Про стан </a:t>
            </a:r>
            <a:r>
              <a:rPr lang="uk-UA" dirty="0">
                <a:solidFill>
                  <a:srgbClr val="0070C0"/>
                </a:solidFill>
              </a:rPr>
              <a:t>імплементації</a:t>
            </a:r>
            <a:r>
              <a:rPr lang="uk-UA" dirty="0"/>
              <a:t> норм ЄС згідно </a:t>
            </a:r>
            <a:r>
              <a:rPr lang="uk-UA" dirty="0">
                <a:solidFill>
                  <a:srgbClr val="0070C0"/>
                </a:solidFill>
              </a:rPr>
              <a:t>Угоди про асоціацію  </a:t>
            </a:r>
            <a:r>
              <a:rPr lang="uk-UA" dirty="0"/>
              <a:t>і якими нормами національного законодавства вони впроваджені, можливо дізнатися </a:t>
            </a:r>
            <a:r>
              <a:rPr lang="uk-UA" dirty="0" smtClean="0"/>
              <a:t>з:</a:t>
            </a:r>
          </a:p>
          <a:p>
            <a:pPr lvl="1">
              <a:defRPr/>
            </a:pPr>
            <a:r>
              <a:rPr lang="uk-UA" sz="2900" dirty="0"/>
              <a:t>порталу </a:t>
            </a:r>
            <a:r>
              <a:rPr lang="uk-UA" sz="2900" b="1" dirty="0" smtClean="0">
                <a:solidFill>
                  <a:srgbClr val="0070C0"/>
                </a:solidFill>
              </a:rPr>
              <a:t>Пульс Угоди </a:t>
            </a:r>
            <a:r>
              <a:rPr lang="uk-UA" sz="2900" dirty="0" smtClean="0"/>
              <a:t>(</a:t>
            </a:r>
            <a:r>
              <a:rPr lang="it-IT" sz="2900" dirty="0" smtClean="0">
                <a:solidFill>
                  <a:srgbClr val="7030A0"/>
                </a:solidFill>
              </a:rPr>
              <a:t>http</a:t>
            </a:r>
            <a:r>
              <a:rPr lang="it-IT" sz="2900" dirty="0">
                <a:solidFill>
                  <a:srgbClr val="7030A0"/>
                </a:solidFill>
              </a:rPr>
              <a:t>://</a:t>
            </a:r>
            <a:r>
              <a:rPr lang="it-IT" sz="2900" dirty="0" smtClean="0">
                <a:solidFill>
                  <a:srgbClr val="7030A0"/>
                </a:solidFill>
              </a:rPr>
              <a:t>pulse.eu-ua.org</a:t>
            </a:r>
            <a:r>
              <a:rPr lang="uk-UA" sz="2900" dirty="0" smtClean="0"/>
              <a:t>)</a:t>
            </a:r>
          </a:p>
          <a:p>
            <a:pPr lvl="1">
              <a:defRPr/>
            </a:pPr>
            <a:r>
              <a:rPr lang="uk-UA" sz="2900" dirty="0" smtClean="0"/>
              <a:t>порталу </a:t>
            </a:r>
            <a:r>
              <a:rPr lang="uk-UA" sz="2900" b="1" dirty="0">
                <a:solidFill>
                  <a:srgbClr val="0070C0"/>
                </a:solidFill>
              </a:rPr>
              <a:t>Навігатор угоди</a:t>
            </a:r>
            <a:r>
              <a:rPr lang="uk-UA" sz="2900" b="1" i="1" dirty="0">
                <a:solidFill>
                  <a:srgbClr val="0070C0"/>
                </a:solidFill>
              </a:rPr>
              <a:t> </a:t>
            </a:r>
            <a:r>
              <a:rPr lang="uk-UA" sz="2900" dirty="0"/>
              <a:t>(</a:t>
            </a:r>
            <a:r>
              <a:rPr lang="uk-UA" sz="2900" dirty="0">
                <a:solidFill>
                  <a:srgbClr val="7030A0"/>
                </a:solidFill>
              </a:rPr>
              <a:t>http://navigator.eurointegration.com.ua/tasks</a:t>
            </a:r>
            <a:r>
              <a:rPr lang="uk-UA" sz="2900" dirty="0" smtClean="0"/>
              <a:t>)</a:t>
            </a:r>
            <a:endParaRPr lang="uk-UA" sz="2900" dirty="0"/>
          </a:p>
          <a:p>
            <a:pPr>
              <a:defRPr/>
            </a:pPr>
            <a:endParaRPr lang="uk-UA" sz="3600" dirty="0"/>
          </a:p>
        </p:txBody>
      </p:sp>
      <p:pic>
        <p:nvPicPr>
          <p:cNvPr id="1024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5250"/>
            <a:ext cx="1728787"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74638"/>
            <a:ext cx="8229600" cy="274637"/>
          </a:xfrm>
        </p:spPr>
        <p:txBody>
          <a:bodyPr/>
          <a:lstStyle/>
          <a:p>
            <a:pPr eaLnBrk="1" hangingPunct="1"/>
            <a:r>
              <a:rPr lang="uk-UA" altLang="uk-UA" sz="4000" b="1" smtClean="0">
                <a:solidFill>
                  <a:srgbClr val="00B050"/>
                </a:solidFill>
              </a:rPr>
              <a:t>Вільний рух послуг</a:t>
            </a:r>
            <a:endParaRPr lang="ru-RU" altLang="uk-UA" sz="4000" b="1" smtClean="0">
              <a:solidFill>
                <a:srgbClr val="00B050"/>
              </a:solidFill>
            </a:endParaRPr>
          </a:p>
        </p:txBody>
      </p:sp>
      <p:sp>
        <p:nvSpPr>
          <p:cNvPr id="11267" name="Объект 2"/>
          <p:cNvSpPr>
            <a:spLocks noGrp="1"/>
          </p:cNvSpPr>
          <p:nvPr>
            <p:ph idx="1"/>
          </p:nvPr>
        </p:nvSpPr>
        <p:spPr>
          <a:xfrm>
            <a:off x="467544" y="836712"/>
            <a:ext cx="8229600" cy="5473130"/>
          </a:xfrm>
        </p:spPr>
        <p:txBody>
          <a:bodyPr/>
          <a:lstStyle/>
          <a:p>
            <a:pPr eaLnBrk="1" hangingPunct="1"/>
            <a:r>
              <a:rPr lang="uk-UA" altLang="uk-UA" sz="2400" dirty="0" smtClean="0"/>
              <a:t>Заборона обмежень на надання послуг між країнами членами</a:t>
            </a:r>
          </a:p>
          <a:p>
            <a:pPr eaLnBrk="1" hangingPunct="1"/>
            <a:r>
              <a:rPr lang="uk-UA" altLang="uk-UA" sz="2400" dirty="0" smtClean="0"/>
              <a:t>Модальності надання послуг:</a:t>
            </a:r>
          </a:p>
          <a:p>
            <a:pPr lvl="1" eaLnBrk="1" hangingPunct="1"/>
            <a:r>
              <a:rPr lang="uk-UA" altLang="uk-UA" sz="2000" dirty="0" smtClean="0"/>
              <a:t>Транскордонне  надання послуг</a:t>
            </a:r>
          </a:p>
          <a:p>
            <a:pPr lvl="1" eaLnBrk="1" hangingPunct="1"/>
            <a:r>
              <a:rPr lang="uk-UA" altLang="uk-UA" sz="2000" dirty="0" smtClean="0"/>
              <a:t>Рух споживачів послуг</a:t>
            </a:r>
          </a:p>
          <a:p>
            <a:pPr lvl="1" eaLnBrk="1" hangingPunct="1"/>
            <a:r>
              <a:rPr lang="uk-UA" altLang="uk-UA" sz="2000" dirty="0" smtClean="0"/>
              <a:t>Комерційна присутність –заснування підприємства за кордоном для надання послуг – свобода заснування</a:t>
            </a:r>
          </a:p>
          <a:p>
            <a:pPr lvl="1" eaLnBrk="1" hangingPunct="1"/>
            <a:r>
              <a:rPr lang="uk-UA" altLang="uk-UA" sz="2000" dirty="0" smtClean="0"/>
              <a:t>Рух осіб, що надають послуг</a:t>
            </a:r>
          </a:p>
          <a:p>
            <a:r>
              <a:rPr lang="uk-UA" altLang="uk-UA" sz="2400" dirty="0" smtClean="0"/>
              <a:t>Спрощення адміністративних процедур для провайдерів послуг</a:t>
            </a:r>
          </a:p>
          <a:p>
            <a:r>
              <a:rPr lang="uk-UA" altLang="uk-UA" sz="2400" dirty="0" smtClean="0"/>
              <a:t>Поліпшення прав споживачів і бізнесу, що одержують послуги</a:t>
            </a:r>
          </a:p>
          <a:p>
            <a:r>
              <a:rPr lang="uk-UA" altLang="uk-UA" sz="2400" dirty="0" smtClean="0"/>
              <a:t>Співробітництво між країнами-членами ЄС</a:t>
            </a:r>
          </a:p>
          <a:p>
            <a:pPr eaLnBrk="1" hangingPunct="1"/>
            <a:r>
              <a:rPr lang="uk-UA" altLang="uk-UA" sz="2400" dirty="0" smtClean="0"/>
              <a:t>Поліпшення взаємного </a:t>
            </a:r>
            <a:r>
              <a:rPr lang="ru-RU" altLang="uk-UA" sz="2400" dirty="0" err="1" smtClean="0"/>
              <a:t>визнання</a:t>
            </a:r>
            <a:r>
              <a:rPr lang="ru-RU" altLang="uk-UA" sz="2400" dirty="0" smtClean="0"/>
              <a:t> </a:t>
            </a:r>
            <a:r>
              <a:rPr lang="ru-RU" altLang="uk-UA" sz="2400" dirty="0" err="1" smtClean="0"/>
              <a:t>професійної</a:t>
            </a:r>
            <a:r>
              <a:rPr lang="ru-RU" altLang="uk-UA" sz="2400" dirty="0" smtClean="0"/>
              <a:t> </a:t>
            </a:r>
            <a:r>
              <a:rPr lang="ru-RU" altLang="uk-UA" sz="2400" dirty="0" err="1" smtClean="0"/>
              <a:t>кваліфікації</a:t>
            </a:r>
            <a:r>
              <a:rPr lang="ru-RU" altLang="uk-UA" sz="2400" dirty="0" smtClean="0"/>
              <a:t> </a:t>
            </a:r>
            <a:r>
              <a:rPr lang="ru-RU" altLang="uk-UA" sz="2400" dirty="0" err="1" smtClean="0"/>
              <a:t>провайдерів</a:t>
            </a:r>
            <a:r>
              <a:rPr lang="ru-RU" altLang="uk-UA" sz="2400" dirty="0" smtClean="0"/>
              <a:t> </a:t>
            </a:r>
            <a:r>
              <a:rPr lang="ru-RU" altLang="uk-UA" sz="2400" dirty="0" err="1" smtClean="0"/>
              <a:t>послуг-резидентів</a:t>
            </a:r>
            <a:r>
              <a:rPr lang="ru-RU" altLang="uk-UA" sz="2400" dirty="0" smtClean="0"/>
              <a:t> </a:t>
            </a:r>
            <a:r>
              <a:rPr lang="ru-RU" altLang="uk-UA" sz="2400" dirty="0" err="1" smtClean="0"/>
              <a:t>різних</a:t>
            </a:r>
            <a:r>
              <a:rPr lang="ru-RU" altLang="uk-UA" sz="2400" dirty="0" smtClean="0"/>
              <a:t> </a:t>
            </a:r>
            <a:r>
              <a:rPr lang="ru-RU" altLang="uk-UA" sz="2400" dirty="0" err="1" smtClean="0"/>
              <a:t>країн</a:t>
            </a:r>
            <a:endParaRPr lang="ru-RU" altLang="uk-UA" sz="2400" dirty="0" smtClean="0"/>
          </a:p>
          <a:p>
            <a:pPr eaLnBrk="1" hangingPunct="1"/>
            <a:endParaRPr lang="ru-RU" altLang="uk-UA"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68313" y="-28575"/>
            <a:ext cx="8229600" cy="865188"/>
          </a:xfrm>
        </p:spPr>
        <p:txBody>
          <a:bodyPr/>
          <a:lstStyle/>
          <a:p>
            <a:pPr eaLnBrk="1" hangingPunct="1"/>
            <a:r>
              <a:rPr lang="uk-UA" altLang="uk-UA" sz="4000" b="1" smtClean="0">
                <a:solidFill>
                  <a:srgbClr val="00B050"/>
                </a:solidFill>
              </a:rPr>
              <a:t>Єдиний ринок послуг</a:t>
            </a:r>
          </a:p>
        </p:txBody>
      </p:sp>
      <p:sp>
        <p:nvSpPr>
          <p:cNvPr id="14339" name="Объект 2"/>
          <p:cNvSpPr>
            <a:spLocks noGrp="1"/>
          </p:cNvSpPr>
          <p:nvPr>
            <p:ph idx="1"/>
          </p:nvPr>
        </p:nvSpPr>
        <p:spPr>
          <a:xfrm>
            <a:off x="250825" y="765175"/>
            <a:ext cx="8785225" cy="5903913"/>
          </a:xfrm>
        </p:spPr>
        <p:txBody>
          <a:bodyPr/>
          <a:lstStyle/>
          <a:p>
            <a:pPr marL="0" indent="0">
              <a:buFont typeface="Arial" charset="0"/>
              <a:buNone/>
              <a:defRPr/>
            </a:pPr>
            <a:r>
              <a:rPr lang="uk-UA" altLang="uk-UA" sz="1800" b="1" dirty="0" smtClean="0"/>
              <a:t>Директива по послуги на внутрішньому ринку</a:t>
            </a:r>
            <a:r>
              <a:rPr lang="uk-UA" altLang="uk-UA" sz="1800" dirty="0" smtClean="0"/>
              <a:t> – </a:t>
            </a:r>
            <a:r>
              <a:rPr lang="en-US" altLang="uk-UA" sz="1800" dirty="0" smtClean="0"/>
              <a:t>Directive </a:t>
            </a:r>
            <a:r>
              <a:rPr lang="uk-UA" altLang="uk-UA" sz="1800" dirty="0" smtClean="0">
                <a:hlinkClick r:id="rId2"/>
              </a:rPr>
              <a:t>2006/123/</a:t>
            </a:r>
            <a:r>
              <a:rPr lang="en-US" altLang="uk-UA" sz="1800" dirty="0" smtClean="0">
                <a:hlinkClick r:id="rId2"/>
              </a:rPr>
              <a:t>EC</a:t>
            </a:r>
            <a:r>
              <a:rPr lang="en-US" altLang="uk-UA" sz="1800" dirty="0" smtClean="0"/>
              <a:t> of the European Parliament and of the Council of</a:t>
            </a:r>
            <a:r>
              <a:rPr lang="uk-UA" altLang="uk-UA" sz="1800" dirty="0" smtClean="0"/>
              <a:t> 12 </a:t>
            </a:r>
            <a:r>
              <a:rPr lang="en-US" altLang="uk-UA" sz="1800" dirty="0" smtClean="0"/>
              <a:t>December</a:t>
            </a:r>
            <a:r>
              <a:rPr lang="uk-UA" altLang="uk-UA" sz="1800" dirty="0" smtClean="0"/>
              <a:t> 2006 </a:t>
            </a:r>
            <a:r>
              <a:rPr lang="en-US" altLang="uk-UA" sz="1800" dirty="0" smtClean="0"/>
              <a:t>on services in the internal market</a:t>
            </a:r>
            <a:r>
              <a:rPr lang="uk-UA" altLang="uk-UA" sz="1800" dirty="0" smtClean="0"/>
              <a:t>.</a:t>
            </a:r>
          </a:p>
          <a:p>
            <a:pPr>
              <a:defRPr/>
            </a:pPr>
            <a:r>
              <a:rPr lang="uk-UA" altLang="uk-UA" sz="1800" b="1" i="1" dirty="0" smtClean="0"/>
              <a:t>Директива охоплює</a:t>
            </a:r>
            <a:r>
              <a:rPr lang="uk-UA" altLang="uk-UA" sz="1800" dirty="0" smtClean="0"/>
              <a:t> широкий спектр послуг, але є низка секторів поза регулювання нею (наприклад, фінансові, послуги в сфері охорони здоров’я, державних установ тощо).</a:t>
            </a:r>
          </a:p>
          <a:p>
            <a:pPr>
              <a:defRPr/>
            </a:pPr>
            <a:r>
              <a:rPr lang="uk-UA" altLang="uk-UA" sz="1800" b="1" i="1" dirty="0" smtClean="0"/>
              <a:t>Доступ до ринку країн-членів</a:t>
            </a:r>
            <a:r>
              <a:rPr lang="uk-UA" altLang="uk-UA" sz="1800" dirty="0" smtClean="0"/>
              <a:t>. Директива дозволяє провайдерам послуг мати юридичну адресу в іншій країні ЄС, а не тільки у своїй. Для цього країни ЄС мали:</a:t>
            </a:r>
          </a:p>
          <a:p>
            <a:pPr lvl="1">
              <a:defRPr/>
            </a:pPr>
            <a:r>
              <a:rPr lang="uk-UA" altLang="uk-UA" sz="1400" dirty="0" smtClean="0"/>
              <a:t>забезпечити загалом вільний рух послуг між країнами-членами, крім передбачених винятків;</a:t>
            </a:r>
          </a:p>
          <a:p>
            <a:pPr lvl="1">
              <a:defRPr/>
            </a:pPr>
            <a:r>
              <a:rPr lang="uk-UA" altLang="uk-UA" sz="1400" dirty="0" smtClean="0"/>
              <a:t>створити контактні пункти (</a:t>
            </a:r>
            <a:r>
              <a:rPr lang="uk-UA" altLang="uk-UA" sz="1400" dirty="0" err="1" smtClean="0">
                <a:hlinkClick r:id="rId3"/>
              </a:rPr>
              <a:t>points</a:t>
            </a:r>
            <a:r>
              <a:rPr lang="uk-UA" altLang="uk-UA" sz="1400" dirty="0" smtClean="0">
                <a:hlinkClick r:id="rId3"/>
              </a:rPr>
              <a:t> of </a:t>
            </a:r>
            <a:r>
              <a:rPr lang="uk-UA" altLang="uk-UA" sz="1400" dirty="0" err="1" smtClean="0">
                <a:hlinkClick r:id="rId3"/>
              </a:rPr>
              <a:t>single</a:t>
            </a:r>
            <a:r>
              <a:rPr lang="uk-UA" altLang="uk-UA" sz="1400" dirty="0" smtClean="0">
                <a:hlinkClick r:id="rId3"/>
              </a:rPr>
              <a:t> </a:t>
            </a:r>
            <a:r>
              <a:rPr lang="uk-UA" altLang="uk-UA" sz="1400" dirty="0" err="1" smtClean="0">
                <a:hlinkClick r:id="rId3"/>
              </a:rPr>
              <a:t>contact</a:t>
            </a:r>
            <a:r>
              <a:rPr lang="uk-UA" altLang="uk-UA" sz="1400" dirty="0" smtClean="0"/>
              <a:t>) для інформування та підтримки бізнесу щодо адміністративних процедур для початку господарської діяльності, забезпечити проходження процедур в електронному вигляді;</a:t>
            </a:r>
          </a:p>
          <a:p>
            <a:pPr lvl="1">
              <a:defRPr/>
            </a:pPr>
            <a:r>
              <a:rPr lang="uk-UA" altLang="uk-UA" sz="1400" dirty="0" smtClean="0"/>
              <a:t>переглянути та спростити схеми надання дозволів в сфері послуг;</a:t>
            </a:r>
          </a:p>
          <a:p>
            <a:pPr lvl="1">
              <a:defRPr/>
            </a:pPr>
            <a:r>
              <a:rPr lang="uk-UA" altLang="uk-UA" sz="1400" dirty="0" smtClean="0"/>
              <a:t>скасувати бар’єри для споживачів послуг, які бажають придбати послуги з іншої країни-члена;</a:t>
            </a:r>
          </a:p>
          <a:p>
            <a:pPr lvl="1">
              <a:defRPr/>
            </a:pPr>
            <a:r>
              <a:rPr lang="uk-UA" altLang="uk-UA" sz="1400" dirty="0" smtClean="0"/>
              <a:t>зробити доступними інформацію та допомогу про юридичні норми, зокрема правила захисту прав споживачів та процедури компенсації в інших країнах-членах ЄС.</a:t>
            </a:r>
          </a:p>
          <a:p>
            <a:pPr>
              <a:defRPr/>
            </a:pPr>
            <a:r>
              <a:rPr lang="uk-UA" altLang="uk-UA" sz="1800" dirty="0" smtClean="0"/>
              <a:t>Забороняються з боку країни ЄС такі вимоги для ведення бізнесу на її території:</a:t>
            </a:r>
          </a:p>
          <a:p>
            <a:pPr lvl="1">
              <a:defRPr/>
            </a:pPr>
            <a:r>
              <a:rPr lang="uk-UA" altLang="uk-UA" sz="1400" dirty="0" smtClean="0"/>
              <a:t>дискримінаційні вимоги, основані на громадянстві чи </a:t>
            </a:r>
            <a:r>
              <a:rPr lang="uk-UA" altLang="uk-UA" sz="1400" dirty="0" err="1" smtClean="0"/>
              <a:t>резидентстві</a:t>
            </a:r>
            <a:r>
              <a:rPr lang="uk-UA" altLang="uk-UA" sz="1400" dirty="0" smtClean="0"/>
              <a:t> компаній, їх персоналу, керівництва, власників;</a:t>
            </a:r>
          </a:p>
          <a:p>
            <a:pPr lvl="1">
              <a:defRPr/>
            </a:pPr>
            <a:r>
              <a:rPr lang="uk-UA" altLang="uk-UA" sz="1400" dirty="0" smtClean="0"/>
              <a:t>необхідність довести, що на послуги провайдерів є попит;</a:t>
            </a:r>
          </a:p>
          <a:p>
            <a:pPr lvl="1">
              <a:defRPr/>
            </a:pPr>
            <a:r>
              <a:rPr lang="uk-UA" altLang="uk-UA" sz="1400" dirty="0" smtClean="0"/>
              <a:t>заборона на створення певних типів інфраструктури на своїй території для провайдерів з інших країн (наприклад офісів);</a:t>
            </a:r>
          </a:p>
          <a:p>
            <a:pPr lvl="1">
              <a:defRPr/>
            </a:pPr>
            <a:r>
              <a:rPr lang="uk-UA" altLang="uk-UA" sz="1400" dirty="0" smtClean="0"/>
              <a:t>та низка інших вимог.</a:t>
            </a:r>
          </a:p>
          <a:p>
            <a:pPr>
              <a:defRPr/>
            </a:pPr>
            <a:endParaRPr lang="uk-UA" altLang="uk-UA" sz="1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68313" y="115888"/>
            <a:ext cx="8229600" cy="649287"/>
          </a:xfrm>
        </p:spPr>
        <p:txBody>
          <a:bodyPr/>
          <a:lstStyle/>
          <a:p>
            <a:pPr eaLnBrk="1" hangingPunct="1"/>
            <a:r>
              <a:rPr lang="uk-UA" altLang="uk-UA" sz="4000" b="1" smtClean="0">
                <a:solidFill>
                  <a:srgbClr val="00B050"/>
                </a:solidFill>
              </a:rPr>
              <a:t>Єдиний ринок послуг</a:t>
            </a:r>
          </a:p>
        </p:txBody>
      </p:sp>
      <p:sp>
        <p:nvSpPr>
          <p:cNvPr id="13315" name="Объект 2"/>
          <p:cNvSpPr>
            <a:spLocks noGrp="1"/>
          </p:cNvSpPr>
          <p:nvPr>
            <p:ph idx="1"/>
          </p:nvPr>
        </p:nvSpPr>
        <p:spPr>
          <a:xfrm>
            <a:off x="250825" y="908050"/>
            <a:ext cx="8435975" cy="5218113"/>
          </a:xfrm>
        </p:spPr>
        <p:txBody>
          <a:bodyPr/>
          <a:lstStyle/>
          <a:p>
            <a:r>
              <a:rPr lang="uk-UA" altLang="uk-UA" sz="1800" dirty="0" smtClean="0"/>
              <a:t>Країни члени мають забезпечити, щоб провайдери послуг надавали таку </a:t>
            </a:r>
            <a:r>
              <a:rPr lang="uk-UA" altLang="uk-UA" sz="1800" b="1" i="1" dirty="0" smtClean="0"/>
              <a:t>інформацію для одержувачів послуг</a:t>
            </a:r>
            <a:r>
              <a:rPr lang="uk-UA" altLang="uk-UA" sz="1800" dirty="0" smtClean="0"/>
              <a:t>:</a:t>
            </a:r>
          </a:p>
          <a:p>
            <a:pPr lvl="1"/>
            <a:r>
              <a:rPr lang="uk-UA" altLang="uk-UA" sz="1400" dirty="0" smtClean="0"/>
              <a:t>назва, юридичний статус і форма провайдера послуг, його юридична адреса, контактні дані, у т. ч. для комунікації електронними засобами;</a:t>
            </a:r>
          </a:p>
          <a:p>
            <a:pPr lvl="1"/>
            <a:r>
              <a:rPr lang="uk-UA" altLang="uk-UA" sz="1400" dirty="0" smtClean="0"/>
              <a:t>назва торгового або подібного реєстру, якщо в ньому зареєстрований провайдер, його реєстраційний номер;</a:t>
            </a:r>
          </a:p>
          <a:p>
            <a:pPr lvl="1"/>
            <a:r>
              <a:rPr lang="uk-UA" altLang="uk-UA" sz="1400" dirty="0" smtClean="0"/>
              <a:t>інформація про компетентний орган, якщо діяльність потребує дозволу;</a:t>
            </a:r>
          </a:p>
          <a:p>
            <a:pPr lvl="1"/>
            <a:r>
              <a:rPr lang="uk-UA" altLang="uk-UA" sz="1400" dirty="0" smtClean="0"/>
              <a:t>номер реєстрації платника ПДВ, якщо це передбачено;</a:t>
            </a:r>
          </a:p>
          <a:p>
            <a:pPr lvl="1"/>
            <a:r>
              <a:rPr lang="uk-UA" altLang="uk-UA" sz="1400" dirty="0" smtClean="0"/>
              <a:t>професійний орган, де зареєстрований провайдер, – у випадку регульованих професій (тобто, для доступу до яких необхідно мати відповідну професійну кваліфікацію), професійний статус;</a:t>
            </a:r>
          </a:p>
          <a:p>
            <a:pPr lvl="1"/>
            <a:r>
              <a:rPr lang="uk-UA" altLang="uk-UA" sz="1400" dirty="0" smtClean="0"/>
              <a:t>загальні умови надання послуг;</a:t>
            </a:r>
          </a:p>
          <a:p>
            <a:pPr lvl="1"/>
            <a:r>
              <a:rPr lang="uk-UA" altLang="uk-UA" sz="1400" dirty="0" smtClean="0"/>
              <a:t>наявність контрактних пунктів щодо застосованого права і компетентних судів;</a:t>
            </a:r>
          </a:p>
          <a:p>
            <a:pPr lvl="1"/>
            <a:r>
              <a:rPr lang="uk-UA" altLang="uk-UA" sz="1400" dirty="0" smtClean="0"/>
              <a:t>наявність </a:t>
            </a:r>
            <a:r>
              <a:rPr lang="uk-UA" altLang="uk-UA" sz="1400" dirty="0" err="1" smtClean="0"/>
              <a:t>післяпродажної</a:t>
            </a:r>
            <a:r>
              <a:rPr lang="uk-UA" altLang="uk-UA" sz="1400" dirty="0" smtClean="0"/>
              <a:t> гарантії, крім передбаченої законодавством;</a:t>
            </a:r>
          </a:p>
          <a:p>
            <a:pPr lvl="1"/>
            <a:r>
              <a:rPr lang="uk-UA" altLang="uk-UA" sz="1400" dirty="0" smtClean="0"/>
              <a:t>ціна на послугу, якщо вона встановлена провайдером наперед для відповідного типу послуг;</a:t>
            </a:r>
          </a:p>
          <a:p>
            <a:pPr lvl="1"/>
            <a:r>
              <a:rPr lang="uk-UA" altLang="uk-UA" sz="1400" dirty="0" smtClean="0"/>
              <a:t>основні характеристики послуги, якщо вони не є очевидними згідно контексту;</a:t>
            </a:r>
          </a:p>
          <a:p>
            <a:pPr lvl="1"/>
            <a:r>
              <a:rPr lang="uk-UA" altLang="uk-UA" sz="1400" dirty="0" smtClean="0"/>
              <a:t>страховка, гарантії, їх територіальне охоплення, контактні дані страховика або гаранта.</a:t>
            </a:r>
          </a:p>
          <a:p>
            <a:r>
              <a:rPr lang="uk-UA" altLang="uk-UA" sz="1800" dirty="0" smtClean="0"/>
              <a:t>А на вимогу споживачів має надаватися й інша передбачена інформація : ціна, якщо вона не встановлена наперед, або спосіб її розрахунку тощо.</a:t>
            </a:r>
          </a:p>
          <a:p>
            <a:r>
              <a:rPr lang="uk-UA" altLang="uk-UA" sz="1800" dirty="0" smtClean="0"/>
              <a:t>Провайдери послуг мають мати </a:t>
            </a:r>
            <a:r>
              <a:rPr lang="uk-UA" altLang="uk-UA" sz="1800" b="1" i="1" dirty="0" smtClean="0"/>
              <a:t>страхування</a:t>
            </a:r>
            <a:r>
              <a:rPr lang="uk-UA" altLang="uk-UA" sz="1800" dirty="0" smtClean="0"/>
              <a:t> професійної відповідальності чи надавати </a:t>
            </a:r>
            <a:r>
              <a:rPr lang="uk-UA" altLang="uk-UA" sz="1800" b="1" i="1" dirty="0" smtClean="0"/>
              <a:t>гарантію</a:t>
            </a:r>
            <a:r>
              <a:rPr lang="uk-UA" altLang="uk-UA" sz="1800" dirty="0" smtClean="0"/>
              <a:t>, якщо їх послуги несуть ризик для здоров’я і безпеки одержувача послуг чи третьої особи, або для фінансової безпеки одержувача послуг.</a:t>
            </a:r>
          </a:p>
          <a:p>
            <a:endParaRPr lang="uk-UA" altLang="uk-UA" sz="1800" dirty="0" smtClean="0"/>
          </a:p>
          <a:p>
            <a:endParaRPr lang="uk-UA" altLang="uk-UA"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274638"/>
            <a:ext cx="8229600" cy="490537"/>
          </a:xfrm>
        </p:spPr>
        <p:txBody>
          <a:bodyPr/>
          <a:lstStyle/>
          <a:p>
            <a:pPr eaLnBrk="1" hangingPunct="1"/>
            <a:r>
              <a:rPr lang="uk-UA" altLang="uk-UA" sz="4000" b="1" smtClean="0">
                <a:solidFill>
                  <a:srgbClr val="7030A0"/>
                </a:solidFill>
              </a:rPr>
              <a:t>Вільний рух капіталу</a:t>
            </a:r>
            <a:endParaRPr lang="ru-RU" altLang="uk-UA" sz="4000" b="1" smtClean="0">
              <a:solidFill>
                <a:srgbClr val="7030A0"/>
              </a:solidFill>
            </a:endParaRPr>
          </a:p>
        </p:txBody>
      </p:sp>
      <p:sp>
        <p:nvSpPr>
          <p:cNvPr id="14339" name="Объект 2"/>
          <p:cNvSpPr>
            <a:spLocks noGrp="1"/>
          </p:cNvSpPr>
          <p:nvPr>
            <p:ph idx="1"/>
          </p:nvPr>
        </p:nvSpPr>
        <p:spPr>
          <a:xfrm>
            <a:off x="179388" y="981075"/>
            <a:ext cx="8785225" cy="5543550"/>
          </a:xfrm>
        </p:spPr>
        <p:txBody>
          <a:bodyPr/>
          <a:lstStyle/>
          <a:p>
            <a:pPr eaLnBrk="1" hangingPunct="1"/>
            <a:r>
              <a:rPr lang="uk-UA" altLang="uk-UA" sz="2400" dirty="0" smtClean="0"/>
              <a:t>Повна свобода руху капіталу і платежів між самими країнами-членами, а також з третіми країнами</a:t>
            </a:r>
          </a:p>
          <a:p>
            <a:pPr eaLnBrk="1" hangingPunct="1"/>
            <a:r>
              <a:rPr lang="uk-UA" altLang="uk-UA" sz="2400" dirty="0" smtClean="0"/>
              <a:t>Можливі винятки:</a:t>
            </a:r>
          </a:p>
          <a:p>
            <a:pPr lvl="1" eaLnBrk="1" hangingPunct="1"/>
            <a:r>
              <a:rPr lang="uk-UA" altLang="uk-UA" sz="1900" dirty="0" smtClean="0"/>
              <a:t>збереження існуючих обмежень з третіми країнами</a:t>
            </a:r>
          </a:p>
          <a:p>
            <a:pPr lvl="1" eaLnBrk="1" hangingPunct="1"/>
            <a:r>
              <a:rPr lang="uk-UA" altLang="uk-UA" sz="1900" dirty="0" smtClean="0"/>
              <a:t>заходи, якщо рух капіталу з або в треті країни спричиняє серйозні проблеми для функціонування економічного і валютного союзу</a:t>
            </a:r>
            <a:r>
              <a:rPr lang="uk-UA" altLang="uk-UA" sz="1900" dirty="0"/>
              <a:t> </a:t>
            </a:r>
            <a:endParaRPr lang="uk-UA" altLang="uk-UA" sz="1900" dirty="0" smtClean="0"/>
          </a:p>
          <a:p>
            <a:pPr lvl="1" eaLnBrk="1" hangingPunct="1"/>
            <a:r>
              <a:rPr lang="uk-UA" altLang="uk-UA" sz="1900" dirty="0" smtClean="0"/>
              <a:t>при розширенні ЄС перехідний період для регулювання в сфері купівлі землі (наприклад, придбання землі для другого помешкання / сільськогосподарської землі, лісів нерезидентами в нових країнах членах)</a:t>
            </a:r>
          </a:p>
          <a:p>
            <a:pPr lvl="1" eaLnBrk="1" hangingPunct="1"/>
            <a:r>
              <a:rPr lang="uk-UA" altLang="uk-UA" sz="1900" dirty="0" smtClean="0"/>
              <a:t>заходи щодо захисту споживачів, спрямовані на банки, фірми та споживачів</a:t>
            </a:r>
          </a:p>
          <a:p>
            <a:pPr lvl="1" eaLnBrk="1" hangingPunct="1"/>
            <a:r>
              <a:rPr lang="uk-UA" altLang="uk-UA" sz="1900" dirty="0" smtClean="0"/>
              <a:t>у деяких сферах з мотивів інформування, нагляду і оподаткування;</a:t>
            </a:r>
          </a:p>
          <a:p>
            <a:pPr lvl="1" eaLnBrk="1" hangingPunct="1"/>
            <a:r>
              <a:rPr lang="uk-UA" altLang="uk-UA" sz="1900" dirty="0" smtClean="0"/>
              <a:t>боротьба із шахрайством, відмиванням грошей</a:t>
            </a:r>
          </a:p>
          <a:p>
            <a:pPr lvl="1" eaLnBrk="1" hangingPunct="1"/>
            <a:r>
              <a:rPr lang="uk-UA" altLang="uk-UA" sz="1900" dirty="0" smtClean="0"/>
              <a:t>заходи щодо руху капіталу з або в треті країни з міркувань безпеки або зовнішньої політики</a:t>
            </a:r>
          </a:p>
          <a:p>
            <a:pPr lvl="1" eaLnBrk="1" hangingPunct="1"/>
            <a:r>
              <a:rPr lang="uk-UA" altLang="uk-UA" sz="1900" dirty="0" smtClean="0"/>
              <a:t>боротьба з тероризмом</a:t>
            </a:r>
          </a:p>
          <a:p>
            <a:pPr eaLnBrk="1" hangingPunct="1"/>
            <a:endParaRPr lang="ru-RU" altLang="uk-UA"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68313" y="115888"/>
            <a:ext cx="8229600" cy="490537"/>
          </a:xfrm>
        </p:spPr>
        <p:txBody>
          <a:bodyPr/>
          <a:lstStyle/>
          <a:p>
            <a:pPr eaLnBrk="1" hangingPunct="1"/>
            <a:r>
              <a:rPr lang="uk-UA" altLang="uk-UA" sz="4000" b="1" dirty="0" smtClean="0">
                <a:solidFill>
                  <a:srgbClr val="7030A0"/>
                </a:solidFill>
              </a:rPr>
              <a:t>Вільний рух осіб</a:t>
            </a:r>
            <a:endParaRPr lang="ru-RU" altLang="uk-UA" sz="4000" b="1" dirty="0" smtClean="0">
              <a:solidFill>
                <a:srgbClr val="7030A0"/>
              </a:solidFill>
            </a:endParaRPr>
          </a:p>
        </p:txBody>
      </p:sp>
      <p:sp>
        <p:nvSpPr>
          <p:cNvPr id="15363" name="Объект 2"/>
          <p:cNvSpPr>
            <a:spLocks noGrp="1"/>
          </p:cNvSpPr>
          <p:nvPr>
            <p:ph idx="1"/>
          </p:nvPr>
        </p:nvSpPr>
        <p:spPr>
          <a:xfrm>
            <a:off x="457200" y="765175"/>
            <a:ext cx="8229600" cy="5759450"/>
          </a:xfrm>
        </p:spPr>
        <p:txBody>
          <a:bodyPr/>
          <a:lstStyle/>
          <a:p>
            <a:pPr eaLnBrk="1" hangingPunct="1"/>
            <a:r>
              <a:rPr lang="uk-UA" altLang="uk-UA" sz="2000" dirty="0" smtClean="0"/>
              <a:t>Директива про право переміщення і проживання в межах ЄС – </a:t>
            </a:r>
            <a:r>
              <a:rPr lang="en-US" altLang="uk-UA" sz="2000" dirty="0" smtClean="0"/>
              <a:t>Directive 2004/38/EC on the right to move and reside freely within the EU</a:t>
            </a:r>
            <a:endParaRPr lang="ru-RU" altLang="uk-UA" sz="2000" dirty="0" smtClean="0"/>
          </a:p>
          <a:p>
            <a:pPr eaLnBrk="1" hangingPunct="1"/>
            <a:r>
              <a:rPr lang="uk-UA" altLang="uk-UA" sz="2000" dirty="0" smtClean="0"/>
              <a:t>Свобода громадян ЄС і </a:t>
            </a:r>
            <a:r>
              <a:rPr lang="ru-RU" altLang="uk-UA" sz="2000" dirty="0" smtClean="0"/>
              <a:t>член</a:t>
            </a:r>
            <a:r>
              <a:rPr lang="uk-UA" altLang="uk-UA" sz="2000" dirty="0" err="1" smtClean="0"/>
              <a:t>ів</a:t>
            </a:r>
            <a:r>
              <a:rPr lang="uk-UA" altLang="uk-UA" sz="2000" dirty="0" smtClean="0"/>
              <a:t> їх сімей обирати країну для проживання, навчання чи перебування на пенсії</a:t>
            </a:r>
          </a:p>
          <a:p>
            <a:pPr eaLnBrk="1" hangingPunct="1"/>
            <a:r>
              <a:rPr lang="uk-UA" altLang="uk-UA" sz="2000" dirty="0" smtClean="0"/>
              <a:t>Винятки – державна політика, державна безпека і охорона </a:t>
            </a:r>
            <a:r>
              <a:rPr lang="uk-UA" altLang="uk-UA" sz="2000" dirty="0" err="1" smtClean="0"/>
              <a:t>здоров</a:t>
            </a:r>
            <a:r>
              <a:rPr lang="en-US" altLang="uk-UA" sz="2000" dirty="0" smtClean="0"/>
              <a:t>’</a:t>
            </a:r>
            <a:r>
              <a:rPr lang="uk-UA" altLang="uk-UA" sz="2000" dirty="0" smtClean="0"/>
              <a:t>я (епідемії)</a:t>
            </a:r>
          </a:p>
          <a:p>
            <a:pPr eaLnBrk="1" hangingPunct="1"/>
            <a:r>
              <a:rPr lang="uk-UA" altLang="uk-UA" sz="2000" dirty="0" smtClean="0"/>
              <a:t>Рівне ставлення і недискримінація для громадян інших країн ЄС</a:t>
            </a:r>
          </a:p>
          <a:p>
            <a:pPr eaLnBrk="1" hangingPunct="1"/>
            <a:r>
              <a:rPr lang="uk-UA" altLang="uk-UA" sz="2000" dirty="0" smtClean="0"/>
              <a:t>Працівник з іншої країни ЄС мають право на зайнятість і оплату праці на тих самих умовах як громадяни країни, де він знаходиться. Виняток – державна служба</a:t>
            </a:r>
          </a:p>
          <a:p>
            <a:pPr eaLnBrk="1" hangingPunct="1"/>
            <a:r>
              <a:rPr lang="uk-UA" altLang="uk-UA" sz="2000" dirty="0" smtClean="0"/>
              <a:t>Такі самі умови в сфері соціального захисту і оподаткування</a:t>
            </a:r>
          </a:p>
          <a:p>
            <a:pPr eaLnBrk="1" hangingPunct="1"/>
            <a:r>
              <a:rPr lang="uk-UA" altLang="uk-UA" sz="2000" dirty="0" smtClean="0"/>
              <a:t>Процес визнання кваліфікацій</a:t>
            </a:r>
          </a:p>
          <a:p>
            <a:pPr eaLnBrk="1" hangingPunct="1"/>
            <a:r>
              <a:rPr lang="uk-UA" altLang="uk-UA" sz="2000" dirty="0" smtClean="0"/>
              <a:t>Шенгенська зона – більшість країн ЄС скасували прикордонний контроль (крім Ірландії, Хорватії, Болгарії, Румунії), можливість тимчасово відновлювати такий контроль</a:t>
            </a:r>
          </a:p>
          <a:p>
            <a:pPr eaLnBrk="1" hangingPunct="1"/>
            <a:r>
              <a:rPr lang="uk-UA" altLang="uk-UA" sz="2000" dirty="0" smtClean="0"/>
              <a:t>Можливі тимчасові обмеження на доступ до ринку праці при приєднанні нових членів</a:t>
            </a:r>
            <a:endParaRPr lang="ru-RU" altLang="uk-UA" sz="2000" dirty="0" smtClean="0"/>
          </a:p>
        </p:txBody>
      </p:sp>
      <p:sp>
        <p:nvSpPr>
          <p:cNvPr id="2" name="AutoShape 7" descr="blob:null/e5722462-5445-477d-9d88-5b4f465c2876"/>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536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5094879"/>
            <a:ext cx="1136774" cy="170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64704"/>
          </a:xfrm>
        </p:spPr>
        <p:txBody>
          <a:bodyPr/>
          <a:lstStyle/>
          <a:p>
            <a:r>
              <a:rPr lang="uk-UA" sz="4000" b="1" dirty="0" smtClean="0">
                <a:solidFill>
                  <a:srgbClr val="7030A0"/>
                </a:solidFill>
              </a:rPr>
              <a:t>Інші аспекти єдиного ринку</a:t>
            </a:r>
            <a:endParaRPr lang="uk-UA" sz="4000" b="1" dirty="0">
              <a:solidFill>
                <a:srgbClr val="7030A0"/>
              </a:solidFill>
            </a:endParaRPr>
          </a:p>
        </p:txBody>
      </p:sp>
      <p:sp>
        <p:nvSpPr>
          <p:cNvPr id="3" name="Объект 2"/>
          <p:cNvSpPr>
            <a:spLocks noGrp="1"/>
          </p:cNvSpPr>
          <p:nvPr>
            <p:ph idx="1"/>
          </p:nvPr>
        </p:nvSpPr>
        <p:spPr>
          <a:xfrm>
            <a:off x="457200" y="908720"/>
            <a:ext cx="8229600" cy="5217443"/>
          </a:xfrm>
        </p:spPr>
        <p:txBody>
          <a:bodyPr/>
          <a:lstStyle/>
          <a:p>
            <a:r>
              <a:rPr lang="uk-UA" sz="2800" dirty="0" smtClean="0"/>
              <a:t>Державні закупівлі – рівне ставлення, недискримінація, прозорість</a:t>
            </a:r>
          </a:p>
          <a:p>
            <a:r>
              <a:rPr lang="uk-UA" sz="2800" dirty="0" smtClean="0"/>
              <a:t>Єдиний цифровий ринок:</a:t>
            </a:r>
          </a:p>
          <a:p>
            <a:pPr lvl="1"/>
            <a:r>
              <a:rPr lang="uk-UA" sz="2400" dirty="0" smtClean="0"/>
              <a:t>скасування роумінгу всередині ЄС</a:t>
            </a:r>
          </a:p>
          <a:p>
            <a:pPr lvl="1"/>
            <a:r>
              <a:rPr lang="uk-UA" sz="2400" dirty="0" smtClean="0"/>
              <a:t>єдині правила для продажу товарів онлайн</a:t>
            </a:r>
          </a:p>
          <a:p>
            <a:pPr lvl="1"/>
            <a:r>
              <a:rPr lang="uk-UA" sz="2400" dirty="0" smtClean="0"/>
              <a:t>захист споживачів в онлайн просторі</a:t>
            </a:r>
          </a:p>
          <a:p>
            <a:pPr lvl="1"/>
            <a:r>
              <a:rPr lang="uk-UA" sz="2400" dirty="0" smtClean="0"/>
              <a:t>запобігання </a:t>
            </a:r>
            <a:r>
              <a:rPr lang="uk-UA" sz="2400" dirty="0" err="1" smtClean="0"/>
              <a:t>геоблокуванню</a:t>
            </a:r>
            <a:endParaRPr lang="uk-UA" sz="2400" dirty="0" smtClean="0"/>
          </a:p>
          <a:p>
            <a:pPr lvl="1"/>
            <a:r>
              <a:rPr lang="uk-UA" sz="2400" dirty="0" smtClean="0"/>
              <a:t>підвищення інтернет -безпеки і захист персональних даних</a:t>
            </a:r>
          </a:p>
          <a:p>
            <a:pPr lvl="1"/>
            <a:r>
              <a:rPr lang="uk-UA" sz="2400" dirty="0" smtClean="0"/>
              <a:t>користування онлайн-передплатами за кордоном</a:t>
            </a:r>
          </a:p>
          <a:p>
            <a:r>
              <a:rPr lang="uk-UA" sz="2800" dirty="0" smtClean="0"/>
              <a:t>Країни ЄАВТ беруть участь у єдиному ринку ЄС, за винятком окремих аспектів (митний союз, спільна зовнішньоторговельна політика…)</a:t>
            </a:r>
            <a:endParaRPr lang="uk-UA" dirty="0"/>
          </a:p>
        </p:txBody>
      </p:sp>
    </p:spTree>
    <p:extLst>
      <p:ext uri="{BB962C8B-B14F-4D97-AF65-F5344CB8AC3E}">
        <p14:creationId xmlns:p14="http://schemas.microsoft.com/office/powerpoint/2010/main" val="252488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179388" y="981075"/>
          <a:ext cx="8785225" cy="5547324"/>
        </p:xfrm>
        <a:graphic>
          <a:graphicData uri="http://schemas.openxmlformats.org/drawingml/2006/table">
            <a:tbl>
              <a:tblPr firstRow="1" bandRow="1">
                <a:tableStyleId>{5940675A-B579-460E-94D1-54222C63F5DA}</a:tableStyleId>
              </a:tblPr>
              <a:tblGrid>
                <a:gridCol w="2016348"/>
                <a:gridCol w="4320480"/>
                <a:gridCol w="2448397"/>
              </a:tblGrid>
              <a:tr h="8228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b="1" dirty="0" smtClean="0">
                          <a:effectLst/>
                        </a:rPr>
                        <a:t>Виняткова компетенція ЄС</a:t>
                      </a:r>
                      <a:endParaRPr lang="uk-UA" sz="1600" dirty="0"/>
                    </a:p>
                  </a:txBody>
                  <a:tcPr marL="91443" marR="91443" marT="45711" marB="45711"/>
                </a:tc>
                <a:tc>
                  <a:txBody>
                    <a:bodyPr/>
                    <a:lstStyle/>
                    <a:p>
                      <a:pPr marL="0" marR="0" indent="0" algn="ctr" defTabSz="914400" rtl="0" eaLnBrk="1" fontAlgn="t" latinLnBrk="0" hangingPunct="1">
                        <a:lnSpc>
                          <a:spcPct val="100000"/>
                        </a:lnSpc>
                        <a:spcBef>
                          <a:spcPts val="0"/>
                        </a:spcBef>
                        <a:spcAft>
                          <a:spcPts val="0"/>
                        </a:spcAft>
                        <a:buClrTx/>
                        <a:buSzTx/>
                        <a:buFont typeface="Arial"/>
                        <a:buNone/>
                        <a:tabLst/>
                        <a:defRPr/>
                      </a:pPr>
                      <a:r>
                        <a:rPr lang="uk-UA" sz="1600" b="1" dirty="0" smtClean="0">
                          <a:effectLst/>
                        </a:rPr>
                        <a:t>Спільна компетенція органів ЄС і національних органів – в різній</a:t>
                      </a:r>
                      <a:r>
                        <a:rPr lang="uk-UA" sz="1600" b="1" baseline="0" dirty="0" smtClean="0">
                          <a:effectLst/>
                        </a:rPr>
                        <a:t> мірі</a:t>
                      </a:r>
                      <a:endParaRPr lang="it-IT" sz="1600" b="1" dirty="0" smtClean="0">
                        <a:effectLst/>
                      </a:endParaRPr>
                    </a:p>
                  </a:txBody>
                  <a:tcPr marL="91443" marR="91443" marT="45711" marB="45711"/>
                </a:tc>
                <a:tc>
                  <a:txBody>
                    <a:bodyPr/>
                    <a:lstStyle/>
                    <a:p>
                      <a:pPr marL="0" marR="0" indent="0" algn="ctr" defTabSz="914400" rtl="0" eaLnBrk="1" fontAlgn="t" latinLnBrk="0" hangingPunct="1">
                        <a:lnSpc>
                          <a:spcPct val="100000"/>
                        </a:lnSpc>
                        <a:spcBef>
                          <a:spcPts val="0"/>
                        </a:spcBef>
                        <a:spcAft>
                          <a:spcPts val="0"/>
                        </a:spcAft>
                        <a:buClrTx/>
                        <a:buSzTx/>
                        <a:buFont typeface="Arial"/>
                        <a:buNone/>
                        <a:tabLst/>
                        <a:defRPr/>
                      </a:pPr>
                      <a:r>
                        <a:rPr lang="uk-UA" sz="1600" b="1" dirty="0" smtClean="0"/>
                        <a:t>Підтримуюча компетенція ЄС, основна політика на рівні країн</a:t>
                      </a:r>
                      <a:endParaRPr lang="it-IT" sz="1600" b="1" dirty="0" smtClean="0"/>
                    </a:p>
                  </a:txBody>
                  <a:tcPr marL="91443" marR="91443" marT="45711" marB="45711"/>
                </a:tc>
              </a:tr>
              <a:tr h="4723865">
                <a:tc>
                  <a:txBody>
                    <a:bodyPr/>
                    <a:lstStyle/>
                    <a:p>
                      <a:pPr marL="144000" indent="-285750" fontAlgn="t">
                        <a:buFont typeface="Arial" panose="020B0604020202020204" pitchFamily="34" charset="0"/>
                        <a:buChar char="•"/>
                      </a:pPr>
                      <a:r>
                        <a:rPr lang="uk-UA" sz="1600" dirty="0" smtClean="0">
                          <a:solidFill>
                            <a:srgbClr val="FF0000"/>
                          </a:solidFill>
                          <a:effectLst/>
                        </a:rPr>
                        <a:t>митний союз</a:t>
                      </a:r>
                      <a:endParaRPr lang="en-US" sz="1600" dirty="0" smtClean="0">
                        <a:solidFill>
                          <a:srgbClr val="FF0000"/>
                        </a:solidFill>
                        <a:effectLst/>
                      </a:endParaRPr>
                    </a:p>
                    <a:p>
                      <a:pPr marL="144000" indent="-285750" fontAlgn="t">
                        <a:buFont typeface="Arial" panose="020B0604020202020204" pitchFamily="34" charset="0"/>
                        <a:buChar char="•"/>
                      </a:pPr>
                      <a:r>
                        <a:rPr lang="uk-UA" sz="1600" dirty="0" smtClean="0">
                          <a:solidFill>
                            <a:srgbClr val="FF0000"/>
                          </a:solidFill>
                          <a:effectLst/>
                        </a:rPr>
                        <a:t>регулювання</a:t>
                      </a:r>
                      <a:r>
                        <a:rPr lang="uk-UA" sz="1600" baseline="0" dirty="0" smtClean="0">
                          <a:solidFill>
                            <a:srgbClr val="FF0000"/>
                          </a:solidFill>
                          <a:effectLst/>
                        </a:rPr>
                        <a:t> конкуренції на рівні внутрішнього ринку</a:t>
                      </a:r>
                    </a:p>
                    <a:p>
                      <a:pPr marL="144000" indent="-285750" fontAlgn="t">
                        <a:buFont typeface="Arial" panose="020B0604020202020204" pitchFamily="34" charset="0"/>
                        <a:buChar char="•"/>
                      </a:pPr>
                      <a:r>
                        <a:rPr lang="uk-UA" sz="1600" baseline="0" dirty="0" smtClean="0">
                          <a:solidFill>
                            <a:srgbClr val="FF0000"/>
                          </a:solidFill>
                          <a:effectLst/>
                        </a:rPr>
                        <a:t>монетарна політика (в єврозоні)</a:t>
                      </a:r>
                    </a:p>
                    <a:p>
                      <a:pPr marL="144000" indent="-285750" fontAlgn="t">
                        <a:buFont typeface="Arial" panose="020B0604020202020204" pitchFamily="34" charset="0"/>
                        <a:buChar char="•"/>
                      </a:pPr>
                      <a:r>
                        <a:rPr lang="uk-UA" sz="1600" baseline="0" dirty="0" smtClean="0">
                          <a:solidFill>
                            <a:srgbClr val="FF0000"/>
                          </a:solidFill>
                          <a:effectLst/>
                        </a:rPr>
                        <a:t>збереження морських біологічних ресурсів</a:t>
                      </a:r>
                    </a:p>
                    <a:p>
                      <a:pPr marL="144000" indent="-285750" fontAlgn="t">
                        <a:buFont typeface="Arial" panose="020B0604020202020204" pitchFamily="34" charset="0"/>
                        <a:buChar char="•"/>
                      </a:pPr>
                      <a:r>
                        <a:rPr lang="uk-UA" sz="1600" baseline="0" dirty="0" smtClean="0">
                          <a:solidFill>
                            <a:srgbClr val="FF0000"/>
                          </a:solidFill>
                          <a:effectLst/>
                        </a:rPr>
                        <a:t>спільна комерційна політика</a:t>
                      </a:r>
                    </a:p>
                    <a:p>
                      <a:pPr marL="144000" indent="-285750" fontAlgn="t">
                        <a:buFont typeface="Arial" panose="020B0604020202020204" pitchFamily="34" charset="0"/>
                        <a:buChar char="•"/>
                      </a:pPr>
                      <a:r>
                        <a:rPr lang="uk-UA" sz="1600" baseline="0" dirty="0" smtClean="0">
                          <a:solidFill>
                            <a:srgbClr val="FF0000"/>
                          </a:solidFill>
                          <a:effectLst/>
                        </a:rPr>
                        <a:t>укладання окремих видів міжнародних угод</a:t>
                      </a:r>
                    </a:p>
                    <a:p>
                      <a:pPr marL="144000" marR="0" indent="0" algn="l" defTabSz="914400" rtl="0" eaLnBrk="1" fontAlgn="auto" latinLnBrk="0" hangingPunct="1">
                        <a:lnSpc>
                          <a:spcPct val="100000"/>
                        </a:lnSpc>
                        <a:spcBef>
                          <a:spcPts val="0"/>
                        </a:spcBef>
                        <a:spcAft>
                          <a:spcPts val="0"/>
                        </a:spcAft>
                        <a:buClrTx/>
                        <a:buSzTx/>
                        <a:buFontTx/>
                        <a:buNone/>
                        <a:tabLst/>
                        <a:defRPr/>
                      </a:pPr>
                      <a:endParaRPr lang="it-IT" sz="1600" dirty="0" smtClean="0">
                        <a:effectLst/>
                      </a:endParaRPr>
                    </a:p>
                  </a:txBody>
                  <a:tcPr marL="91443" marR="91443" marT="45711" marB="45711"/>
                </a:tc>
                <a:tc>
                  <a:txBody>
                    <a:bodyPr/>
                    <a:lstStyle/>
                    <a:p>
                      <a:pPr marL="144000" indent="-285750">
                        <a:buFont typeface="Arial" panose="020B0604020202020204" pitchFamily="34" charset="0"/>
                        <a:buChar char="•"/>
                      </a:pPr>
                      <a:r>
                        <a:rPr lang="uk-UA" sz="1600" dirty="0" smtClean="0">
                          <a:solidFill>
                            <a:srgbClr val="0070C0"/>
                          </a:solidFill>
                          <a:effectLst/>
                        </a:rPr>
                        <a:t>внутрішній</a:t>
                      </a:r>
                      <a:r>
                        <a:rPr lang="uk-UA" sz="1600" baseline="0" dirty="0" smtClean="0">
                          <a:solidFill>
                            <a:srgbClr val="0070C0"/>
                          </a:solidFill>
                          <a:effectLst/>
                        </a:rPr>
                        <a:t> ринок</a:t>
                      </a:r>
                    </a:p>
                    <a:p>
                      <a:pPr marL="144000" indent="-285750">
                        <a:buFont typeface="Arial" panose="020B0604020202020204" pitchFamily="34" charset="0"/>
                        <a:buChar char="•"/>
                      </a:pPr>
                      <a:r>
                        <a:rPr lang="uk-UA" sz="1600" baseline="0" dirty="0" smtClean="0">
                          <a:solidFill>
                            <a:srgbClr val="0070C0"/>
                          </a:solidFill>
                          <a:effectLst/>
                        </a:rPr>
                        <a:t>соціальна політика</a:t>
                      </a:r>
                    </a:p>
                    <a:p>
                      <a:pPr marL="144000" indent="-285750">
                        <a:buFont typeface="Arial" panose="020B0604020202020204" pitchFamily="34" charset="0"/>
                        <a:buChar char="•"/>
                      </a:pPr>
                      <a:r>
                        <a:rPr lang="uk-UA" sz="1600" baseline="0" dirty="0" smtClean="0">
                          <a:solidFill>
                            <a:srgbClr val="0070C0"/>
                          </a:solidFill>
                          <a:effectLst/>
                        </a:rPr>
                        <a:t>політика згуртованості</a:t>
                      </a:r>
                    </a:p>
                    <a:p>
                      <a:pPr marL="144000" indent="-285750">
                        <a:buFont typeface="Arial" panose="020B0604020202020204" pitchFamily="34" charset="0"/>
                        <a:buChar char="•"/>
                      </a:pPr>
                      <a:r>
                        <a:rPr lang="uk-UA" sz="1600" baseline="0" dirty="0" smtClean="0">
                          <a:solidFill>
                            <a:srgbClr val="0070C0"/>
                          </a:solidFill>
                          <a:effectLst/>
                        </a:rPr>
                        <a:t>сільське господарство і рибальство</a:t>
                      </a:r>
                    </a:p>
                    <a:p>
                      <a:pPr marL="144000" indent="-285750">
                        <a:buFont typeface="Arial" panose="020B0604020202020204" pitchFamily="34" charset="0"/>
                        <a:buChar char="•"/>
                      </a:pPr>
                      <a:r>
                        <a:rPr lang="uk-UA" sz="1600" baseline="0" dirty="0" smtClean="0">
                          <a:solidFill>
                            <a:srgbClr val="0070C0"/>
                          </a:solidFill>
                          <a:effectLst/>
                        </a:rPr>
                        <a:t>навколишнє середовище</a:t>
                      </a:r>
                    </a:p>
                    <a:p>
                      <a:pPr marL="144000" indent="-285750">
                        <a:buFont typeface="Arial" panose="020B0604020202020204" pitchFamily="34" charset="0"/>
                        <a:buChar char="•"/>
                      </a:pPr>
                      <a:r>
                        <a:rPr lang="uk-UA" sz="1600" baseline="0" dirty="0" smtClean="0">
                          <a:solidFill>
                            <a:srgbClr val="0070C0"/>
                          </a:solidFill>
                          <a:effectLst/>
                        </a:rPr>
                        <a:t>захист прав споживачів</a:t>
                      </a:r>
                    </a:p>
                    <a:p>
                      <a:pPr marL="144000" indent="-285750">
                        <a:buFont typeface="Arial" panose="020B0604020202020204" pitchFamily="34" charset="0"/>
                        <a:buChar char="•"/>
                      </a:pPr>
                      <a:r>
                        <a:rPr lang="uk-UA" sz="1600" baseline="0" dirty="0" smtClean="0">
                          <a:solidFill>
                            <a:srgbClr val="0070C0"/>
                          </a:solidFill>
                          <a:effectLst/>
                        </a:rPr>
                        <a:t>транспорт</a:t>
                      </a:r>
                    </a:p>
                    <a:p>
                      <a:pPr marL="144000" indent="-285750">
                        <a:buFont typeface="Arial" panose="020B0604020202020204" pitchFamily="34" charset="0"/>
                        <a:buChar char="•"/>
                      </a:pPr>
                      <a:r>
                        <a:rPr lang="uk-UA" sz="1600" baseline="0" dirty="0" smtClean="0">
                          <a:solidFill>
                            <a:srgbClr val="0070C0"/>
                          </a:solidFill>
                          <a:effectLst/>
                        </a:rPr>
                        <a:t>транс-європейські мережі</a:t>
                      </a:r>
                    </a:p>
                    <a:p>
                      <a:pPr marL="144000" indent="-285750">
                        <a:buFont typeface="Arial" panose="020B0604020202020204" pitchFamily="34" charset="0"/>
                        <a:buChar char="•"/>
                      </a:pPr>
                      <a:r>
                        <a:rPr lang="uk-UA" sz="1600" baseline="0" dirty="0" smtClean="0">
                          <a:solidFill>
                            <a:srgbClr val="0070C0"/>
                          </a:solidFill>
                          <a:effectLst/>
                        </a:rPr>
                        <a:t>енергетика</a:t>
                      </a:r>
                    </a:p>
                    <a:p>
                      <a:pPr marL="144000" indent="-285750">
                        <a:buFont typeface="Arial" panose="020B0604020202020204" pitchFamily="34" charset="0"/>
                        <a:buChar char="•"/>
                      </a:pPr>
                      <a:r>
                        <a:rPr lang="uk-UA" sz="1600" baseline="0" dirty="0" smtClean="0">
                          <a:solidFill>
                            <a:srgbClr val="0070C0"/>
                          </a:solidFill>
                          <a:effectLst/>
                        </a:rPr>
                        <a:t>свобода, безпека і юстиція</a:t>
                      </a:r>
                    </a:p>
                    <a:p>
                      <a:pPr marL="144000" indent="-285750">
                        <a:buFont typeface="Arial" panose="020B0604020202020204" pitchFamily="34" charset="0"/>
                        <a:buChar char="•"/>
                      </a:pPr>
                      <a:r>
                        <a:rPr lang="uk-UA" sz="1600" baseline="0" dirty="0" smtClean="0">
                          <a:solidFill>
                            <a:srgbClr val="0070C0"/>
                          </a:solidFill>
                          <a:effectLst/>
                        </a:rPr>
                        <a:t>спільні питання безпеки в сфері охорони </a:t>
                      </a:r>
                      <a:r>
                        <a:rPr lang="uk-UA" sz="1600" baseline="0" dirty="0" err="1" smtClean="0">
                          <a:solidFill>
                            <a:srgbClr val="0070C0"/>
                          </a:solidFill>
                          <a:effectLst/>
                        </a:rPr>
                        <a:t>здоров</a:t>
                      </a:r>
                      <a:r>
                        <a:rPr lang="en-US" sz="1600" baseline="0" dirty="0" smtClean="0">
                          <a:solidFill>
                            <a:srgbClr val="0070C0"/>
                          </a:solidFill>
                          <a:effectLst/>
                        </a:rPr>
                        <a:t>’</a:t>
                      </a:r>
                      <a:r>
                        <a:rPr lang="uk-UA" sz="1600" baseline="0" dirty="0" smtClean="0">
                          <a:solidFill>
                            <a:srgbClr val="0070C0"/>
                          </a:solidFill>
                          <a:effectLst/>
                        </a:rPr>
                        <a:t>я</a:t>
                      </a:r>
                    </a:p>
                    <a:p>
                      <a:pPr marL="144000" indent="-285750">
                        <a:buFont typeface="Arial" panose="020B0604020202020204" pitchFamily="34" charset="0"/>
                        <a:buChar char="•"/>
                      </a:pPr>
                      <a:r>
                        <a:rPr lang="uk-UA" sz="1600" b="0" baseline="0" dirty="0" smtClean="0">
                          <a:solidFill>
                            <a:schemeClr val="accent6">
                              <a:lumMod val="75000"/>
                            </a:schemeClr>
                          </a:solidFill>
                          <a:effectLst/>
                        </a:rPr>
                        <a:t>дослідження, розвиток технологій і космос</a:t>
                      </a:r>
                    </a:p>
                    <a:p>
                      <a:pPr marL="144000" indent="-285750">
                        <a:buFont typeface="Arial" panose="020B0604020202020204" pitchFamily="34" charset="0"/>
                        <a:buChar char="•"/>
                      </a:pPr>
                      <a:r>
                        <a:rPr lang="uk-UA" sz="1600" b="0" baseline="0" dirty="0" smtClean="0">
                          <a:solidFill>
                            <a:schemeClr val="accent6">
                              <a:lumMod val="75000"/>
                            </a:schemeClr>
                          </a:solidFill>
                          <a:effectLst/>
                        </a:rPr>
                        <a:t>співробітництво в сфері розвитку, гуманітарна допомога</a:t>
                      </a:r>
                    </a:p>
                    <a:p>
                      <a:pPr marL="144000" indent="-285750">
                        <a:buFont typeface="Arial" panose="020B0604020202020204" pitchFamily="34" charset="0"/>
                        <a:buChar char="•"/>
                      </a:pPr>
                      <a:r>
                        <a:rPr lang="uk-UA" sz="1600" i="1" baseline="0" dirty="0" smtClean="0">
                          <a:solidFill>
                            <a:srgbClr val="7030A0"/>
                          </a:solidFill>
                          <a:effectLst/>
                        </a:rPr>
                        <a:t>координація економічної, соціальної політики і політики зайнятості</a:t>
                      </a:r>
                    </a:p>
                    <a:p>
                      <a:pPr marL="144000" indent="-285750">
                        <a:buFont typeface="Arial" panose="020B0604020202020204" pitchFamily="34" charset="0"/>
                        <a:buChar char="•"/>
                      </a:pPr>
                      <a:r>
                        <a:rPr lang="uk-UA" sz="1600" i="1" baseline="0" dirty="0" smtClean="0">
                          <a:solidFill>
                            <a:srgbClr val="7030A0"/>
                          </a:solidFill>
                          <a:effectLst/>
                        </a:rPr>
                        <a:t>спільна зовнішня, </a:t>
                      </a:r>
                      <a:r>
                        <a:rPr lang="uk-UA" sz="1600" i="1" baseline="0" dirty="0" err="1" smtClean="0">
                          <a:solidFill>
                            <a:srgbClr val="7030A0"/>
                          </a:solidFill>
                          <a:effectLst/>
                        </a:rPr>
                        <a:t>безпекова</a:t>
                      </a:r>
                      <a:r>
                        <a:rPr lang="uk-UA" sz="1600" i="1" baseline="0" dirty="0" smtClean="0">
                          <a:solidFill>
                            <a:srgbClr val="7030A0"/>
                          </a:solidFill>
                          <a:effectLst/>
                        </a:rPr>
                        <a:t> і оборонна політика</a:t>
                      </a:r>
                    </a:p>
                  </a:txBody>
                  <a:tcPr marL="91443" marR="91443" marT="45711" marB="45711"/>
                </a:tc>
                <a:tc>
                  <a:txBody>
                    <a:bodyPr/>
                    <a:lstStyle/>
                    <a:p>
                      <a:pPr marL="144000" indent="-285750">
                        <a:buFont typeface="Arial" panose="020B0604020202020204" pitchFamily="34" charset="0"/>
                        <a:buChar char="•"/>
                      </a:pPr>
                      <a:r>
                        <a:rPr lang="uk-UA" sz="1600" dirty="0" smtClean="0">
                          <a:solidFill>
                            <a:srgbClr val="00B050"/>
                          </a:solidFill>
                          <a:effectLst/>
                        </a:rPr>
                        <a:t>охорона </a:t>
                      </a:r>
                      <a:r>
                        <a:rPr lang="uk-UA" sz="1600" dirty="0" err="1" smtClean="0">
                          <a:solidFill>
                            <a:srgbClr val="00B050"/>
                          </a:solidFill>
                          <a:effectLst/>
                        </a:rPr>
                        <a:t>здоров</a:t>
                      </a:r>
                      <a:r>
                        <a:rPr lang="en-US" sz="1600" dirty="0" smtClean="0">
                          <a:solidFill>
                            <a:srgbClr val="00B050"/>
                          </a:solidFill>
                          <a:effectLst/>
                        </a:rPr>
                        <a:t>’</a:t>
                      </a:r>
                      <a:r>
                        <a:rPr lang="uk-UA" sz="1600" dirty="0" smtClean="0">
                          <a:solidFill>
                            <a:srgbClr val="00B050"/>
                          </a:solidFill>
                          <a:effectLst/>
                        </a:rPr>
                        <a:t>я</a:t>
                      </a:r>
                      <a:endParaRPr lang="en-US" sz="1600" dirty="0" smtClean="0">
                        <a:solidFill>
                          <a:srgbClr val="00B050"/>
                        </a:solidFill>
                        <a:effectLst/>
                      </a:endParaRPr>
                    </a:p>
                    <a:p>
                      <a:pPr marL="144000" indent="-285750">
                        <a:buFont typeface="Arial" panose="020B0604020202020204" pitchFamily="34" charset="0"/>
                        <a:buChar char="•"/>
                      </a:pPr>
                      <a:r>
                        <a:rPr lang="uk-UA" sz="1600" dirty="0" smtClean="0">
                          <a:solidFill>
                            <a:srgbClr val="00B050"/>
                          </a:solidFill>
                          <a:effectLst/>
                        </a:rPr>
                        <a:t>промисловість</a:t>
                      </a:r>
                      <a:endParaRPr lang="en-US" sz="1600" dirty="0" smtClean="0">
                        <a:solidFill>
                          <a:srgbClr val="00B050"/>
                        </a:solidFill>
                        <a:effectLst/>
                      </a:endParaRPr>
                    </a:p>
                    <a:p>
                      <a:pPr marL="144000" indent="-285750">
                        <a:buFont typeface="Arial" panose="020B0604020202020204" pitchFamily="34" charset="0"/>
                        <a:buChar char="•"/>
                      </a:pPr>
                      <a:r>
                        <a:rPr lang="uk-UA" sz="1600" dirty="0" smtClean="0">
                          <a:solidFill>
                            <a:srgbClr val="00B050"/>
                          </a:solidFill>
                          <a:effectLst/>
                        </a:rPr>
                        <a:t>культура</a:t>
                      </a:r>
                      <a:endParaRPr lang="en-US" sz="1600" dirty="0" smtClean="0">
                        <a:solidFill>
                          <a:srgbClr val="00B050"/>
                        </a:solidFill>
                        <a:effectLst/>
                      </a:endParaRPr>
                    </a:p>
                    <a:p>
                      <a:pPr marL="144000" indent="-285750">
                        <a:buFont typeface="Arial" panose="020B0604020202020204" pitchFamily="34" charset="0"/>
                        <a:buChar char="•"/>
                      </a:pPr>
                      <a:r>
                        <a:rPr lang="uk-UA" sz="1600" dirty="0" smtClean="0">
                          <a:solidFill>
                            <a:srgbClr val="00B050"/>
                          </a:solidFill>
                          <a:effectLst/>
                        </a:rPr>
                        <a:t>туризм</a:t>
                      </a:r>
                      <a:endParaRPr lang="en-US" sz="1600" dirty="0" smtClean="0">
                        <a:solidFill>
                          <a:srgbClr val="00B050"/>
                        </a:solidFill>
                        <a:effectLst/>
                      </a:endParaRPr>
                    </a:p>
                    <a:p>
                      <a:pPr marL="144000" indent="-285750">
                        <a:buFont typeface="Arial" panose="020B0604020202020204" pitchFamily="34" charset="0"/>
                        <a:buChar char="•"/>
                      </a:pPr>
                      <a:r>
                        <a:rPr lang="uk-UA" sz="1600" dirty="0" smtClean="0">
                          <a:solidFill>
                            <a:srgbClr val="00B050"/>
                          </a:solidFill>
                          <a:effectLst/>
                        </a:rPr>
                        <a:t>освіта, молодь,</a:t>
                      </a:r>
                      <a:r>
                        <a:rPr lang="uk-UA" sz="1600" baseline="0" dirty="0" smtClean="0">
                          <a:solidFill>
                            <a:srgbClr val="00B050"/>
                          </a:solidFill>
                          <a:effectLst/>
                        </a:rPr>
                        <a:t> спорт, професійна підготовка</a:t>
                      </a:r>
                    </a:p>
                    <a:p>
                      <a:pPr marL="144000" indent="-285750">
                        <a:buFont typeface="Arial" panose="020B0604020202020204" pitchFamily="34" charset="0"/>
                        <a:buChar char="•"/>
                      </a:pPr>
                      <a:r>
                        <a:rPr lang="uk-UA" sz="1600" baseline="0" dirty="0" smtClean="0">
                          <a:solidFill>
                            <a:srgbClr val="00B050"/>
                          </a:solidFill>
                          <a:effectLst/>
                        </a:rPr>
                        <a:t>цивільна оборона</a:t>
                      </a:r>
                    </a:p>
                    <a:p>
                      <a:pPr marL="144000" indent="-285750">
                        <a:buFont typeface="Arial" panose="020B0604020202020204" pitchFamily="34" charset="0"/>
                        <a:buChar char="•"/>
                      </a:pPr>
                      <a:r>
                        <a:rPr lang="uk-UA" sz="1600" baseline="0" dirty="0" err="1" smtClean="0">
                          <a:solidFill>
                            <a:srgbClr val="00B050"/>
                          </a:solidFill>
                          <a:effectLst/>
                        </a:rPr>
                        <a:t>адмінстративне</a:t>
                      </a:r>
                      <a:r>
                        <a:rPr lang="uk-UA" sz="1600" baseline="0" dirty="0" smtClean="0">
                          <a:solidFill>
                            <a:srgbClr val="00B050"/>
                          </a:solidFill>
                          <a:effectLst/>
                        </a:rPr>
                        <a:t> співробітництво</a:t>
                      </a:r>
                    </a:p>
                  </a:txBody>
                  <a:tcPr marL="91443" marR="91443" marT="45711" marB="45711"/>
                </a:tc>
              </a:tr>
            </a:tbl>
          </a:graphicData>
        </a:graphic>
      </p:graphicFrame>
      <p:sp>
        <p:nvSpPr>
          <p:cNvPr id="20496" name="Заголовок 1"/>
          <p:cNvSpPr>
            <a:spLocks noGrp="1"/>
          </p:cNvSpPr>
          <p:nvPr>
            <p:ph type="title"/>
          </p:nvPr>
        </p:nvSpPr>
        <p:spPr>
          <a:xfrm>
            <a:off x="1273175" y="325438"/>
            <a:ext cx="7351713" cy="346075"/>
          </a:xfrm>
        </p:spPr>
        <p:txBody>
          <a:bodyPr/>
          <a:lstStyle/>
          <a:p>
            <a:pPr eaLnBrk="1" hangingPunct="1">
              <a:defRPr/>
            </a:pPr>
            <a:r>
              <a:rPr lang="uk-UA" altLang="uk-UA" sz="2800" b="1" dirty="0">
                <a:solidFill>
                  <a:srgbClr val="0070C0"/>
                </a:solidFill>
              </a:rPr>
              <a:t>Розподіл повноважень за політиками ЄС</a:t>
            </a:r>
          </a:p>
        </p:txBody>
      </p:sp>
      <p:sp>
        <p:nvSpPr>
          <p:cNvPr id="16401" name="Прямоугольник 4"/>
          <p:cNvSpPr>
            <a:spLocks noChangeArrowheads="1"/>
          </p:cNvSpPr>
          <p:nvPr/>
        </p:nvSpPr>
        <p:spPr bwMode="auto">
          <a:xfrm>
            <a:off x="168275" y="6550025"/>
            <a:ext cx="44928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uk-UA" sz="1400" dirty="0" smtClean="0"/>
              <a:t>Джерело:</a:t>
            </a:r>
            <a:r>
              <a:rPr lang="it-IT" altLang="uk-UA" sz="1400" dirty="0" smtClean="0"/>
              <a:t>: </a:t>
            </a:r>
            <a:r>
              <a:rPr lang="it-IT" altLang="uk-UA" sz="1400" dirty="0"/>
              <a:t>https://en.wikipedia.org/wiki/European_Union</a:t>
            </a:r>
            <a:endParaRPr lang="uk-UA" altLang="uk-UA" sz="1400" dirty="0"/>
          </a:p>
        </p:txBody>
      </p:sp>
      <p:pic>
        <p:nvPicPr>
          <p:cNvPr id="164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115888"/>
            <a:ext cx="1123950" cy="76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b="1" dirty="0" smtClean="0">
                <a:solidFill>
                  <a:srgbClr val="0070C0"/>
                </a:solidFill>
              </a:rPr>
              <a:t>Бюджет ЄС 2014-2020</a:t>
            </a:r>
            <a:endParaRPr lang="uk-UA" sz="3600" b="1" dirty="0">
              <a:solidFill>
                <a:srgbClr val="0070C0"/>
              </a:solidFill>
            </a:endParaRPr>
          </a:p>
        </p:txBody>
      </p:sp>
      <p:pic>
        <p:nvPicPr>
          <p:cNvPr id="389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0976" y="1600200"/>
            <a:ext cx="640204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23528" y="6302454"/>
            <a:ext cx="8820472" cy="307777"/>
          </a:xfrm>
          <a:prstGeom prst="rect">
            <a:avLst/>
          </a:prstGeom>
        </p:spPr>
        <p:txBody>
          <a:bodyPr wrap="square">
            <a:spAutoFit/>
          </a:bodyPr>
          <a:lstStyle/>
          <a:p>
            <a:r>
              <a:rPr lang="uk-UA" sz="1400" dirty="0" smtClean="0"/>
              <a:t>Джерело: </a:t>
            </a:r>
            <a:r>
              <a:rPr lang="it-IT" sz="1400" dirty="0" smtClean="0"/>
              <a:t>https://ec.europa.eu/info/strategy/eu-budget/spending/topic/eu-funding-programmes-2014-2020_en</a:t>
            </a:r>
            <a:endParaRPr lang="uk-UA" sz="1400" dirty="0"/>
          </a:p>
        </p:txBody>
      </p:sp>
    </p:spTree>
    <p:extLst>
      <p:ext uri="{BB962C8B-B14F-4D97-AF65-F5344CB8AC3E}">
        <p14:creationId xmlns:p14="http://schemas.microsoft.com/office/powerpoint/2010/main" val="3065941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536575" y="1052513"/>
            <a:ext cx="7993063"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uk-UA" sz="1800"/>
              <a:t>	</a:t>
            </a:r>
            <a:r>
              <a:rPr lang="uk-UA" altLang="uk-UA" sz="1800"/>
              <a:t>За підтримки програми Еразмус+ Європейського Союзу в межах проекту Центру досконалості Жана Моне №611625-EPP-1-2019-1-UA-EPPJMO-CoE «Поглиблений розвиток європейських студій в Україні: міждисциплінарний підхід».</a:t>
            </a:r>
          </a:p>
          <a:p>
            <a:pPr algn="just" eaLnBrk="1" hangingPunct="1">
              <a:spcBef>
                <a:spcPct val="0"/>
              </a:spcBef>
              <a:buFontTx/>
              <a:buNone/>
            </a:pPr>
            <a:r>
              <a:rPr lang="en-US" altLang="uk-UA" sz="1800"/>
              <a:t>	</a:t>
            </a:r>
            <a:r>
              <a:rPr lang="uk-UA" altLang="uk-UA" sz="1800"/>
              <a:t>Підтримка Європейською Комісією створення цієї публікації не передбачає підтримку її змісту, який відображає думку тільки авторів, і Комісія не може нести відповідальність за будь-яке використання інформації, яка тут міститься.</a:t>
            </a:r>
          </a:p>
          <a:p>
            <a:pPr eaLnBrk="1" hangingPunct="1">
              <a:spcBef>
                <a:spcPct val="0"/>
              </a:spcBef>
              <a:buFontTx/>
              <a:buNone/>
            </a:pPr>
            <a:r>
              <a:rPr lang="uk-UA" altLang="uk-UA" sz="1800"/>
              <a:t> </a:t>
            </a:r>
          </a:p>
          <a:p>
            <a:pPr algn="just" eaLnBrk="1" hangingPunct="1">
              <a:spcBef>
                <a:spcPct val="0"/>
              </a:spcBef>
              <a:buFontTx/>
              <a:buNone/>
            </a:pPr>
            <a:r>
              <a:rPr lang="en-US" altLang="uk-UA" sz="1800"/>
              <a:t>	</a:t>
            </a:r>
          </a:p>
          <a:p>
            <a:pPr algn="just" eaLnBrk="1" hangingPunct="1">
              <a:spcBef>
                <a:spcPct val="0"/>
              </a:spcBef>
              <a:buFontTx/>
              <a:buNone/>
            </a:pPr>
            <a:r>
              <a:rPr lang="en-US" altLang="uk-UA" sz="1800"/>
              <a:t>	With the support of the Erasmus+ Programme of the European Union within the Jean Monnet Centre of Excellence Project № 611625-EPP-1-2019-1-UA-EPPJMO-CoE “Advancing European Studies in Ukraine: Interdisciplinary Approach”.</a:t>
            </a:r>
            <a:endParaRPr lang="uk-UA" altLang="uk-UA" sz="1800"/>
          </a:p>
          <a:p>
            <a:pPr algn="just" eaLnBrk="1" hangingPunct="1">
              <a:spcBef>
                <a:spcPct val="0"/>
              </a:spcBef>
              <a:buFontTx/>
              <a:buNone/>
            </a:pPr>
            <a:r>
              <a:rPr lang="en-US" altLang="uk-UA" sz="1800"/>
              <a:t>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uk-UA" altLang="uk-UA" sz="1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r>
              <a:rPr lang="uk-UA" sz="2100" b="1" dirty="0" smtClean="0">
                <a:solidFill>
                  <a:srgbClr val="00B050"/>
                </a:solidFill>
              </a:rPr>
              <a:t>Сталий розвиток / природні ресурси</a:t>
            </a:r>
            <a:r>
              <a:rPr lang="uk-UA" sz="2100" dirty="0" smtClean="0">
                <a:solidFill>
                  <a:srgbClr val="00B050"/>
                </a:solidFill>
              </a:rPr>
              <a:t>: </a:t>
            </a:r>
            <a:r>
              <a:rPr lang="uk-UA" sz="2100" dirty="0" smtClean="0"/>
              <a:t>спільна аграрна політика (€313 млрд), розвиток сільської місцевості (96), рибальство (7), захист довкілля (3)</a:t>
            </a:r>
            <a:endParaRPr lang="en-US" sz="2100" dirty="0" smtClean="0"/>
          </a:p>
          <a:p>
            <a:r>
              <a:rPr lang="uk-UA" sz="2100" b="1" dirty="0">
                <a:solidFill>
                  <a:srgbClr val="0070C0"/>
                </a:solidFill>
              </a:rPr>
              <a:t>Економічна, соціальна і територіальна згуртованість</a:t>
            </a:r>
            <a:r>
              <a:rPr lang="uk-UA" sz="2100" dirty="0">
                <a:solidFill>
                  <a:srgbClr val="0070C0"/>
                </a:solidFill>
              </a:rPr>
              <a:t>: </a:t>
            </a:r>
            <a:r>
              <a:rPr lang="uk-UA" sz="2100" dirty="0" smtClean="0"/>
              <a:t>регіональна політика і співробітництво (364), зайнятість молоді (3)</a:t>
            </a:r>
          </a:p>
          <a:p>
            <a:r>
              <a:rPr lang="uk-UA" sz="2100" b="1" dirty="0" smtClean="0">
                <a:solidFill>
                  <a:schemeClr val="tx1">
                    <a:lumMod val="65000"/>
                    <a:lumOff val="35000"/>
                  </a:schemeClr>
                </a:solidFill>
              </a:rPr>
              <a:t>Управління</a:t>
            </a:r>
            <a:r>
              <a:rPr lang="uk-UA" sz="2100" b="1" dirty="0" smtClean="0"/>
              <a:t> </a:t>
            </a:r>
            <a:r>
              <a:rPr lang="uk-UA" sz="2100" dirty="0" smtClean="0"/>
              <a:t>(70)</a:t>
            </a:r>
          </a:p>
          <a:p>
            <a:r>
              <a:rPr lang="uk-UA" sz="2100" b="1" dirty="0" smtClean="0">
                <a:solidFill>
                  <a:srgbClr val="FF0000"/>
                </a:solidFill>
              </a:rPr>
              <a:t>Конкурентоспроможність для зростання і робочих місць</a:t>
            </a:r>
            <a:r>
              <a:rPr lang="uk-UA" sz="2100" dirty="0" smtClean="0">
                <a:solidFill>
                  <a:srgbClr val="FF0000"/>
                </a:solidFill>
              </a:rPr>
              <a:t>: </a:t>
            </a:r>
            <a:r>
              <a:rPr lang="uk-UA" sz="2100" dirty="0" smtClean="0"/>
              <a:t>дослідження (95), інфраструктура (22), освіта (15), зайнятість і соціальні реформи (1), фіскальні органи (1), підтримка МСП (ЄІФ)</a:t>
            </a:r>
            <a:endParaRPr lang="en-US" sz="2100" dirty="0"/>
          </a:p>
          <a:p>
            <a:r>
              <a:rPr lang="uk-UA" sz="2100" b="1" dirty="0" smtClean="0">
                <a:solidFill>
                  <a:schemeClr val="accent6">
                    <a:lumMod val="75000"/>
                  </a:schemeClr>
                </a:solidFill>
              </a:rPr>
              <a:t>Глобальна Європа</a:t>
            </a:r>
            <a:r>
              <a:rPr lang="uk-UA" sz="2100" dirty="0" smtClean="0">
                <a:solidFill>
                  <a:schemeClr val="accent6">
                    <a:lumMod val="75000"/>
                  </a:schemeClr>
                </a:solidFill>
              </a:rPr>
              <a:t>: </a:t>
            </a:r>
            <a:r>
              <a:rPr lang="uk-UA" sz="2100" dirty="0" smtClean="0"/>
              <a:t>допомога у розвитку (20), політика сусідства (15), </a:t>
            </a:r>
            <a:r>
              <a:rPr lang="uk-UA" sz="2100" dirty="0" err="1" smtClean="0"/>
              <a:t>передвступна</a:t>
            </a:r>
            <a:r>
              <a:rPr lang="uk-UA" sz="2100" dirty="0" smtClean="0"/>
              <a:t> допомога (12), зовнішня і </a:t>
            </a:r>
            <a:r>
              <a:rPr lang="uk-UA" sz="2100" dirty="0" err="1" smtClean="0"/>
              <a:t>безпекова</a:t>
            </a:r>
            <a:r>
              <a:rPr lang="uk-UA" sz="2100" dirty="0" smtClean="0"/>
              <a:t> політика (2), мир і стабільність (2), гуманітарна допомога, захист демократії (1), макрофінансова допомога</a:t>
            </a:r>
          </a:p>
          <a:p>
            <a:r>
              <a:rPr lang="uk-UA" sz="2100" b="1" dirty="0" smtClean="0">
                <a:solidFill>
                  <a:srgbClr val="7030A0"/>
                </a:solidFill>
              </a:rPr>
              <a:t>Безпека і громадянство</a:t>
            </a:r>
            <a:r>
              <a:rPr lang="uk-UA" sz="2100" dirty="0" smtClean="0">
                <a:solidFill>
                  <a:srgbClr val="7030A0"/>
                </a:solidFill>
              </a:rPr>
              <a:t>:</a:t>
            </a:r>
            <a:r>
              <a:rPr lang="uk-UA" sz="2100" dirty="0" smtClean="0"/>
              <a:t> фонд внутрішньої безпеки і захист кордонів (4), міграція і притулок (3), безпека продуктів харчування і кормів (2), </a:t>
            </a:r>
            <a:r>
              <a:rPr lang="uk-UA" sz="2100" dirty="0" err="1" smtClean="0"/>
              <a:t>культурнокреативний</a:t>
            </a:r>
            <a:r>
              <a:rPr lang="uk-UA" sz="2100" dirty="0" smtClean="0"/>
              <a:t> сектор (1), юстиція, громадянство, права людини, захист споживачів, охорона </a:t>
            </a:r>
            <a:r>
              <a:rPr lang="uk-UA" sz="2100" dirty="0" err="1" smtClean="0"/>
              <a:t>здоров</a:t>
            </a:r>
            <a:r>
              <a:rPr lang="en-US" sz="2100" dirty="0" smtClean="0"/>
              <a:t>’</a:t>
            </a:r>
            <a:r>
              <a:rPr lang="uk-UA" sz="2100" dirty="0" smtClean="0"/>
              <a:t>я</a:t>
            </a:r>
            <a:endParaRPr lang="en-US" sz="2100" dirty="0"/>
          </a:p>
          <a:p>
            <a:endParaRPr lang="uk-UA" dirty="0"/>
          </a:p>
        </p:txBody>
      </p:sp>
    </p:spTree>
    <p:extLst>
      <p:ext uri="{BB962C8B-B14F-4D97-AF65-F5344CB8AC3E}">
        <p14:creationId xmlns:p14="http://schemas.microsoft.com/office/powerpoint/2010/main" val="1683530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b="1" dirty="0" smtClean="0">
                <a:solidFill>
                  <a:srgbClr val="0070C0"/>
                </a:solidFill>
              </a:rPr>
              <a:t>Доходи бюджету ЄС у 2018</a:t>
            </a:r>
            <a:endParaRPr lang="uk-UA" sz="3600" b="1" dirty="0">
              <a:solidFill>
                <a:srgbClr val="0070C0"/>
              </a:solidFill>
            </a:endParaRPr>
          </a:p>
        </p:txBody>
      </p:sp>
      <p:sp>
        <p:nvSpPr>
          <p:cNvPr id="3" name="Объект 2"/>
          <p:cNvSpPr>
            <a:spLocks noGrp="1"/>
          </p:cNvSpPr>
          <p:nvPr>
            <p:ph idx="1"/>
          </p:nvPr>
        </p:nvSpPr>
        <p:spPr/>
        <p:txBody>
          <a:bodyPr/>
          <a:lstStyle/>
          <a:p>
            <a:r>
              <a:rPr lang="uk-UA" dirty="0" smtClean="0"/>
              <a:t>66% - внески на основі валового національного доходу країн</a:t>
            </a:r>
          </a:p>
          <a:p>
            <a:r>
              <a:rPr lang="uk-UA" dirty="0" smtClean="0"/>
              <a:t>11% - ПДВ (частка)</a:t>
            </a:r>
          </a:p>
          <a:p>
            <a:r>
              <a:rPr lang="uk-UA" dirty="0" smtClean="0"/>
              <a:t>13% - митні тарифи і збори</a:t>
            </a:r>
          </a:p>
          <a:p>
            <a:endParaRPr lang="uk-UA" dirty="0"/>
          </a:p>
        </p:txBody>
      </p:sp>
    </p:spTree>
    <p:extLst>
      <p:ext uri="{BB962C8B-B14F-4D97-AF65-F5344CB8AC3E}">
        <p14:creationId xmlns:p14="http://schemas.microsoft.com/office/powerpoint/2010/main" val="4229554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61" y="0"/>
            <a:ext cx="9144000" cy="692696"/>
          </a:xfrm>
        </p:spPr>
        <p:txBody>
          <a:bodyPr/>
          <a:lstStyle/>
          <a:p>
            <a:pPr>
              <a:defRPr/>
            </a:pPr>
            <a:r>
              <a:rPr lang="uk-UA" sz="2600" b="1" dirty="0">
                <a:solidFill>
                  <a:schemeClr val="accent2">
                    <a:lumMod val="75000"/>
                  </a:schemeClr>
                </a:solidFill>
              </a:rPr>
              <a:t>Зовнішньоторговельна </a:t>
            </a:r>
            <a:r>
              <a:rPr lang="uk-UA" sz="2600" b="1" dirty="0" smtClean="0">
                <a:solidFill>
                  <a:schemeClr val="accent2">
                    <a:lumMod val="75000"/>
                  </a:schemeClr>
                </a:solidFill>
              </a:rPr>
              <a:t>політика – середні імпортні тарифи</a:t>
            </a:r>
            <a:endParaRPr lang="uk-UA" sz="2600" b="1" dirty="0">
              <a:solidFill>
                <a:schemeClr val="accent2">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108634277"/>
              </p:ext>
            </p:extLst>
          </p:nvPr>
        </p:nvGraphicFramePr>
        <p:xfrm>
          <a:off x="323528" y="764704"/>
          <a:ext cx="8424936" cy="4617720"/>
        </p:xfrm>
        <a:graphic>
          <a:graphicData uri="http://schemas.openxmlformats.org/drawingml/2006/table">
            <a:tbl>
              <a:tblPr firstRow="1" bandRow="1">
                <a:tableStyleId>{5C22544A-7EE6-4342-B048-85BDC9FD1C3A}</a:tableStyleId>
              </a:tblPr>
              <a:tblGrid>
                <a:gridCol w="2285232"/>
                <a:gridCol w="1927236"/>
                <a:gridCol w="2495794"/>
                <a:gridCol w="1716674"/>
              </a:tblGrid>
              <a:tr h="370840">
                <a:tc>
                  <a:txBody>
                    <a:bodyPr/>
                    <a:lstStyle/>
                    <a:p>
                      <a:r>
                        <a:rPr lang="uk-UA" dirty="0" smtClean="0"/>
                        <a:t>Товари</a:t>
                      </a:r>
                      <a:endParaRPr lang="uk-UA" dirty="0"/>
                    </a:p>
                  </a:txBody>
                  <a:tcPr/>
                </a:tc>
                <a:tc>
                  <a:txBody>
                    <a:bodyPr/>
                    <a:lstStyle/>
                    <a:p>
                      <a:r>
                        <a:rPr lang="uk-UA" dirty="0" smtClean="0"/>
                        <a:t>Середня</a:t>
                      </a:r>
                      <a:r>
                        <a:rPr lang="uk-UA" baseline="0" dirty="0" smtClean="0"/>
                        <a:t> ставка</a:t>
                      </a:r>
                      <a:endParaRPr lang="uk-UA" dirty="0"/>
                    </a:p>
                  </a:txBody>
                  <a:tcPr/>
                </a:tc>
                <a:tc>
                  <a:txBody>
                    <a:bodyPr/>
                    <a:lstStyle/>
                    <a:p>
                      <a:r>
                        <a:rPr lang="uk-UA" dirty="0" smtClean="0"/>
                        <a:t>Товари</a:t>
                      </a:r>
                      <a:endParaRPr lang="uk-U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Середня</a:t>
                      </a:r>
                      <a:r>
                        <a:rPr lang="uk-UA" baseline="0" dirty="0" smtClean="0"/>
                        <a:t> ставка</a:t>
                      </a:r>
                      <a:endParaRPr lang="uk-UA" dirty="0" smtClean="0"/>
                    </a:p>
                  </a:txBody>
                  <a:tcPr/>
                </a:tc>
              </a:tr>
              <a:tr h="370840">
                <a:tc>
                  <a:txBody>
                    <a:bodyPr/>
                    <a:lstStyle/>
                    <a:p>
                      <a:r>
                        <a:rPr lang="uk-UA" b="1" dirty="0" smtClean="0"/>
                        <a:t>Середньозважена</a:t>
                      </a:r>
                      <a:endParaRPr lang="uk-UA" b="1" dirty="0"/>
                    </a:p>
                  </a:txBody>
                  <a:tcPr/>
                </a:tc>
                <a:tc>
                  <a:txBody>
                    <a:bodyPr/>
                    <a:lstStyle/>
                    <a:p>
                      <a:pPr algn="ctr"/>
                      <a:r>
                        <a:rPr lang="uk-UA" b="1" dirty="0" smtClean="0"/>
                        <a:t>3,0</a:t>
                      </a:r>
                      <a:endParaRPr lang="uk-UA" b="1" dirty="0"/>
                    </a:p>
                  </a:txBody>
                  <a:tcPr/>
                </a:tc>
                <a:tc>
                  <a:txBody>
                    <a:bodyPr/>
                    <a:lstStyle/>
                    <a:p>
                      <a:r>
                        <a:rPr lang="uk-UA" dirty="0" smtClean="0"/>
                        <a:t>Рибна продукція</a:t>
                      </a:r>
                      <a:endParaRPr lang="uk-UA" dirty="0"/>
                    </a:p>
                  </a:txBody>
                  <a:tcPr/>
                </a:tc>
                <a:tc>
                  <a:txBody>
                    <a:bodyPr/>
                    <a:lstStyle/>
                    <a:p>
                      <a:pPr algn="ctr"/>
                      <a:r>
                        <a:rPr lang="uk-UA" dirty="0" smtClean="0"/>
                        <a:t>11,6</a:t>
                      </a:r>
                      <a:endParaRPr lang="uk-UA" dirty="0"/>
                    </a:p>
                  </a:txBody>
                  <a:tcPr/>
                </a:tc>
              </a:tr>
              <a:tr h="370840">
                <a:tc>
                  <a:txBody>
                    <a:bodyPr/>
                    <a:lstStyle/>
                    <a:p>
                      <a:r>
                        <a:rPr lang="uk-UA" b="1" dirty="0" smtClean="0"/>
                        <a:t>С/г товари</a:t>
                      </a:r>
                      <a:endParaRPr lang="uk-UA" b="1" dirty="0"/>
                    </a:p>
                  </a:txBody>
                  <a:tcPr/>
                </a:tc>
                <a:tc>
                  <a:txBody>
                    <a:bodyPr/>
                    <a:lstStyle/>
                    <a:p>
                      <a:pPr algn="ctr"/>
                      <a:r>
                        <a:rPr lang="uk-UA" b="1" dirty="0" smtClean="0"/>
                        <a:t>8,1</a:t>
                      </a:r>
                      <a:endParaRPr lang="uk-UA" b="1" dirty="0"/>
                    </a:p>
                  </a:txBody>
                  <a:tcPr/>
                </a:tc>
                <a:tc>
                  <a:txBody>
                    <a:bodyPr/>
                    <a:lstStyle/>
                    <a:p>
                      <a:r>
                        <a:rPr lang="uk-UA" dirty="0" smtClean="0"/>
                        <a:t>Мінерали і метали</a:t>
                      </a:r>
                      <a:endParaRPr lang="uk-UA" dirty="0"/>
                    </a:p>
                  </a:txBody>
                  <a:tcPr/>
                </a:tc>
                <a:tc>
                  <a:txBody>
                    <a:bodyPr/>
                    <a:lstStyle/>
                    <a:p>
                      <a:pPr algn="ctr"/>
                      <a:r>
                        <a:rPr lang="uk-UA" dirty="0" smtClean="0"/>
                        <a:t>2,0</a:t>
                      </a:r>
                      <a:endParaRPr lang="uk-UA" dirty="0"/>
                    </a:p>
                  </a:txBody>
                  <a:tcPr/>
                </a:tc>
              </a:tr>
              <a:tr h="370840">
                <a:tc>
                  <a:txBody>
                    <a:bodyPr/>
                    <a:lstStyle/>
                    <a:p>
                      <a:r>
                        <a:rPr lang="uk-UA" b="1" dirty="0" smtClean="0"/>
                        <a:t>Промислові товари</a:t>
                      </a:r>
                      <a:endParaRPr lang="uk-UA" b="1" dirty="0"/>
                    </a:p>
                  </a:txBody>
                  <a:tcPr/>
                </a:tc>
                <a:tc>
                  <a:txBody>
                    <a:bodyPr/>
                    <a:lstStyle/>
                    <a:p>
                      <a:pPr algn="ctr"/>
                      <a:r>
                        <a:rPr lang="uk-UA" b="1" dirty="0" smtClean="0"/>
                        <a:t>2,7</a:t>
                      </a:r>
                      <a:endParaRPr lang="uk-UA" b="1" dirty="0"/>
                    </a:p>
                  </a:txBody>
                  <a:tcPr/>
                </a:tc>
                <a:tc>
                  <a:txBody>
                    <a:bodyPr/>
                    <a:lstStyle/>
                    <a:p>
                      <a:r>
                        <a:rPr lang="uk-UA" dirty="0" smtClean="0"/>
                        <a:t>Нафта</a:t>
                      </a:r>
                      <a:endParaRPr lang="uk-UA" dirty="0"/>
                    </a:p>
                  </a:txBody>
                  <a:tcPr/>
                </a:tc>
                <a:tc>
                  <a:txBody>
                    <a:bodyPr/>
                    <a:lstStyle/>
                    <a:p>
                      <a:pPr algn="ctr"/>
                      <a:r>
                        <a:rPr lang="uk-UA" dirty="0" smtClean="0"/>
                        <a:t>2,5</a:t>
                      </a:r>
                      <a:endParaRPr lang="uk-UA" dirty="0"/>
                    </a:p>
                  </a:txBody>
                  <a:tcPr/>
                </a:tc>
              </a:tr>
              <a:tr h="370840">
                <a:tc>
                  <a:txBody>
                    <a:bodyPr/>
                    <a:lstStyle/>
                    <a:p>
                      <a:r>
                        <a:rPr lang="uk-UA" dirty="0" smtClean="0"/>
                        <a:t>Молочна продукція</a:t>
                      </a:r>
                      <a:endParaRPr lang="uk-U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0" i="0" u="none" strike="noStrike" kern="1200" baseline="0" dirty="0" smtClean="0">
                          <a:solidFill>
                            <a:schemeClr val="dk1"/>
                          </a:solidFill>
                          <a:latin typeface="+mn-lt"/>
                          <a:ea typeface="+mn-ea"/>
                          <a:cs typeface="+mn-cs"/>
                        </a:rPr>
                        <a:t>43.7</a:t>
                      </a:r>
                    </a:p>
                  </a:txBody>
                  <a:tcPr/>
                </a:tc>
                <a:tc>
                  <a:txBody>
                    <a:bodyPr/>
                    <a:lstStyle/>
                    <a:p>
                      <a:r>
                        <a:rPr lang="uk-UA" dirty="0" smtClean="0"/>
                        <a:t>Хімічна</a:t>
                      </a:r>
                      <a:r>
                        <a:rPr lang="uk-UA" baseline="0" dirty="0" smtClean="0"/>
                        <a:t> продукція</a:t>
                      </a:r>
                      <a:endParaRPr lang="uk-UA" dirty="0"/>
                    </a:p>
                  </a:txBody>
                  <a:tcPr/>
                </a:tc>
                <a:tc>
                  <a:txBody>
                    <a:bodyPr/>
                    <a:lstStyle/>
                    <a:p>
                      <a:pPr algn="ctr"/>
                      <a:r>
                        <a:rPr lang="uk-UA" dirty="0" smtClean="0"/>
                        <a:t>4,6</a:t>
                      </a:r>
                      <a:endParaRPr lang="uk-UA" dirty="0"/>
                    </a:p>
                  </a:txBody>
                  <a:tcPr/>
                </a:tc>
              </a:tr>
              <a:tr h="370840">
                <a:tc>
                  <a:txBody>
                    <a:bodyPr/>
                    <a:lstStyle/>
                    <a:p>
                      <a:r>
                        <a:rPr lang="uk-UA" dirty="0" smtClean="0"/>
                        <a:t>Фрукти і овочі</a:t>
                      </a:r>
                      <a:endParaRPr lang="uk-UA" dirty="0"/>
                    </a:p>
                  </a:txBody>
                  <a:tcPr/>
                </a:tc>
                <a:tc>
                  <a:txBody>
                    <a:bodyPr/>
                    <a:lstStyle/>
                    <a:p>
                      <a:pPr algn="ctr"/>
                      <a:r>
                        <a:rPr lang="uk-UA" dirty="0" smtClean="0"/>
                        <a:t>10,7</a:t>
                      </a:r>
                      <a:endParaRPr lang="uk-UA" dirty="0"/>
                    </a:p>
                  </a:txBody>
                  <a:tcPr/>
                </a:tc>
                <a:tc>
                  <a:txBody>
                    <a:bodyPr/>
                    <a:lstStyle/>
                    <a:p>
                      <a:r>
                        <a:rPr lang="uk-UA" dirty="0" smtClean="0"/>
                        <a:t>Деревина, папір</a:t>
                      </a:r>
                      <a:endParaRPr lang="uk-UA" dirty="0"/>
                    </a:p>
                  </a:txBody>
                  <a:tcPr/>
                </a:tc>
                <a:tc>
                  <a:txBody>
                    <a:bodyPr/>
                    <a:lstStyle/>
                    <a:p>
                      <a:pPr algn="ctr"/>
                      <a:r>
                        <a:rPr lang="uk-UA" dirty="0" smtClean="0"/>
                        <a:t>0,9</a:t>
                      </a:r>
                      <a:endParaRPr lang="uk-UA" dirty="0"/>
                    </a:p>
                  </a:txBody>
                  <a:tcPr/>
                </a:tc>
              </a:tr>
              <a:tr h="370840">
                <a:tc>
                  <a:txBody>
                    <a:bodyPr/>
                    <a:lstStyle/>
                    <a:p>
                      <a:r>
                        <a:rPr lang="uk-UA" dirty="0" smtClean="0"/>
                        <a:t>Злакові та вироби</a:t>
                      </a:r>
                      <a:endParaRPr lang="uk-UA" dirty="0"/>
                    </a:p>
                  </a:txBody>
                  <a:tcPr/>
                </a:tc>
                <a:tc>
                  <a:txBody>
                    <a:bodyPr/>
                    <a:lstStyle/>
                    <a:p>
                      <a:pPr algn="ctr"/>
                      <a:r>
                        <a:rPr lang="uk-UA" dirty="0" smtClean="0"/>
                        <a:t>14,9</a:t>
                      </a:r>
                      <a:endParaRPr lang="uk-UA" dirty="0"/>
                    </a:p>
                  </a:txBody>
                  <a:tcPr/>
                </a:tc>
                <a:tc>
                  <a:txBody>
                    <a:bodyPr/>
                    <a:lstStyle/>
                    <a:p>
                      <a:r>
                        <a:rPr lang="uk-UA" dirty="0" smtClean="0"/>
                        <a:t>Текстиль</a:t>
                      </a:r>
                      <a:endParaRPr lang="uk-UA" dirty="0"/>
                    </a:p>
                  </a:txBody>
                  <a:tcPr/>
                </a:tc>
                <a:tc>
                  <a:txBody>
                    <a:bodyPr/>
                    <a:lstStyle/>
                    <a:p>
                      <a:pPr algn="ctr"/>
                      <a:r>
                        <a:rPr lang="uk-UA" dirty="0" smtClean="0"/>
                        <a:t>6,5</a:t>
                      </a:r>
                      <a:endParaRPr lang="uk-UA" dirty="0"/>
                    </a:p>
                  </a:txBody>
                  <a:tcPr/>
                </a:tc>
              </a:tr>
              <a:tr h="370840">
                <a:tc>
                  <a:txBody>
                    <a:bodyPr/>
                    <a:lstStyle/>
                    <a:p>
                      <a:r>
                        <a:rPr lang="uk-UA" dirty="0" smtClean="0"/>
                        <a:t>Олійні, жири, олія</a:t>
                      </a:r>
                      <a:endParaRPr lang="uk-UA" dirty="0"/>
                    </a:p>
                  </a:txBody>
                  <a:tcPr/>
                </a:tc>
                <a:tc>
                  <a:txBody>
                    <a:bodyPr/>
                    <a:lstStyle/>
                    <a:p>
                      <a:pPr algn="ctr"/>
                      <a:r>
                        <a:rPr lang="uk-UA" dirty="0" smtClean="0"/>
                        <a:t>5,5</a:t>
                      </a:r>
                      <a:endParaRPr lang="uk-UA" dirty="0"/>
                    </a:p>
                  </a:txBody>
                  <a:tcPr/>
                </a:tc>
                <a:tc>
                  <a:txBody>
                    <a:bodyPr/>
                    <a:lstStyle/>
                    <a:p>
                      <a:r>
                        <a:rPr lang="uk-UA" dirty="0" smtClean="0"/>
                        <a:t>Одяг</a:t>
                      </a:r>
                      <a:endParaRPr lang="uk-UA" dirty="0"/>
                    </a:p>
                  </a:txBody>
                  <a:tcPr/>
                </a:tc>
                <a:tc>
                  <a:txBody>
                    <a:bodyPr/>
                    <a:lstStyle/>
                    <a:p>
                      <a:pPr algn="ctr"/>
                      <a:r>
                        <a:rPr lang="uk-UA" dirty="0" smtClean="0"/>
                        <a:t>11,5</a:t>
                      </a:r>
                      <a:endParaRPr lang="uk-UA" dirty="0"/>
                    </a:p>
                  </a:txBody>
                  <a:tcPr/>
                </a:tc>
              </a:tr>
              <a:tr h="370840">
                <a:tc>
                  <a:txBody>
                    <a:bodyPr/>
                    <a:lstStyle/>
                    <a:p>
                      <a:r>
                        <a:rPr lang="uk-UA" dirty="0" smtClean="0"/>
                        <a:t>Цукор і кондитерські вироби</a:t>
                      </a:r>
                      <a:endParaRPr lang="uk-UA" dirty="0"/>
                    </a:p>
                  </a:txBody>
                  <a:tcPr/>
                </a:tc>
                <a:tc>
                  <a:txBody>
                    <a:bodyPr/>
                    <a:lstStyle/>
                    <a:p>
                      <a:pPr algn="ctr"/>
                      <a:r>
                        <a:rPr lang="uk-UA" dirty="0" smtClean="0"/>
                        <a:t>27,5</a:t>
                      </a:r>
                      <a:endParaRPr lang="uk-UA" dirty="0"/>
                    </a:p>
                  </a:txBody>
                  <a:tcPr/>
                </a:tc>
                <a:tc>
                  <a:txBody>
                    <a:bodyPr/>
                    <a:lstStyle/>
                    <a:p>
                      <a:r>
                        <a:rPr lang="uk-UA" dirty="0" smtClean="0"/>
                        <a:t>Шкіра, взуття</a:t>
                      </a:r>
                      <a:endParaRPr lang="uk-UA" dirty="0"/>
                    </a:p>
                  </a:txBody>
                  <a:tcPr/>
                </a:tc>
                <a:tc>
                  <a:txBody>
                    <a:bodyPr/>
                    <a:lstStyle/>
                    <a:p>
                      <a:pPr algn="ctr"/>
                      <a:r>
                        <a:rPr lang="uk-UA" dirty="0" smtClean="0"/>
                        <a:t>4,1</a:t>
                      </a:r>
                      <a:endParaRPr lang="uk-UA" dirty="0"/>
                    </a:p>
                  </a:txBody>
                  <a:tcPr/>
                </a:tc>
              </a:tr>
              <a:tr h="370840">
                <a:tc>
                  <a:txBody>
                    <a:bodyPr/>
                    <a:lstStyle/>
                    <a:p>
                      <a:r>
                        <a:rPr lang="uk-UA" dirty="0" smtClean="0"/>
                        <a:t>Напої і тютюнові</a:t>
                      </a:r>
                      <a:endParaRPr lang="uk-UA" dirty="0"/>
                    </a:p>
                  </a:txBody>
                  <a:tcPr/>
                </a:tc>
                <a:tc>
                  <a:txBody>
                    <a:bodyPr/>
                    <a:lstStyle/>
                    <a:p>
                      <a:pPr algn="ctr"/>
                      <a:r>
                        <a:rPr lang="uk-UA" dirty="0" smtClean="0"/>
                        <a:t>19,8</a:t>
                      </a:r>
                      <a:endParaRPr lang="uk-UA" dirty="0"/>
                    </a:p>
                  </a:txBody>
                  <a:tcPr/>
                </a:tc>
                <a:tc>
                  <a:txBody>
                    <a:bodyPr/>
                    <a:lstStyle/>
                    <a:p>
                      <a:r>
                        <a:rPr lang="uk-UA" dirty="0" smtClean="0"/>
                        <a:t>Електротехніка</a:t>
                      </a:r>
                      <a:endParaRPr lang="uk-UA" dirty="0"/>
                    </a:p>
                  </a:txBody>
                  <a:tcPr/>
                </a:tc>
                <a:tc>
                  <a:txBody>
                    <a:bodyPr/>
                    <a:lstStyle/>
                    <a:p>
                      <a:pPr algn="ctr"/>
                      <a:r>
                        <a:rPr lang="uk-UA" dirty="0" smtClean="0"/>
                        <a:t>2,4</a:t>
                      </a:r>
                      <a:endParaRPr lang="uk-UA" dirty="0"/>
                    </a:p>
                  </a:txBody>
                  <a:tcPr/>
                </a:tc>
              </a:tr>
              <a:tr h="370840">
                <a:tc>
                  <a:txBody>
                    <a:bodyPr/>
                    <a:lstStyle/>
                    <a:p>
                      <a:r>
                        <a:rPr lang="uk-UA" dirty="0" smtClean="0"/>
                        <a:t>Бавовна</a:t>
                      </a:r>
                      <a:endParaRPr lang="uk-UA" dirty="0"/>
                    </a:p>
                  </a:txBody>
                  <a:tcPr/>
                </a:tc>
                <a:tc>
                  <a:txBody>
                    <a:bodyPr/>
                    <a:lstStyle/>
                    <a:p>
                      <a:pPr algn="ctr"/>
                      <a:r>
                        <a:rPr lang="uk-UA" dirty="0" smtClean="0"/>
                        <a:t>0,0</a:t>
                      </a:r>
                      <a:endParaRPr lang="uk-UA" dirty="0"/>
                    </a:p>
                  </a:txBody>
                  <a:tcPr/>
                </a:tc>
                <a:tc>
                  <a:txBody>
                    <a:bodyPr/>
                    <a:lstStyle/>
                    <a:p>
                      <a:r>
                        <a:rPr lang="uk-UA" dirty="0" smtClean="0"/>
                        <a:t>Транспортне обладнання</a:t>
                      </a:r>
                      <a:endParaRPr lang="uk-UA" dirty="0"/>
                    </a:p>
                  </a:txBody>
                  <a:tcPr/>
                </a:tc>
                <a:tc>
                  <a:txBody>
                    <a:bodyPr/>
                    <a:lstStyle/>
                    <a:p>
                      <a:pPr algn="ctr"/>
                      <a:r>
                        <a:rPr lang="uk-UA" dirty="0" smtClean="0"/>
                        <a:t>4,7</a:t>
                      </a:r>
                      <a:endParaRPr lang="uk-UA" dirty="0"/>
                    </a:p>
                  </a:txBody>
                  <a:tcPr/>
                </a:tc>
              </a:tr>
            </a:tbl>
          </a:graphicData>
        </a:graphic>
      </p:graphicFrame>
      <p:sp>
        <p:nvSpPr>
          <p:cNvPr id="6" name="Объект 2"/>
          <p:cNvSpPr txBox="1">
            <a:spLocks/>
          </p:cNvSpPr>
          <p:nvPr/>
        </p:nvSpPr>
        <p:spPr bwMode="auto">
          <a:xfrm>
            <a:off x="179512" y="5445224"/>
            <a:ext cx="8229600" cy="123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uk-UA" sz="1600" dirty="0" smtClean="0"/>
              <a:t>Джерело: </a:t>
            </a:r>
            <a:r>
              <a:rPr lang="it-IT" sz="1600" dirty="0" smtClean="0"/>
              <a:t>https://www.wto.org/english/res_e/statis_e/daily_update_e/tariff_profiles/E28_e.pdf</a:t>
            </a:r>
            <a:endParaRPr lang="uk-UA" sz="1600" dirty="0" smtClean="0"/>
          </a:p>
          <a:p>
            <a:r>
              <a:rPr lang="uk-UA" sz="1600" dirty="0" smtClean="0"/>
              <a:t>Тарифні квоти</a:t>
            </a:r>
          </a:p>
          <a:p>
            <a:r>
              <a:rPr lang="uk-UA" sz="1600" dirty="0" smtClean="0"/>
              <a:t>Засоби захисту торгівлі</a:t>
            </a:r>
          </a:p>
          <a:p>
            <a:r>
              <a:rPr lang="uk-UA" sz="1600" dirty="0" smtClean="0"/>
              <a:t>Технічне регулювання, санітарні і </a:t>
            </a:r>
            <a:r>
              <a:rPr lang="uk-UA" sz="1600" dirty="0" err="1" smtClean="0"/>
              <a:t>фітосанітарні</a:t>
            </a:r>
            <a:r>
              <a:rPr lang="uk-UA" sz="1600" dirty="0" smtClean="0"/>
              <a:t> заходи</a:t>
            </a:r>
          </a:p>
        </p:txBody>
      </p:sp>
    </p:spTree>
    <p:extLst>
      <p:ext uri="{BB962C8B-B14F-4D97-AF65-F5344CB8AC3E}">
        <p14:creationId xmlns:p14="http://schemas.microsoft.com/office/powerpoint/2010/main" val="864092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865" y="188640"/>
            <a:ext cx="8229600" cy="692696"/>
          </a:xfrm>
        </p:spPr>
        <p:txBody>
          <a:bodyPr/>
          <a:lstStyle/>
          <a:p>
            <a:pPr>
              <a:defRPr/>
            </a:pPr>
            <a:r>
              <a:rPr lang="uk-UA" sz="3600" b="1" dirty="0">
                <a:solidFill>
                  <a:schemeClr val="accent2">
                    <a:lumMod val="75000"/>
                  </a:schemeClr>
                </a:solidFill>
              </a:rPr>
              <a:t>Зовнішньоторговельна </a:t>
            </a:r>
            <a:r>
              <a:rPr lang="uk-UA" sz="3600" b="1" dirty="0" smtClean="0">
                <a:solidFill>
                  <a:schemeClr val="accent2">
                    <a:lumMod val="75000"/>
                  </a:schemeClr>
                </a:solidFill>
              </a:rPr>
              <a:t>політика</a:t>
            </a:r>
            <a:br>
              <a:rPr lang="uk-UA" sz="3600" b="1" dirty="0" smtClean="0">
                <a:solidFill>
                  <a:schemeClr val="accent2">
                    <a:lumMod val="75000"/>
                  </a:schemeClr>
                </a:solidFill>
              </a:rPr>
            </a:br>
            <a:r>
              <a:rPr lang="uk-UA" sz="3600" b="1" dirty="0" smtClean="0">
                <a:solidFill>
                  <a:schemeClr val="accent2">
                    <a:lumMod val="75000"/>
                  </a:schemeClr>
                </a:solidFill>
              </a:rPr>
              <a:t>Преференційні торговельні Угоди</a:t>
            </a:r>
            <a:endParaRPr lang="uk-UA" sz="3600" b="1" dirty="0">
              <a:solidFill>
                <a:schemeClr val="accent2">
                  <a:lumMod val="75000"/>
                </a:schemeClr>
              </a:solidFill>
            </a:endParaRPr>
          </a:p>
        </p:txBody>
      </p:sp>
      <p:sp>
        <p:nvSpPr>
          <p:cNvPr id="3" name="Объект 2"/>
          <p:cNvSpPr>
            <a:spLocks noGrp="1"/>
          </p:cNvSpPr>
          <p:nvPr>
            <p:ph idx="1"/>
          </p:nvPr>
        </p:nvSpPr>
        <p:spPr>
          <a:xfrm>
            <a:off x="457200" y="6237312"/>
            <a:ext cx="8229600" cy="360040"/>
          </a:xfrm>
        </p:spPr>
        <p:txBody>
          <a:bodyPr/>
          <a:lstStyle/>
          <a:p>
            <a:pPr marL="0" indent="0">
              <a:buNone/>
            </a:pPr>
            <a:r>
              <a:rPr lang="uk-UA" sz="1600" dirty="0" smtClean="0"/>
              <a:t>Джерело: </a:t>
            </a:r>
            <a:r>
              <a:rPr lang="it-IT" sz="1600" dirty="0" smtClean="0"/>
              <a:t>http://rtais.wto.org/UI/PublicMaintainRTAHome.aspx</a:t>
            </a:r>
            <a:endParaRPr lang="uk-UA" sz="1600"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536275" cy="447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531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2"/>
          <p:cNvSpPr>
            <a:spLocks noGrp="1"/>
          </p:cNvSpPr>
          <p:nvPr>
            <p:ph idx="1"/>
          </p:nvPr>
        </p:nvSpPr>
        <p:spPr>
          <a:xfrm>
            <a:off x="179512" y="711200"/>
            <a:ext cx="8740651" cy="5761038"/>
          </a:xfrm>
        </p:spPr>
        <p:txBody>
          <a:bodyPr/>
          <a:lstStyle/>
          <a:p>
            <a:pPr eaLnBrk="1" hangingPunct="1"/>
            <a:r>
              <a:rPr lang="uk-UA" altLang="uk-UA" sz="2000" dirty="0" smtClean="0"/>
              <a:t>угоди</a:t>
            </a:r>
            <a:r>
              <a:rPr lang="en-US" altLang="uk-UA" sz="2000" dirty="0" smtClean="0"/>
              <a:t> </a:t>
            </a:r>
            <a:r>
              <a:rPr lang="ru-RU" altLang="uk-UA" sz="2000" dirty="0" smtClean="0"/>
              <a:t>м</a:t>
            </a:r>
            <a:r>
              <a:rPr lang="uk-UA" altLang="uk-UA" sz="2000" dirty="0" err="1" smtClean="0"/>
              <a:t>іж</a:t>
            </a:r>
            <a:r>
              <a:rPr lang="uk-UA" altLang="uk-UA" sz="2000" dirty="0" smtClean="0"/>
              <a:t> компаніями, що обмежують конкуренцію </a:t>
            </a:r>
            <a:r>
              <a:rPr lang="en-US" altLang="uk-UA" sz="2000" dirty="0" smtClean="0"/>
              <a:t>(</a:t>
            </a:r>
            <a:r>
              <a:rPr lang="uk-UA" altLang="uk-UA" sz="2000" dirty="0" smtClean="0"/>
              <a:t>заборонені, крім деяких позитивних)</a:t>
            </a:r>
            <a:endParaRPr lang="en-US" altLang="uk-UA" sz="2000" dirty="0" smtClean="0"/>
          </a:p>
          <a:p>
            <a:pPr eaLnBrk="1" hangingPunct="1"/>
            <a:r>
              <a:rPr lang="uk-UA" altLang="uk-UA" sz="2000" dirty="0" smtClean="0"/>
              <a:t>зловживання монопольним положенням</a:t>
            </a:r>
            <a:endParaRPr lang="en-US" altLang="uk-UA" sz="2000" dirty="0" smtClean="0"/>
          </a:p>
          <a:p>
            <a:pPr eaLnBrk="1" hangingPunct="1"/>
            <a:r>
              <a:rPr lang="uk-UA" altLang="uk-UA" sz="2000" dirty="0" smtClean="0"/>
              <a:t>злиття компаній (згода Комісії ЄС) </a:t>
            </a:r>
            <a:endParaRPr lang="en-US" altLang="uk-UA" sz="2000" dirty="0" smtClean="0"/>
          </a:p>
          <a:p>
            <a:pPr eaLnBrk="1" hangingPunct="1"/>
            <a:r>
              <a:rPr lang="uk-UA" altLang="uk-UA" sz="2000" dirty="0" smtClean="0"/>
              <a:t>державні підприємства</a:t>
            </a:r>
            <a:endParaRPr lang="en-US" altLang="uk-UA" sz="2000" dirty="0" smtClean="0"/>
          </a:p>
          <a:p>
            <a:pPr eaLnBrk="1" hangingPunct="1"/>
            <a:r>
              <a:rPr lang="uk-UA" altLang="uk-UA" sz="2000" dirty="0" smtClean="0"/>
              <a:t>лібералізація ринку (виробництво та розподіл газу та електроенергії, телекомунікації, поштові послуги, транспорт)</a:t>
            </a:r>
            <a:endParaRPr lang="en-US" altLang="uk-UA" sz="2000" dirty="0" smtClean="0"/>
          </a:p>
          <a:p>
            <a:pPr eaLnBrk="1" hangingPunct="1"/>
            <a:r>
              <a:rPr lang="uk-UA" altLang="uk-UA" sz="2000" dirty="0" smtClean="0"/>
              <a:t>державна допомога (не може спотворювати конкуренцію, обумовлена дозволена допомога: </a:t>
            </a:r>
          </a:p>
          <a:p>
            <a:pPr lvl="1" eaLnBrk="1" hangingPunct="1"/>
            <a:r>
              <a:rPr lang="uk-UA" altLang="uk-UA" sz="1800" dirty="0" smtClean="0"/>
              <a:t>соціального характеру для споживачів на недискримінаційній основі відносно місця походження товарів</a:t>
            </a:r>
          </a:p>
          <a:p>
            <a:pPr lvl="1" eaLnBrk="1" hangingPunct="1"/>
            <a:r>
              <a:rPr lang="uk-UA" altLang="uk-UA" sz="1800" dirty="0" smtClean="0"/>
              <a:t>постраждалим від стихійного лиха</a:t>
            </a:r>
          </a:p>
          <a:p>
            <a:pPr lvl="1" eaLnBrk="1" hangingPunct="1"/>
            <a:r>
              <a:rPr lang="uk-UA" altLang="uk-UA" sz="1800" dirty="0" smtClean="0"/>
              <a:t>на розвиток певних видів діяльності або регіонів</a:t>
            </a:r>
          </a:p>
          <a:p>
            <a:pPr lvl="1" eaLnBrk="1" hangingPunct="1"/>
            <a:r>
              <a:rPr lang="uk-UA" altLang="uk-UA" sz="1800" dirty="0" smtClean="0"/>
              <a:t>на розвиток східних земель Німеччини</a:t>
            </a:r>
          </a:p>
          <a:p>
            <a:pPr lvl="1" eaLnBrk="1" hangingPunct="1"/>
            <a:r>
              <a:rPr lang="uk-UA" altLang="uk-UA" sz="1800" dirty="0" smtClean="0"/>
              <a:t>на збереження культурної спадщини</a:t>
            </a:r>
          </a:p>
          <a:p>
            <a:pPr lvl="1" eaLnBrk="1" hangingPunct="1"/>
            <a:r>
              <a:rPr lang="uk-UA" altLang="uk-UA" sz="1800" dirty="0" smtClean="0"/>
              <a:t>малим та середнім підприємствам</a:t>
            </a:r>
          </a:p>
          <a:p>
            <a:pPr lvl="1" eaLnBrk="1" hangingPunct="1"/>
            <a:r>
              <a:rPr lang="uk-UA" altLang="uk-UA" sz="1800" dirty="0" smtClean="0"/>
              <a:t>на </a:t>
            </a:r>
            <a:r>
              <a:rPr lang="uk-UA" altLang="uk-UA" sz="1800" dirty="0" err="1" smtClean="0"/>
              <a:t>дослідженя</a:t>
            </a:r>
            <a:r>
              <a:rPr lang="uk-UA" altLang="uk-UA" sz="1800" dirty="0" smtClean="0"/>
              <a:t> і розробки</a:t>
            </a:r>
          </a:p>
          <a:p>
            <a:pPr lvl="1" eaLnBrk="1" hangingPunct="1"/>
            <a:r>
              <a:rPr lang="uk-UA" altLang="uk-UA" sz="1800" dirty="0" smtClean="0"/>
              <a:t>захист навколишнього середовища …</a:t>
            </a:r>
            <a:endParaRPr lang="en-US" altLang="uk-UA" sz="1800" dirty="0" smtClean="0"/>
          </a:p>
          <a:p>
            <a:pPr eaLnBrk="1" hangingPunct="1"/>
            <a:endParaRPr lang="ru-RU" altLang="uk-UA" sz="2000" dirty="0" smtClean="0"/>
          </a:p>
        </p:txBody>
      </p:sp>
      <p:sp>
        <p:nvSpPr>
          <p:cNvPr id="2" name="Прямоугольник 1"/>
          <p:cNvSpPr/>
          <p:nvPr/>
        </p:nvSpPr>
        <p:spPr>
          <a:xfrm>
            <a:off x="4763" y="184150"/>
            <a:ext cx="9144000" cy="523875"/>
          </a:xfrm>
          <a:prstGeom prst="rect">
            <a:avLst/>
          </a:prstGeom>
        </p:spPr>
        <p:txBody>
          <a:bodyPr>
            <a:spAutoFit/>
          </a:bodyPr>
          <a:lstStyle/>
          <a:p>
            <a:pPr algn="ctr">
              <a:buFont typeface="Arial" charset="0"/>
              <a:buNone/>
              <a:defRPr/>
            </a:pPr>
            <a:r>
              <a:rPr lang="uk-UA" sz="2800" b="1" dirty="0" smtClean="0">
                <a:solidFill>
                  <a:schemeClr val="accent2">
                    <a:lumMod val="75000"/>
                  </a:schemeClr>
                </a:solidFill>
                <a:latin typeface="+mj-lt"/>
                <a:ea typeface="+mj-ea"/>
                <a:cs typeface="+mj-cs"/>
              </a:rPr>
              <a:t>Політика </a:t>
            </a:r>
            <a:r>
              <a:rPr lang="uk-UA" sz="2800" b="1" dirty="0">
                <a:solidFill>
                  <a:schemeClr val="accent2">
                    <a:lumMod val="75000"/>
                  </a:schemeClr>
                </a:solidFill>
                <a:latin typeface="+mj-lt"/>
                <a:ea typeface="+mj-ea"/>
                <a:cs typeface="+mj-cs"/>
              </a:rPr>
              <a:t>в сфері захисту конкуренції </a:t>
            </a:r>
            <a:endParaRPr lang="en-US" sz="2800" b="1" dirty="0">
              <a:solidFill>
                <a:schemeClr val="accent2">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432048"/>
          </a:xfrm>
        </p:spPr>
        <p:txBody>
          <a:bodyPr/>
          <a:lstStyle/>
          <a:p>
            <a:pPr>
              <a:defRPr/>
            </a:pPr>
            <a:r>
              <a:rPr lang="uk-UA" sz="3200" b="1" dirty="0" smtClean="0">
                <a:solidFill>
                  <a:schemeClr val="accent2">
                    <a:lumMod val="75000"/>
                  </a:schemeClr>
                </a:solidFill>
              </a:rPr>
              <a:t>Монетарна політика</a:t>
            </a:r>
            <a:endParaRPr lang="en-US" sz="3200" b="1" dirty="0">
              <a:solidFill>
                <a:schemeClr val="accent2">
                  <a:lumMod val="75000"/>
                </a:schemeClr>
              </a:solidFill>
            </a:endParaRPr>
          </a:p>
        </p:txBody>
      </p:sp>
      <p:sp>
        <p:nvSpPr>
          <p:cNvPr id="3" name="Объект 2"/>
          <p:cNvSpPr>
            <a:spLocks noGrp="1"/>
          </p:cNvSpPr>
          <p:nvPr>
            <p:ph idx="1"/>
          </p:nvPr>
        </p:nvSpPr>
        <p:spPr>
          <a:xfrm>
            <a:off x="467544" y="836712"/>
            <a:ext cx="8352928" cy="5832648"/>
          </a:xfrm>
        </p:spPr>
        <p:txBody>
          <a:bodyPr/>
          <a:lstStyle/>
          <a:p>
            <a:r>
              <a:rPr lang="uk-UA" sz="2600" dirty="0" smtClean="0"/>
              <a:t>Єдина валюта євро і єдина монетарна політика в єврозоні</a:t>
            </a:r>
          </a:p>
          <a:p>
            <a:r>
              <a:rPr lang="uk-UA" sz="2600" dirty="0" smtClean="0"/>
              <a:t>Розширення єврозони</a:t>
            </a:r>
          </a:p>
          <a:p>
            <a:r>
              <a:rPr lang="uk-UA" sz="2600" dirty="0" smtClean="0"/>
              <a:t>Євросистема=ЄЦБ+НЦБ</a:t>
            </a:r>
          </a:p>
          <a:p>
            <a:r>
              <a:rPr lang="uk-UA" sz="2600" dirty="0" smtClean="0"/>
              <a:t>Мета – цінова стабільність (інфляція до 2%)</a:t>
            </a:r>
          </a:p>
          <a:p>
            <a:r>
              <a:rPr lang="uk-UA" sz="2600" dirty="0" smtClean="0"/>
              <a:t>Інструменти: операції РЕПО, операції продажу, валютні </a:t>
            </a:r>
            <a:r>
              <a:rPr lang="uk-UA" sz="2600" dirty="0" err="1" smtClean="0"/>
              <a:t>свопи</a:t>
            </a:r>
            <a:r>
              <a:rPr lang="uk-UA" sz="2600" dirty="0" smtClean="0"/>
              <a:t>, боргові цінні папери, депозити і кредити</a:t>
            </a:r>
          </a:p>
          <a:p>
            <a:r>
              <a:rPr lang="uk-UA" sz="2600" dirty="0" smtClean="0"/>
              <a:t>Основний вплив на інфляцію завдяки зміні процентних ставок</a:t>
            </a:r>
          </a:p>
          <a:p>
            <a:r>
              <a:rPr lang="uk-UA" sz="2600" dirty="0" err="1" smtClean="0"/>
              <a:t>Обов</a:t>
            </a:r>
            <a:r>
              <a:rPr lang="en-US" sz="2600" dirty="0" smtClean="0"/>
              <a:t>’</a:t>
            </a:r>
            <a:r>
              <a:rPr lang="uk-UA" sz="2600" dirty="0" err="1" smtClean="0"/>
              <a:t>язкові</a:t>
            </a:r>
            <a:r>
              <a:rPr lang="uk-UA" sz="2600" dirty="0" smtClean="0"/>
              <a:t> резерви банків</a:t>
            </a:r>
          </a:p>
          <a:p>
            <a:r>
              <a:rPr lang="uk-UA" sz="2600" dirty="0" smtClean="0"/>
              <a:t>Валютні резерви</a:t>
            </a:r>
          </a:p>
          <a:p>
            <a:r>
              <a:rPr lang="uk-UA" sz="2600" dirty="0" smtClean="0"/>
              <a:t>Тендери</a:t>
            </a:r>
          </a:p>
          <a:p>
            <a:endParaRPr lang="uk-UA" dirty="0" smtClean="0"/>
          </a:p>
          <a:p>
            <a:endParaRPr lang="uk-U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229200"/>
            <a:ext cx="8286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555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604739"/>
          </a:xfrm>
        </p:spPr>
        <p:txBody>
          <a:bodyPr/>
          <a:lstStyle/>
          <a:p>
            <a:pPr>
              <a:defRPr/>
            </a:pPr>
            <a:r>
              <a:rPr lang="uk-UA" sz="2800" b="1" dirty="0" smtClean="0">
                <a:solidFill>
                  <a:schemeClr val="accent2">
                    <a:lumMod val="75000"/>
                  </a:schemeClr>
                </a:solidFill>
              </a:rPr>
              <a:t>Політика </a:t>
            </a:r>
            <a:r>
              <a:rPr lang="uk-UA" sz="2800" b="1" dirty="0">
                <a:solidFill>
                  <a:schemeClr val="accent2">
                    <a:lumMod val="75000"/>
                  </a:schemeClr>
                </a:solidFill>
              </a:rPr>
              <a:t>в сфері захисту прав споживачів</a:t>
            </a:r>
          </a:p>
        </p:txBody>
      </p:sp>
      <p:sp>
        <p:nvSpPr>
          <p:cNvPr id="3" name="Объект 2"/>
          <p:cNvSpPr>
            <a:spLocks noGrp="1"/>
          </p:cNvSpPr>
          <p:nvPr>
            <p:ph idx="1"/>
          </p:nvPr>
        </p:nvSpPr>
        <p:spPr>
          <a:xfrm>
            <a:off x="457200" y="980728"/>
            <a:ext cx="8229600" cy="5688632"/>
          </a:xfrm>
        </p:spPr>
        <p:txBody>
          <a:bodyPr/>
          <a:lstStyle/>
          <a:p>
            <a:pPr marL="0" indent="0">
              <a:buNone/>
            </a:pPr>
            <a:r>
              <a:rPr lang="uk-UA" sz="2600" dirty="0" smtClean="0"/>
              <a:t>Гармонізоване законодавство:</a:t>
            </a:r>
          </a:p>
          <a:p>
            <a:r>
              <a:rPr lang="uk-UA" sz="2200" dirty="0" smtClean="0"/>
              <a:t>Гарантії на товари</a:t>
            </a:r>
          </a:p>
          <a:p>
            <a:r>
              <a:rPr lang="uk-UA" sz="2200" dirty="0" smtClean="0"/>
              <a:t>Відповідальність за дефектну продукцію</a:t>
            </a:r>
          </a:p>
          <a:p>
            <a:r>
              <a:rPr lang="uk-UA" sz="2200" dirty="0" smtClean="0"/>
              <a:t>Зазначення цін</a:t>
            </a:r>
          </a:p>
          <a:p>
            <a:r>
              <a:rPr lang="uk-UA" sz="2200" dirty="0" smtClean="0"/>
              <a:t>Заборона недобросовісних торговельних методів</a:t>
            </a:r>
          </a:p>
          <a:p>
            <a:r>
              <a:rPr lang="uk-UA" sz="2200" dirty="0" smtClean="0"/>
              <a:t>Недійсність недобросовісних умов контрактів</a:t>
            </a:r>
          </a:p>
          <a:p>
            <a:r>
              <a:rPr lang="uk-UA" sz="2200" dirty="0"/>
              <a:t>Реклама, що вводить в оману, і порівняльна реклама</a:t>
            </a:r>
            <a:endParaRPr lang="uk-UA" sz="2200" dirty="0" smtClean="0"/>
          </a:p>
          <a:p>
            <a:r>
              <a:rPr lang="uk-UA" sz="2200" dirty="0" err="1" smtClean="0"/>
              <a:t>Зобов</a:t>
            </a:r>
            <a:r>
              <a:rPr lang="en-US" sz="2200" dirty="0" smtClean="0"/>
              <a:t>’</a:t>
            </a:r>
            <a:r>
              <a:rPr lang="uk-UA" sz="2200" dirty="0" err="1" smtClean="0"/>
              <a:t>язання</a:t>
            </a:r>
            <a:r>
              <a:rPr lang="uk-UA" sz="2200" dirty="0" smtClean="0"/>
              <a:t> продавця щодо інформування споживача</a:t>
            </a:r>
          </a:p>
          <a:p>
            <a:r>
              <a:rPr lang="uk-UA" sz="2200" dirty="0" smtClean="0"/>
              <a:t>Дистанційні продажі і продажі за межами приміщень продавця</a:t>
            </a:r>
          </a:p>
          <a:p>
            <a:r>
              <a:rPr lang="uk-UA" sz="2200" dirty="0" smtClean="0"/>
              <a:t>Споживче кредитування</a:t>
            </a:r>
          </a:p>
          <a:p>
            <a:r>
              <a:rPr lang="uk-UA" sz="2200" dirty="0" smtClean="0"/>
              <a:t>Вирішення суперечок між продавцем і покупцем споживчих товарів</a:t>
            </a:r>
          </a:p>
          <a:p>
            <a:r>
              <a:rPr lang="uk-UA" sz="2200" dirty="0" err="1" smtClean="0"/>
              <a:t>Гео</a:t>
            </a:r>
            <a:r>
              <a:rPr lang="uk-UA" sz="2200" dirty="0" smtClean="0"/>
              <a:t>-блокування</a:t>
            </a:r>
          </a:p>
          <a:p>
            <a:endParaRPr lang="uk-UA" sz="20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79" y="1196752"/>
            <a:ext cx="147134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17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504056"/>
          </a:xfrm>
        </p:spPr>
        <p:txBody>
          <a:bodyPr/>
          <a:lstStyle/>
          <a:p>
            <a:r>
              <a:rPr lang="uk-UA" sz="2400" b="1" dirty="0" smtClean="0">
                <a:solidFill>
                  <a:schemeClr val="accent3">
                    <a:lumMod val="75000"/>
                  </a:schemeClr>
                </a:solidFill>
              </a:rPr>
              <a:t>Виклики </a:t>
            </a:r>
            <a:r>
              <a:rPr lang="en-US" sz="2400" b="1" dirty="0" smtClean="0">
                <a:solidFill>
                  <a:schemeClr val="accent3">
                    <a:lumMod val="75000"/>
                  </a:schemeClr>
                </a:solidFill>
              </a:rPr>
              <a:t>COVID-19 </a:t>
            </a:r>
            <a:r>
              <a:rPr lang="ru-RU" sz="2400" b="1" dirty="0" smtClean="0">
                <a:solidFill>
                  <a:schemeClr val="accent3">
                    <a:lumMod val="75000"/>
                  </a:schemeClr>
                </a:solidFill>
              </a:rPr>
              <a:t>і </a:t>
            </a:r>
            <a:r>
              <a:rPr lang="ru-RU" sz="2400" b="1" dirty="0" err="1" smtClean="0">
                <a:solidFill>
                  <a:schemeClr val="accent3">
                    <a:lumMod val="75000"/>
                  </a:schemeClr>
                </a:solidFill>
              </a:rPr>
              <a:t>політика</a:t>
            </a:r>
            <a:r>
              <a:rPr lang="ru-RU" sz="2400" b="1" dirty="0" smtClean="0">
                <a:solidFill>
                  <a:schemeClr val="accent3">
                    <a:lumMod val="75000"/>
                  </a:schemeClr>
                </a:solidFill>
              </a:rPr>
              <a:t> ЄС</a:t>
            </a:r>
            <a:endParaRPr lang="uk-UA" sz="2400" b="1" dirty="0">
              <a:solidFill>
                <a:schemeClr val="accent3">
                  <a:lumMod val="75000"/>
                </a:schemeClr>
              </a:solidFill>
            </a:endParaRPr>
          </a:p>
        </p:txBody>
      </p:sp>
      <p:sp>
        <p:nvSpPr>
          <p:cNvPr id="3" name="Объект 2"/>
          <p:cNvSpPr>
            <a:spLocks noGrp="1"/>
          </p:cNvSpPr>
          <p:nvPr>
            <p:ph idx="1"/>
          </p:nvPr>
        </p:nvSpPr>
        <p:spPr>
          <a:xfrm>
            <a:off x="457200" y="1268760"/>
            <a:ext cx="8229600" cy="4857403"/>
          </a:xfrm>
        </p:spPr>
        <p:txBody>
          <a:bodyPr/>
          <a:lstStyle/>
          <a:p>
            <a:pPr marL="0" indent="0">
              <a:buNone/>
            </a:pPr>
            <a:r>
              <a:rPr lang="uk-UA" sz="2200" dirty="0" smtClean="0">
                <a:solidFill>
                  <a:srgbClr val="0070C0"/>
                </a:solidFill>
              </a:rPr>
              <a:t>Комунікація Європейської Комісії</a:t>
            </a:r>
            <a:r>
              <a:rPr lang="en-US" sz="2200" dirty="0" smtClean="0">
                <a:solidFill>
                  <a:srgbClr val="0070C0"/>
                </a:solidFill>
              </a:rPr>
              <a:t>: Coordinated economic response to the COVID-19 Outbreak</a:t>
            </a:r>
            <a:endParaRPr lang="uk-UA" sz="2200" dirty="0" smtClean="0">
              <a:solidFill>
                <a:srgbClr val="0070C0"/>
              </a:solidFill>
            </a:endParaRPr>
          </a:p>
          <a:p>
            <a:r>
              <a:rPr lang="uk-UA" sz="2200" dirty="0" smtClean="0"/>
              <a:t>Європейська Комісія організувала процедуру закупівлі індивідуальних засобів захисту, ініціювала процедуру прискореної  спільної закупівлі</a:t>
            </a:r>
          </a:p>
          <a:p>
            <a:r>
              <a:rPr lang="uk-UA" sz="2200" dirty="0" smtClean="0"/>
              <a:t>Створена керівна група для моніторингу потенційної нестачі медикаментів</a:t>
            </a:r>
            <a:endParaRPr lang="en-US" sz="2200" dirty="0" smtClean="0"/>
          </a:p>
          <a:p>
            <a:r>
              <a:rPr lang="uk-UA" sz="2200" dirty="0" smtClean="0"/>
              <a:t>Для протидії безробіттю задіяні структурі фонди ЄС, зокрема Європейський соціальний фонд</a:t>
            </a:r>
          </a:p>
          <a:p>
            <a:r>
              <a:rPr lang="uk-UA" sz="2200" dirty="0" smtClean="0"/>
              <a:t>Гарантії і сприяння фінансуванню постраждалому переважно малому і середньому бізнесу по лінії ЄІБ/ЄІФ</a:t>
            </a:r>
          </a:p>
        </p:txBody>
      </p:sp>
    </p:spTree>
    <p:extLst>
      <p:ext uri="{BB962C8B-B14F-4D97-AF65-F5344CB8AC3E}">
        <p14:creationId xmlns:p14="http://schemas.microsoft.com/office/powerpoint/2010/main" val="4147985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504056"/>
          </a:xfrm>
        </p:spPr>
        <p:txBody>
          <a:bodyPr/>
          <a:lstStyle/>
          <a:p>
            <a:r>
              <a:rPr lang="uk-UA" sz="2400" b="1" dirty="0" smtClean="0">
                <a:solidFill>
                  <a:schemeClr val="accent3">
                    <a:lumMod val="75000"/>
                  </a:schemeClr>
                </a:solidFill>
              </a:rPr>
              <a:t>Виклики </a:t>
            </a:r>
            <a:r>
              <a:rPr lang="en-US" sz="2400" b="1" dirty="0" smtClean="0">
                <a:solidFill>
                  <a:schemeClr val="accent3">
                    <a:lumMod val="75000"/>
                  </a:schemeClr>
                </a:solidFill>
              </a:rPr>
              <a:t>COVID-19 </a:t>
            </a:r>
            <a:r>
              <a:rPr lang="ru-RU" sz="2400" b="1" dirty="0" smtClean="0">
                <a:solidFill>
                  <a:schemeClr val="accent3">
                    <a:lumMod val="75000"/>
                  </a:schemeClr>
                </a:solidFill>
              </a:rPr>
              <a:t>і </a:t>
            </a:r>
            <a:r>
              <a:rPr lang="ru-RU" sz="2400" b="1" dirty="0" err="1" smtClean="0">
                <a:solidFill>
                  <a:schemeClr val="accent3">
                    <a:lumMod val="75000"/>
                  </a:schemeClr>
                </a:solidFill>
              </a:rPr>
              <a:t>політика</a:t>
            </a:r>
            <a:r>
              <a:rPr lang="ru-RU" sz="2400" b="1" dirty="0" smtClean="0">
                <a:solidFill>
                  <a:schemeClr val="accent3">
                    <a:lumMod val="75000"/>
                  </a:schemeClr>
                </a:solidFill>
              </a:rPr>
              <a:t> ЄС</a:t>
            </a:r>
            <a:endParaRPr lang="uk-UA" sz="2400" b="1" dirty="0">
              <a:solidFill>
                <a:schemeClr val="accent3">
                  <a:lumMod val="75000"/>
                </a:schemeClr>
              </a:solidFill>
            </a:endParaRPr>
          </a:p>
        </p:txBody>
      </p:sp>
      <p:sp>
        <p:nvSpPr>
          <p:cNvPr id="3" name="Объект 2"/>
          <p:cNvSpPr>
            <a:spLocks noGrp="1"/>
          </p:cNvSpPr>
          <p:nvPr>
            <p:ph idx="1"/>
          </p:nvPr>
        </p:nvSpPr>
        <p:spPr>
          <a:xfrm>
            <a:off x="457200" y="836712"/>
            <a:ext cx="8229600" cy="5289451"/>
          </a:xfrm>
        </p:spPr>
        <p:txBody>
          <a:bodyPr/>
          <a:lstStyle/>
          <a:p>
            <a:r>
              <a:rPr lang="uk-UA" sz="2200" dirty="0" smtClean="0"/>
              <a:t>Ініціатива </a:t>
            </a:r>
            <a:r>
              <a:rPr lang="en-US" sz="2200" dirty="0" smtClean="0">
                <a:solidFill>
                  <a:srgbClr val="0070C0"/>
                </a:solidFill>
              </a:rPr>
              <a:t>Coronavirus Response Investment Initiative</a:t>
            </a:r>
            <a:r>
              <a:rPr lang="uk-UA" sz="2200" dirty="0" smtClean="0"/>
              <a:t>: спрямувати €37 млрд з політики згуртованості на боротьбу з епідемією </a:t>
            </a:r>
            <a:r>
              <a:rPr lang="uk-UA" sz="2200" dirty="0" err="1" smtClean="0"/>
              <a:t>короновірусу</a:t>
            </a:r>
            <a:r>
              <a:rPr lang="uk-UA" sz="2200" dirty="0" smtClean="0"/>
              <a:t>:</a:t>
            </a:r>
          </a:p>
          <a:p>
            <a:pPr lvl="1"/>
            <a:r>
              <a:rPr lang="uk-UA" sz="2000" dirty="0" smtClean="0"/>
              <a:t>Підтримка системи охорони </a:t>
            </a:r>
            <a:r>
              <a:rPr lang="uk-UA" sz="2000" dirty="0" err="1" smtClean="0"/>
              <a:t>здоров</a:t>
            </a:r>
            <a:r>
              <a:rPr lang="en-US" sz="2000" dirty="0" smtClean="0"/>
              <a:t>’</a:t>
            </a:r>
            <a:r>
              <a:rPr lang="uk-UA" sz="2000" dirty="0" smtClean="0"/>
              <a:t>я (медичне обладнання і ліки, тестування, попередження хвороби, електронну медицину, захисні засоби, доступність медицини для вразливих груп, обладнання робочого простору)</a:t>
            </a:r>
          </a:p>
          <a:p>
            <a:pPr lvl="1"/>
            <a:r>
              <a:rPr lang="uk-UA" sz="2000" dirty="0" smtClean="0"/>
              <a:t>Підтримка ліквідності найбільш постраждалого від епідемії бізнесу </a:t>
            </a:r>
          </a:p>
          <a:p>
            <a:pPr lvl="1"/>
            <a:r>
              <a:rPr lang="uk-UA" sz="2000" dirty="0" smtClean="0"/>
              <a:t>Тимчасова підтримка національних схем підтримки часткової зайнятості, перепідготовки кадрів</a:t>
            </a:r>
          </a:p>
          <a:p>
            <a:pPr marL="342900" lvl="1" indent="-342900">
              <a:buFont typeface="Arial" charset="0"/>
              <a:buChar char="•"/>
            </a:pPr>
            <a:endParaRPr lang="uk-UA" sz="2000" dirty="0" smtClean="0"/>
          </a:p>
          <a:p>
            <a:pPr marL="342900" lvl="1" indent="-342900">
              <a:buFont typeface="Arial" charset="0"/>
              <a:buChar char="•"/>
            </a:pPr>
            <a:r>
              <a:rPr lang="uk-UA" sz="2200" dirty="0" smtClean="0"/>
              <a:t>Послаблення  правил ЄС щодо балансування державного бюджету країн на величину цільових витрат, </a:t>
            </a:r>
            <a:r>
              <a:rPr lang="uk-UA" sz="2200" dirty="0" err="1" smtClean="0"/>
              <a:t>пов</a:t>
            </a:r>
            <a:r>
              <a:rPr lang="en-US" sz="2200" dirty="0" smtClean="0"/>
              <a:t>’</a:t>
            </a:r>
            <a:r>
              <a:rPr lang="uk-UA" sz="2200" dirty="0" err="1" smtClean="0"/>
              <a:t>язаних</a:t>
            </a:r>
            <a:r>
              <a:rPr lang="uk-UA" sz="2200" dirty="0" smtClean="0"/>
              <a:t> з протидією епідемії </a:t>
            </a:r>
            <a:r>
              <a:rPr lang="uk-UA" sz="2200" dirty="0" err="1" smtClean="0"/>
              <a:t>короновірусу</a:t>
            </a:r>
            <a:r>
              <a:rPr lang="uk-UA" sz="2200" dirty="0" smtClean="0"/>
              <a:t> та подолання її наслідків по трьох вищевказаних напрямах</a:t>
            </a:r>
            <a:endParaRPr lang="en-US" sz="2200" dirty="0" smtClean="0"/>
          </a:p>
          <a:p>
            <a:endParaRPr lang="uk-UA" sz="2000" dirty="0" smtClean="0"/>
          </a:p>
        </p:txBody>
      </p:sp>
    </p:spTree>
    <p:extLst>
      <p:ext uri="{BB962C8B-B14F-4D97-AF65-F5344CB8AC3E}">
        <p14:creationId xmlns:p14="http://schemas.microsoft.com/office/powerpoint/2010/main" val="2265564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504056"/>
          </a:xfrm>
        </p:spPr>
        <p:txBody>
          <a:bodyPr/>
          <a:lstStyle/>
          <a:p>
            <a:r>
              <a:rPr lang="uk-UA" sz="2400" b="1" dirty="0" smtClean="0">
                <a:solidFill>
                  <a:schemeClr val="accent3">
                    <a:lumMod val="75000"/>
                  </a:schemeClr>
                </a:solidFill>
              </a:rPr>
              <a:t>Виклики </a:t>
            </a:r>
            <a:r>
              <a:rPr lang="en-US" sz="2400" b="1" dirty="0" smtClean="0">
                <a:solidFill>
                  <a:schemeClr val="accent3">
                    <a:lumMod val="75000"/>
                  </a:schemeClr>
                </a:solidFill>
              </a:rPr>
              <a:t>COVID-19 </a:t>
            </a:r>
            <a:r>
              <a:rPr lang="ru-RU" sz="2400" b="1" dirty="0" smtClean="0">
                <a:solidFill>
                  <a:schemeClr val="accent3">
                    <a:lumMod val="75000"/>
                  </a:schemeClr>
                </a:solidFill>
              </a:rPr>
              <a:t>і </a:t>
            </a:r>
            <a:r>
              <a:rPr lang="ru-RU" sz="2400" b="1" dirty="0" err="1" smtClean="0">
                <a:solidFill>
                  <a:schemeClr val="accent3">
                    <a:lumMod val="75000"/>
                  </a:schemeClr>
                </a:solidFill>
              </a:rPr>
              <a:t>політика</a:t>
            </a:r>
            <a:r>
              <a:rPr lang="ru-RU" sz="2400" b="1" dirty="0" smtClean="0">
                <a:solidFill>
                  <a:schemeClr val="accent3">
                    <a:lumMod val="75000"/>
                  </a:schemeClr>
                </a:solidFill>
              </a:rPr>
              <a:t> ЄС</a:t>
            </a:r>
            <a:endParaRPr lang="uk-UA" sz="2400" b="1" dirty="0">
              <a:solidFill>
                <a:schemeClr val="accent3">
                  <a:lumMod val="75000"/>
                </a:schemeClr>
              </a:solidFill>
            </a:endParaRPr>
          </a:p>
        </p:txBody>
      </p:sp>
      <p:sp>
        <p:nvSpPr>
          <p:cNvPr id="3" name="Объект 2"/>
          <p:cNvSpPr>
            <a:spLocks noGrp="1"/>
          </p:cNvSpPr>
          <p:nvPr>
            <p:ph idx="1"/>
          </p:nvPr>
        </p:nvSpPr>
        <p:spPr>
          <a:xfrm>
            <a:off x="395536" y="1196752"/>
            <a:ext cx="8229600" cy="4929411"/>
          </a:xfrm>
        </p:spPr>
        <p:txBody>
          <a:bodyPr/>
          <a:lstStyle/>
          <a:p>
            <a:r>
              <a:rPr lang="uk-UA" sz="2000" dirty="0" smtClean="0"/>
              <a:t>Односторонні обмеження на вільний рух необхідних матеріалів для систем охорони </a:t>
            </a:r>
            <a:r>
              <a:rPr lang="uk-UA" sz="2000" dirty="0" err="1" smtClean="0"/>
              <a:t>здоров</a:t>
            </a:r>
            <a:r>
              <a:rPr lang="en-US" sz="2000" dirty="0" smtClean="0"/>
              <a:t>’</a:t>
            </a:r>
            <a:r>
              <a:rPr lang="uk-UA" sz="2000" dirty="0" smtClean="0"/>
              <a:t>я  створюють суттєві бар</a:t>
            </a:r>
            <a:r>
              <a:rPr lang="en-US" sz="2000" dirty="0" smtClean="0"/>
              <a:t>’</a:t>
            </a:r>
            <a:r>
              <a:rPr lang="uk-UA" sz="2000" dirty="0" err="1" smtClean="0"/>
              <a:t>єри</a:t>
            </a:r>
            <a:r>
              <a:rPr lang="uk-UA" sz="2000" dirty="0" smtClean="0"/>
              <a:t> щодо боротьби із пандемією</a:t>
            </a:r>
          </a:p>
          <a:p>
            <a:r>
              <a:rPr lang="uk-UA" sz="2000" dirty="0" smtClean="0"/>
              <a:t>Формально такі односторонні обмежувальні заходи дозволені Угодою про функціонування ЄС з міркувань охорони </a:t>
            </a:r>
            <a:r>
              <a:rPr lang="uk-UA" sz="2000" dirty="0" err="1" smtClean="0"/>
              <a:t>здоров</a:t>
            </a:r>
            <a:r>
              <a:rPr lang="en-US" sz="2000" dirty="0" smtClean="0"/>
              <a:t>’</a:t>
            </a:r>
            <a:r>
              <a:rPr lang="uk-UA" sz="2000" dirty="0" smtClean="0"/>
              <a:t>я людей, але мають бути </a:t>
            </a:r>
            <a:r>
              <a:rPr lang="uk-UA" sz="2000" dirty="0" err="1" smtClean="0"/>
              <a:t>обгрунтованими</a:t>
            </a:r>
            <a:r>
              <a:rPr lang="uk-UA" sz="2000" dirty="0" smtClean="0"/>
              <a:t> , пропорціональними і повідомлятися Європейській Комісії</a:t>
            </a:r>
          </a:p>
          <a:p>
            <a:r>
              <a:rPr lang="uk-UA" sz="2000" dirty="0" smtClean="0"/>
              <a:t>Проста заборона експорту не може вважатися пропорційним заходом</a:t>
            </a:r>
          </a:p>
          <a:p>
            <a:r>
              <a:rPr lang="uk-UA" sz="2000" dirty="0" smtClean="0"/>
              <a:t>Натомість краще </a:t>
            </a:r>
            <a:r>
              <a:rPr lang="uk-UA" sz="2000" dirty="0" err="1" smtClean="0"/>
              <a:t>здійнювати</a:t>
            </a:r>
            <a:r>
              <a:rPr lang="uk-UA" sz="2000" dirty="0" smtClean="0"/>
              <a:t> перенаправлення необхідних товарів для протидії епідемії в місця, де вони найбільш потрібні, як всередині країни-члена, так і в інші країни-члени</a:t>
            </a:r>
          </a:p>
          <a:p>
            <a:r>
              <a:rPr lang="uk-UA" sz="2000" dirty="0" smtClean="0"/>
              <a:t>Регулювання цін також можливе для протидії раптовому зростанню цін на необхідні товари, якщо це  здійснюється на недискримінаційній основі  щодо громадянства або розміщення підприємства</a:t>
            </a:r>
          </a:p>
          <a:p>
            <a:endParaRPr lang="uk-UA" sz="2000" dirty="0" smtClean="0"/>
          </a:p>
          <a:p>
            <a:endParaRPr lang="uk-UA" sz="2000" dirty="0" smtClean="0"/>
          </a:p>
        </p:txBody>
      </p:sp>
    </p:spTree>
    <p:extLst>
      <p:ext uri="{BB962C8B-B14F-4D97-AF65-F5344CB8AC3E}">
        <p14:creationId xmlns:p14="http://schemas.microsoft.com/office/powerpoint/2010/main" val="1450478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722313" y="25400"/>
            <a:ext cx="7772400" cy="955675"/>
          </a:xfrm>
        </p:spPr>
        <p:txBody>
          <a:bodyPr/>
          <a:lstStyle/>
          <a:p>
            <a:pPr eaLnBrk="1" hangingPunct="1"/>
            <a:r>
              <a:rPr lang="uk-UA" altLang="uk-UA" sz="3600" b="1" smtClean="0">
                <a:solidFill>
                  <a:srgbClr val="FF0000"/>
                </a:solidFill>
              </a:rPr>
              <a:t>Єдиний ринок</a:t>
            </a:r>
            <a:endParaRPr lang="ru-RU" altLang="uk-UA" sz="3600" b="1" smtClean="0">
              <a:solidFill>
                <a:srgbClr val="FF0000"/>
              </a:solidFill>
            </a:endParaRPr>
          </a:p>
        </p:txBody>
      </p:sp>
      <p:sp>
        <p:nvSpPr>
          <p:cNvPr id="3" name="Подзаголовок 2"/>
          <p:cNvSpPr>
            <a:spLocks noGrp="1"/>
          </p:cNvSpPr>
          <p:nvPr>
            <p:ph type="subTitle" idx="1"/>
          </p:nvPr>
        </p:nvSpPr>
        <p:spPr>
          <a:xfrm>
            <a:off x="0" y="1125538"/>
            <a:ext cx="8964613" cy="5472112"/>
          </a:xfrm>
        </p:spPr>
        <p:txBody>
          <a:bodyPr rtlCol="0">
            <a:normAutofit/>
          </a:bodyPr>
          <a:lstStyle/>
          <a:p>
            <a:pPr eaLnBrk="1" fontAlgn="auto" hangingPunct="1">
              <a:spcAft>
                <a:spcPts val="0"/>
              </a:spcAft>
              <a:defRPr/>
            </a:pPr>
            <a:r>
              <a:rPr lang="uk-UA" dirty="0" smtClean="0">
                <a:solidFill>
                  <a:schemeClr val="tx1"/>
                </a:solidFill>
              </a:rPr>
              <a:t>4 виміри свободи – скасування бар</a:t>
            </a:r>
            <a:r>
              <a:rPr lang="en-US" dirty="0" smtClean="0">
                <a:solidFill>
                  <a:schemeClr val="tx1"/>
                </a:solidFill>
              </a:rPr>
              <a:t>’</a:t>
            </a:r>
            <a:r>
              <a:rPr lang="uk-UA" dirty="0" err="1" smtClean="0">
                <a:solidFill>
                  <a:schemeClr val="tx1"/>
                </a:solidFill>
              </a:rPr>
              <a:t>єрів</a:t>
            </a:r>
            <a:r>
              <a:rPr lang="uk-UA" dirty="0" smtClean="0">
                <a:solidFill>
                  <a:schemeClr val="tx1"/>
                </a:solidFill>
              </a:rPr>
              <a:t> для</a:t>
            </a:r>
            <a:endParaRPr lang="en-US" dirty="0" smtClean="0">
              <a:solidFill>
                <a:schemeClr val="tx1"/>
              </a:solidFill>
            </a:endParaRPr>
          </a:p>
          <a:p>
            <a:pPr marL="914400" lvl="1" indent="-457200" algn="just" eaLnBrk="1" fontAlgn="auto" hangingPunct="1">
              <a:spcAft>
                <a:spcPts val="0"/>
              </a:spcAft>
              <a:buFont typeface="Arial" pitchFamily="34" charset="0"/>
              <a:buChar char="•"/>
              <a:defRPr/>
            </a:pPr>
            <a:r>
              <a:rPr lang="uk-UA" dirty="0" smtClean="0">
                <a:solidFill>
                  <a:schemeClr val="tx1"/>
                </a:solidFill>
              </a:rPr>
              <a:t>тарифних і нетарифних для торгівлі товарами </a:t>
            </a:r>
          </a:p>
          <a:p>
            <a:pPr marL="914400" lvl="1" indent="-457200" algn="just" eaLnBrk="1" fontAlgn="auto" hangingPunct="1">
              <a:spcAft>
                <a:spcPts val="0"/>
              </a:spcAft>
              <a:buFont typeface="Arial" pitchFamily="34" charset="0"/>
              <a:buChar char="•"/>
              <a:defRPr/>
            </a:pPr>
            <a:r>
              <a:rPr lang="uk-UA" dirty="0" smtClean="0">
                <a:solidFill>
                  <a:schemeClr val="tx1"/>
                </a:solidFill>
              </a:rPr>
              <a:t>для торгівлі послугами</a:t>
            </a:r>
          </a:p>
          <a:p>
            <a:pPr marL="914400" lvl="1" indent="-457200" algn="just" eaLnBrk="1" fontAlgn="auto" hangingPunct="1">
              <a:spcAft>
                <a:spcPts val="0"/>
              </a:spcAft>
              <a:buFont typeface="Arial" pitchFamily="34" charset="0"/>
              <a:buChar char="•"/>
              <a:defRPr/>
            </a:pPr>
            <a:r>
              <a:rPr lang="uk-UA" dirty="0" smtClean="0">
                <a:solidFill>
                  <a:schemeClr val="tx1"/>
                </a:solidFill>
              </a:rPr>
              <a:t>руху капіталу </a:t>
            </a:r>
          </a:p>
          <a:p>
            <a:pPr marL="914400" lvl="1" indent="-457200" algn="just" eaLnBrk="1" fontAlgn="auto" hangingPunct="1">
              <a:spcAft>
                <a:spcPts val="0"/>
              </a:spcAft>
              <a:buFont typeface="Arial" pitchFamily="34" charset="0"/>
              <a:buChar char="•"/>
              <a:defRPr/>
            </a:pPr>
            <a:r>
              <a:rPr lang="uk-UA" dirty="0" smtClean="0">
                <a:solidFill>
                  <a:schemeClr val="tx1"/>
                </a:solidFill>
              </a:rPr>
              <a:t>руху робочої сили</a:t>
            </a:r>
          </a:p>
          <a:p>
            <a:pPr marL="914400" lvl="1" indent="-457200" algn="just" eaLnBrk="1" fontAlgn="auto" hangingPunct="1">
              <a:spcAft>
                <a:spcPts val="0"/>
              </a:spcAft>
              <a:buFont typeface="Arial" pitchFamily="34" charset="0"/>
              <a:buChar char="•"/>
              <a:defRPr/>
            </a:pPr>
            <a:r>
              <a:rPr lang="uk-UA" dirty="0" smtClean="0">
                <a:solidFill>
                  <a:schemeClr val="tx1"/>
                </a:solidFill>
              </a:rPr>
              <a:t>Частково - координація економічної політики</a:t>
            </a:r>
          </a:p>
          <a:p>
            <a:pPr marL="914400" lvl="1" indent="-457200" algn="just" eaLnBrk="1" fontAlgn="auto" hangingPunct="1">
              <a:spcAft>
                <a:spcPts val="0"/>
              </a:spcAft>
              <a:buFont typeface="Arial" pitchFamily="34" charset="0"/>
              <a:buChar char="•"/>
              <a:defRPr/>
            </a:pPr>
            <a:endParaRPr lang="uk-UA" dirty="0" smtClean="0">
              <a:solidFill>
                <a:schemeClr val="tx1"/>
              </a:solidFill>
            </a:endParaRPr>
          </a:p>
          <a:p>
            <a:pPr lvl="1" algn="just" eaLnBrk="1" fontAlgn="auto" hangingPunct="1">
              <a:spcAft>
                <a:spcPts val="0"/>
              </a:spcAft>
              <a:defRPr/>
            </a:pPr>
            <a:r>
              <a:rPr lang="uk-UA" dirty="0" smtClean="0">
                <a:solidFill>
                  <a:schemeClr val="tx1"/>
                </a:solidFill>
              </a:rPr>
              <a:t>Єдиний ринок + спільні економічні політики на рівні наднаціональних органів = економічний союз</a:t>
            </a:r>
          </a:p>
          <a:p>
            <a:pPr marL="914400" lvl="1" indent="-457200" algn="just" eaLnBrk="1" fontAlgn="auto" hangingPunct="1">
              <a:spcAft>
                <a:spcPts val="0"/>
              </a:spcAft>
              <a:buFont typeface="Arial" pitchFamily="34" charset="0"/>
              <a:buChar char="•"/>
              <a:defRPr/>
            </a:pPr>
            <a:endParaRPr lang="uk-UA" dirty="0">
              <a:solidFill>
                <a:schemeClr val="tx1"/>
              </a:solidFill>
            </a:endParaRPr>
          </a:p>
          <a:p>
            <a:pPr marL="914400" lvl="1" indent="-457200" algn="just" eaLnBrk="1" fontAlgn="auto" hangingPunct="1">
              <a:spcAft>
                <a:spcPts val="0"/>
              </a:spcAft>
              <a:buFont typeface="Arial" pitchFamily="34" charset="0"/>
              <a:buChar char="•"/>
              <a:defRPr/>
            </a:pPr>
            <a:endParaRPr lang="en-US" dirty="0" smtClean="0">
              <a:solidFill>
                <a:schemeClr val="tx1"/>
              </a:solidFill>
            </a:endParaRPr>
          </a:p>
          <a:p>
            <a:pPr marL="914400" lvl="1" indent="-457200" algn="just" eaLnBrk="1" fontAlgn="auto" hangingPunct="1">
              <a:spcAft>
                <a:spcPts val="0"/>
              </a:spcAft>
              <a:buFont typeface="Arial" pitchFamily="34" charset="0"/>
              <a:buChar char="•"/>
              <a:defRPr/>
            </a:pPr>
            <a:endParaRPr lang="uk-UA" dirty="0" smtClean="0">
              <a:solidFill>
                <a:schemeClr val="tx1"/>
              </a:solidFill>
            </a:endParaRPr>
          </a:p>
        </p:txBody>
      </p:sp>
      <p:sp>
        <p:nvSpPr>
          <p:cNvPr id="2" name="Выноска с четырьмя стрелками 1"/>
          <p:cNvSpPr/>
          <p:nvPr/>
        </p:nvSpPr>
        <p:spPr>
          <a:xfrm>
            <a:off x="179512" y="116632"/>
            <a:ext cx="720080" cy="792088"/>
          </a:xfrm>
          <a:prstGeom prst="quad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706090"/>
          </a:xfrm>
        </p:spPr>
        <p:txBody>
          <a:bodyPr/>
          <a:lstStyle/>
          <a:p>
            <a:pPr>
              <a:spcBef>
                <a:spcPct val="20000"/>
              </a:spcBef>
            </a:pPr>
            <a:r>
              <a:rPr lang="uk-UA" sz="2400" b="1" dirty="0" smtClean="0">
                <a:solidFill>
                  <a:schemeClr val="accent3">
                    <a:lumMod val="75000"/>
                  </a:schemeClr>
                </a:solidFill>
              </a:rPr>
              <a:t>Виклики </a:t>
            </a:r>
            <a:r>
              <a:rPr lang="en-US" sz="2400" b="1" dirty="0" smtClean="0">
                <a:solidFill>
                  <a:schemeClr val="accent3">
                    <a:lumMod val="75000"/>
                  </a:schemeClr>
                </a:solidFill>
              </a:rPr>
              <a:t>COVID-19 </a:t>
            </a:r>
            <a:r>
              <a:rPr lang="ru-RU" sz="2400" b="1" dirty="0" smtClean="0">
                <a:solidFill>
                  <a:schemeClr val="accent3">
                    <a:lumMod val="75000"/>
                  </a:schemeClr>
                </a:solidFill>
              </a:rPr>
              <a:t>і </a:t>
            </a:r>
            <a:r>
              <a:rPr lang="ru-RU" sz="2400" b="1" dirty="0" err="1" smtClean="0">
                <a:solidFill>
                  <a:schemeClr val="accent3">
                    <a:lumMod val="75000"/>
                  </a:schemeClr>
                </a:solidFill>
              </a:rPr>
              <a:t>політика</a:t>
            </a:r>
            <a:r>
              <a:rPr lang="ru-RU" sz="2400" b="1" dirty="0" smtClean="0">
                <a:solidFill>
                  <a:schemeClr val="accent3">
                    <a:lumMod val="75000"/>
                  </a:schemeClr>
                </a:solidFill>
              </a:rPr>
              <a:t> ЄС</a:t>
            </a:r>
            <a:endParaRPr lang="uk-UA" sz="2400" dirty="0">
              <a:solidFill>
                <a:srgbClr val="0070C0"/>
              </a:solidFill>
              <a:latin typeface="+mn-lt"/>
              <a:ea typeface="+mn-ea"/>
              <a:cs typeface="+mn-cs"/>
            </a:endParaRPr>
          </a:p>
        </p:txBody>
      </p:sp>
      <p:sp>
        <p:nvSpPr>
          <p:cNvPr id="3" name="Объект 2"/>
          <p:cNvSpPr>
            <a:spLocks noGrp="1"/>
          </p:cNvSpPr>
          <p:nvPr>
            <p:ph idx="1"/>
          </p:nvPr>
        </p:nvSpPr>
        <p:spPr>
          <a:xfrm>
            <a:off x="457200" y="548680"/>
            <a:ext cx="8229600" cy="5904656"/>
          </a:xfrm>
        </p:spPr>
        <p:txBody>
          <a:bodyPr/>
          <a:lstStyle/>
          <a:p>
            <a:pPr marL="0" indent="0">
              <a:buNone/>
            </a:pPr>
            <a:r>
              <a:rPr lang="en-US" sz="2000" dirty="0" smtClean="0">
                <a:solidFill>
                  <a:srgbClr val="0070C0"/>
                </a:solidFill>
                <a:latin typeface="+mn-lt"/>
                <a:ea typeface="+mn-ea"/>
                <a:cs typeface="+mn-cs"/>
              </a:rPr>
              <a:t>COVID-19</a:t>
            </a:r>
            <a:r>
              <a:rPr lang="uk-UA" sz="2000" dirty="0">
                <a:solidFill>
                  <a:srgbClr val="0070C0"/>
                </a:solidFill>
              </a:rPr>
              <a:t>.</a:t>
            </a:r>
            <a:r>
              <a:rPr lang="uk-UA" sz="2000" dirty="0" smtClean="0">
                <a:solidFill>
                  <a:srgbClr val="0070C0"/>
                </a:solidFill>
                <a:latin typeface="+mn-lt"/>
                <a:ea typeface="+mn-ea"/>
                <a:cs typeface="+mn-cs"/>
              </a:rPr>
              <a:t> </a:t>
            </a:r>
            <a:r>
              <a:rPr lang="en-US" sz="2000" dirty="0" smtClean="0">
                <a:solidFill>
                  <a:srgbClr val="0070C0"/>
                </a:solidFill>
                <a:latin typeface="+mn-lt"/>
                <a:ea typeface="+mn-ea"/>
                <a:cs typeface="+mn-cs"/>
              </a:rPr>
              <a:t>Guidelines for border management measures to protect health and ensure the availability of goods and essential services</a:t>
            </a:r>
            <a:endParaRPr lang="uk-UA" sz="2000" dirty="0" smtClean="0">
              <a:solidFill>
                <a:srgbClr val="0070C0"/>
              </a:solidFill>
              <a:latin typeface="+mn-lt"/>
              <a:ea typeface="+mn-ea"/>
              <a:cs typeface="+mn-cs"/>
            </a:endParaRPr>
          </a:p>
          <a:p>
            <a:r>
              <a:rPr lang="uk-UA" sz="2000" dirty="0" smtClean="0"/>
              <a:t>Допуск країнами-членами своїх громадян і резидентів, сприяти транзиту інших громадян і резидентів ЄС, що повертаються додому</a:t>
            </a:r>
          </a:p>
          <a:p>
            <a:r>
              <a:rPr lang="uk-UA" sz="2000" dirty="0" smtClean="0"/>
              <a:t>Методи контролю не повинні підривати канали поставок товарів для недопущення їх дефіциту на ринку</a:t>
            </a:r>
          </a:p>
          <a:p>
            <a:r>
              <a:rPr lang="uk-UA" sz="2000" dirty="0" smtClean="0"/>
              <a:t>Забезпечити можливість переміщення професіоналів, задіяних в транспортуванні товарів і послуг, сприяння їх безпечному переміщенню</a:t>
            </a:r>
          </a:p>
          <a:p>
            <a:r>
              <a:rPr lang="uk-UA" sz="2000" dirty="0" smtClean="0"/>
              <a:t>Обмеження щодо транспорту мають бути </a:t>
            </a:r>
            <a:r>
              <a:rPr lang="uk-UA" sz="2000" dirty="0" err="1" smtClean="0"/>
              <a:t>обгрунтованими</a:t>
            </a:r>
            <a:r>
              <a:rPr lang="uk-UA" sz="2000" dirty="0" smtClean="0"/>
              <a:t> і повідомлятися Європейській Комісії</a:t>
            </a:r>
          </a:p>
          <a:p>
            <a:r>
              <a:rPr lang="uk-UA" sz="2000" dirty="0" smtClean="0"/>
              <a:t>На зовнішніх кордонах ЄС: </a:t>
            </a:r>
          </a:p>
          <a:p>
            <a:pPr lvl="1"/>
            <a:r>
              <a:rPr lang="uk-UA" sz="1800" dirty="0" err="1" smtClean="0"/>
              <a:t>скрінінг</a:t>
            </a:r>
            <a:r>
              <a:rPr lang="uk-UA" sz="1800" dirty="0" smtClean="0"/>
              <a:t> і оцінка ризику зараження осіб, що прибувають з країн, охоплених епідемією (при від</a:t>
            </a:r>
            <a:r>
              <a:rPr lang="en-US" sz="1800" dirty="0" smtClean="0"/>
              <a:t>’</a:t>
            </a:r>
            <a:r>
              <a:rPr lang="uk-UA" sz="1800" dirty="0" smtClean="0"/>
              <a:t>їзді і при прибутті)</a:t>
            </a:r>
          </a:p>
          <a:p>
            <a:pPr lvl="1"/>
            <a:r>
              <a:rPr lang="uk-UA" sz="1800" dirty="0" smtClean="0"/>
              <a:t>ізоляція осіб з підозрою на зараження </a:t>
            </a:r>
            <a:r>
              <a:rPr lang="uk-UA" sz="1800" dirty="0" err="1" smtClean="0"/>
              <a:t>короновірусом</a:t>
            </a:r>
            <a:endParaRPr lang="uk-UA" sz="1800" dirty="0" smtClean="0"/>
          </a:p>
          <a:p>
            <a:pPr lvl="1"/>
            <a:r>
              <a:rPr lang="uk-UA" sz="1800" dirty="0" smtClean="0"/>
              <a:t>можливість </a:t>
            </a:r>
            <a:r>
              <a:rPr lang="uk-UA" sz="1800" dirty="0" err="1" smtClean="0"/>
              <a:t>недопуску</a:t>
            </a:r>
            <a:r>
              <a:rPr lang="uk-UA" sz="1800" dirty="0" smtClean="0"/>
              <a:t> на територію ЄС осіб з третіх країн, якщо вони несуть ризик зараження</a:t>
            </a:r>
          </a:p>
          <a:p>
            <a:r>
              <a:rPr lang="uk-UA" sz="2000" dirty="0" smtClean="0"/>
              <a:t>Можливість запровадження тимчасового прикордонного контролю на внутрішніх кордонах ЄС</a:t>
            </a:r>
          </a:p>
          <a:p>
            <a:endParaRPr lang="uk-UA" sz="2000" dirty="0" smtClean="0"/>
          </a:p>
          <a:p>
            <a:pPr lvl="1"/>
            <a:endParaRPr lang="uk-UA" sz="1600" dirty="0" smtClean="0"/>
          </a:p>
          <a:p>
            <a:endParaRPr lang="uk-UA" sz="2000" dirty="0" smtClean="0"/>
          </a:p>
          <a:p>
            <a:endParaRPr lang="uk-UA" sz="2000" dirty="0" smtClean="0"/>
          </a:p>
          <a:p>
            <a:endParaRPr lang="uk-UA" sz="2000" dirty="0" smtClean="0"/>
          </a:p>
          <a:p>
            <a:endParaRPr lang="uk-UA" sz="2000" dirty="0" smtClean="0"/>
          </a:p>
          <a:p>
            <a:endParaRPr lang="uk-UA" sz="2000" dirty="0"/>
          </a:p>
        </p:txBody>
      </p:sp>
    </p:spTree>
    <p:extLst>
      <p:ext uri="{BB962C8B-B14F-4D97-AF65-F5344CB8AC3E}">
        <p14:creationId xmlns:p14="http://schemas.microsoft.com/office/powerpoint/2010/main" val="1412553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553792"/>
          </a:xfrm>
        </p:spPr>
        <p:txBody>
          <a:bodyPr/>
          <a:lstStyle/>
          <a:p>
            <a:pPr>
              <a:spcBef>
                <a:spcPct val="20000"/>
              </a:spcBef>
            </a:pPr>
            <a:r>
              <a:rPr lang="uk-UA" sz="2400" b="1" dirty="0" smtClean="0">
                <a:solidFill>
                  <a:schemeClr val="accent3">
                    <a:lumMod val="75000"/>
                  </a:schemeClr>
                </a:solidFill>
              </a:rPr>
              <a:t>Виклики </a:t>
            </a:r>
            <a:r>
              <a:rPr lang="en-US" sz="2400" b="1" dirty="0" smtClean="0">
                <a:solidFill>
                  <a:schemeClr val="accent3">
                    <a:lumMod val="75000"/>
                  </a:schemeClr>
                </a:solidFill>
              </a:rPr>
              <a:t>COVID-19 </a:t>
            </a:r>
            <a:r>
              <a:rPr lang="ru-RU" sz="2400" b="1" dirty="0" smtClean="0">
                <a:solidFill>
                  <a:schemeClr val="accent3">
                    <a:lumMod val="75000"/>
                  </a:schemeClr>
                </a:solidFill>
              </a:rPr>
              <a:t>і </a:t>
            </a:r>
            <a:r>
              <a:rPr lang="ru-RU" sz="2400" b="1" dirty="0" err="1" smtClean="0">
                <a:solidFill>
                  <a:schemeClr val="accent3">
                    <a:lumMod val="75000"/>
                  </a:schemeClr>
                </a:solidFill>
              </a:rPr>
              <a:t>політика</a:t>
            </a:r>
            <a:r>
              <a:rPr lang="ru-RU" sz="2400" b="1" dirty="0" smtClean="0">
                <a:solidFill>
                  <a:schemeClr val="accent3">
                    <a:lumMod val="75000"/>
                  </a:schemeClr>
                </a:solidFill>
              </a:rPr>
              <a:t> ЄС</a:t>
            </a:r>
            <a:endParaRPr lang="uk-UA" sz="2400" dirty="0">
              <a:solidFill>
                <a:srgbClr val="0070C0"/>
              </a:solidFill>
              <a:latin typeface="+mn-lt"/>
              <a:ea typeface="+mn-ea"/>
              <a:cs typeface="+mn-cs"/>
            </a:endParaRPr>
          </a:p>
        </p:txBody>
      </p:sp>
      <p:sp>
        <p:nvSpPr>
          <p:cNvPr id="3" name="Объект 2"/>
          <p:cNvSpPr>
            <a:spLocks noGrp="1"/>
          </p:cNvSpPr>
          <p:nvPr>
            <p:ph idx="1"/>
          </p:nvPr>
        </p:nvSpPr>
        <p:spPr>
          <a:xfrm>
            <a:off x="179512" y="620688"/>
            <a:ext cx="8856984" cy="6048672"/>
          </a:xfrm>
        </p:spPr>
        <p:txBody>
          <a:bodyPr/>
          <a:lstStyle/>
          <a:p>
            <a:r>
              <a:rPr lang="ru-RU" sz="2400" dirty="0" err="1" smtClean="0"/>
              <a:t>Фінансова</a:t>
            </a:r>
            <a:r>
              <a:rPr lang="ru-RU" sz="2400" dirty="0" smtClean="0"/>
              <a:t> </a:t>
            </a:r>
            <a:r>
              <a:rPr lang="ru-RU" sz="2400" dirty="0" err="1" smtClean="0"/>
              <a:t>допомога</a:t>
            </a:r>
            <a:r>
              <a:rPr lang="ru-RU" sz="2400" dirty="0" smtClean="0"/>
              <a:t> </a:t>
            </a:r>
            <a:r>
              <a:rPr lang="ru-RU" sz="2400" dirty="0"/>
              <a:t>по л</a:t>
            </a:r>
            <a:r>
              <a:rPr lang="uk-UA" sz="2400" dirty="0"/>
              <a:t>інії ЄІБ (приватному сектору € 200 млрд ) та ЄМС (урядам € 240 млрд </a:t>
            </a:r>
            <a:r>
              <a:rPr lang="uk-UA" sz="2400" dirty="0" smtClean="0"/>
              <a:t>)</a:t>
            </a:r>
          </a:p>
          <a:p>
            <a:r>
              <a:rPr lang="uk-UA" sz="2400" dirty="0" smtClean="0"/>
              <a:t>Всього на національному і наднаціональному рівні  в ЄС мобілізується фінансування 3,4 трлн дол. для цілей подолання кризи через </a:t>
            </a:r>
            <a:r>
              <a:rPr lang="uk-UA" sz="2400" dirty="0" smtClean="0"/>
              <a:t>пандемію</a:t>
            </a:r>
          </a:p>
          <a:p>
            <a:r>
              <a:rPr lang="uk-UA" sz="2400" dirty="0" smtClean="0"/>
              <a:t>ЄЦБ – купівля </a:t>
            </a:r>
            <a:r>
              <a:rPr lang="uk-UA" sz="2400" dirty="0"/>
              <a:t>цінних паперів (</a:t>
            </a:r>
            <a:r>
              <a:rPr lang="it-IT" sz="2400" dirty="0"/>
              <a:t>Pandemic Emergency Purchase Programme</a:t>
            </a:r>
            <a:r>
              <a:rPr lang="uk-UA" sz="2400" dirty="0"/>
              <a:t>)</a:t>
            </a:r>
            <a:endParaRPr lang="uk-UA" sz="2400" dirty="0"/>
          </a:p>
          <a:p>
            <a:r>
              <a:rPr lang="uk-UA" sz="2400" dirty="0" smtClean="0"/>
              <a:t>Допомога поверненню громадян ЄС з третіх країн</a:t>
            </a:r>
          </a:p>
          <a:p>
            <a:r>
              <a:rPr lang="uk-UA" sz="2400" dirty="0" smtClean="0"/>
              <a:t>Тимчасова загалом заборона на в</a:t>
            </a:r>
            <a:r>
              <a:rPr lang="en-US" sz="2400" dirty="0" smtClean="0"/>
              <a:t>’</a:t>
            </a:r>
            <a:r>
              <a:rPr lang="uk-UA" sz="2400" dirty="0" err="1" smtClean="0"/>
              <a:t>їзд</a:t>
            </a:r>
            <a:r>
              <a:rPr lang="uk-UA" sz="2400" dirty="0" smtClean="0"/>
              <a:t> іноземців до ЄС (але передбачені винятки)</a:t>
            </a:r>
          </a:p>
          <a:p>
            <a:r>
              <a:rPr lang="uk-UA" sz="2400" dirty="0" smtClean="0"/>
              <a:t>Вимога попереднього  дозволу на експорт медичних товарів</a:t>
            </a:r>
          </a:p>
          <a:p>
            <a:r>
              <a:rPr lang="uk-UA" sz="2400" dirty="0" smtClean="0"/>
              <a:t>Спільні закупівлі через Службу цивільного захисту</a:t>
            </a:r>
          </a:p>
          <a:p>
            <a:r>
              <a:rPr lang="uk-UA" sz="2400" dirty="0" smtClean="0"/>
              <a:t>Зелений коридор для руху товарів</a:t>
            </a:r>
            <a:endParaRPr lang="en-US" sz="2400" dirty="0"/>
          </a:p>
          <a:p>
            <a:r>
              <a:rPr lang="uk-UA" sz="2400" dirty="0" smtClean="0"/>
              <a:t>Наукові дослідження</a:t>
            </a:r>
          </a:p>
          <a:p>
            <a:endParaRPr lang="uk-UA" sz="2400" dirty="0" smtClean="0"/>
          </a:p>
          <a:p>
            <a:endParaRPr lang="uk-UA" sz="2000" dirty="0" smtClean="0"/>
          </a:p>
          <a:p>
            <a:endParaRPr lang="uk-UA" sz="2000" dirty="0"/>
          </a:p>
        </p:txBody>
      </p:sp>
    </p:spTree>
    <p:extLst>
      <p:ext uri="{BB962C8B-B14F-4D97-AF65-F5344CB8AC3E}">
        <p14:creationId xmlns:p14="http://schemas.microsoft.com/office/powerpoint/2010/main" val="373132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lstStyle/>
          <a:p>
            <a:r>
              <a:rPr lang="uk-UA" sz="3200" b="1" dirty="0">
                <a:solidFill>
                  <a:schemeClr val="accent3">
                    <a:lumMod val="75000"/>
                  </a:schemeClr>
                </a:solidFill>
              </a:rPr>
              <a:t>Виклики </a:t>
            </a:r>
            <a:r>
              <a:rPr lang="en-US" sz="3200" b="1" dirty="0">
                <a:solidFill>
                  <a:schemeClr val="accent3">
                    <a:lumMod val="75000"/>
                  </a:schemeClr>
                </a:solidFill>
              </a:rPr>
              <a:t>COVID-19 </a:t>
            </a:r>
            <a:r>
              <a:rPr lang="ru-RU" sz="3200" b="1" dirty="0">
                <a:solidFill>
                  <a:schemeClr val="accent3">
                    <a:lumMod val="75000"/>
                  </a:schemeClr>
                </a:solidFill>
              </a:rPr>
              <a:t>і </a:t>
            </a:r>
            <a:r>
              <a:rPr lang="ru-RU" sz="3200" b="1" dirty="0" err="1">
                <a:solidFill>
                  <a:schemeClr val="accent3">
                    <a:lumMod val="75000"/>
                  </a:schemeClr>
                </a:solidFill>
              </a:rPr>
              <a:t>політика</a:t>
            </a:r>
            <a:r>
              <a:rPr lang="ru-RU" sz="3200" b="1" dirty="0">
                <a:solidFill>
                  <a:schemeClr val="accent3">
                    <a:lumMod val="75000"/>
                  </a:schemeClr>
                </a:solidFill>
              </a:rPr>
              <a:t> ЄС</a:t>
            </a:r>
            <a:endParaRPr lang="uk-UA" sz="3200" dirty="0"/>
          </a:p>
        </p:txBody>
      </p:sp>
      <p:sp>
        <p:nvSpPr>
          <p:cNvPr id="3" name="Content Placeholder 2"/>
          <p:cNvSpPr>
            <a:spLocks noGrp="1"/>
          </p:cNvSpPr>
          <p:nvPr>
            <p:ph idx="1"/>
          </p:nvPr>
        </p:nvSpPr>
        <p:spPr>
          <a:xfrm>
            <a:off x="457200" y="1052736"/>
            <a:ext cx="8229600" cy="5073427"/>
          </a:xfrm>
        </p:spPr>
        <p:txBody>
          <a:bodyPr/>
          <a:lstStyle/>
          <a:p>
            <a:r>
              <a:rPr lang="uk-UA" sz="2400" dirty="0"/>
              <a:t>Рекомендації для національних органів та бізнесу (нарощування і оптимізація товарів медичного призначення, тестування …)</a:t>
            </a:r>
          </a:p>
          <a:p>
            <a:r>
              <a:rPr lang="uk-UA" sz="2400" dirty="0"/>
              <a:t>Вільний доступ до стандартів на медичні товари</a:t>
            </a:r>
          </a:p>
          <a:p>
            <a:r>
              <a:rPr lang="uk-UA" sz="2400" dirty="0"/>
              <a:t>Протидія дезінформації</a:t>
            </a:r>
          </a:p>
          <a:p>
            <a:r>
              <a:rPr lang="uk-UA" sz="2400" dirty="0"/>
              <a:t>Моніторинг ПІІ</a:t>
            </a:r>
          </a:p>
          <a:p>
            <a:r>
              <a:rPr lang="uk-UA" sz="2400" dirty="0" smtClean="0"/>
              <a:t>Взаємна допомога країн </a:t>
            </a:r>
            <a:r>
              <a:rPr lang="uk-UA" sz="2400" dirty="0" err="1"/>
              <a:t>країн</a:t>
            </a:r>
            <a:r>
              <a:rPr lang="uk-UA" sz="2400" dirty="0"/>
              <a:t> ЄС </a:t>
            </a:r>
            <a:r>
              <a:rPr lang="uk-UA" sz="2400" dirty="0" smtClean="0"/>
              <a:t>(</a:t>
            </a:r>
            <a:r>
              <a:rPr lang="uk-UA" sz="2400" dirty="0"/>
              <a:t>медичною </a:t>
            </a:r>
            <a:r>
              <a:rPr lang="uk-UA" sz="2400" dirty="0" smtClean="0"/>
              <a:t>продукцією, репатріація громадян з третіх країн, лікування)</a:t>
            </a:r>
          </a:p>
          <a:p>
            <a:r>
              <a:rPr lang="uk-UA" sz="2000" dirty="0" smtClean="0"/>
              <a:t>Більше </a:t>
            </a:r>
            <a:r>
              <a:rPr lang="uk-UA" sz="2000" dirty="0"/>
              <a:t>інформації: </a:t>
            </a:r>
            <a:endParaRPr lang="en-US" sz="2000" dirty="0"/>
          </a:p>
          <a:p>
            <a:pPr lvl="1"/>
            <a:r>
              <a:rPr lang="it-IT" sz="1800" dirty="0">
                <a:hlinkClick r:id="rId2"/>
              </a:rPr>
              <a:t>https://ec.europa.eu/info/live-work-travel-eu/health/coronavirus-response_en</a:t>
            </a:r>
            <a:endParaRPr lang="it-IT" sz="1800" dirty="0"/>
          </a:p>
          <a:p>
            <a:pPr lvl="1"/>
            <a:r>
              <a:rPr lang="it-IT" sz="1800" dirty="0">
                <a:hlinkClick r:id="rId3"/>
              </a:rPr>
              <a:t>https://ec.europa.eu/info/live-work-travel-eu/health/coronavirus-response/overview-commissions-response_en</a:t>
            </a:r>
            <a:r>
              <a:rPr lang="it-IT" sz="1800" dirty="0"/>
              <a:t> </a:t>
            </a:r>
            <a:endParaRPr lang="uk-UA" sz="1800" dirty="0"/>
          </a:p>
          <a:p>
            <a:endParaRPr lang="uk-UA" dirty="0" smtClean="0"/>
          </a:p>
          <a:p>
            <a:endParaRPr lang="uk-UA" dirty="0"/>
          </a:p>
        </p:txBody>
      </p:sp>
    </p:spTree>
    <p:extLst>
      <p:ext uri="{BB962C8B-B14F-4D97-AF65-F5344CB8AC3E}">
        <p14:creationId xmlns:p14="http://schemas.microsoft.com/office/powerpoint/2010/main" val="405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68313" y="15875"/>
            <a:ext cx="8229600" cy="892175"/>
          </a:xfrm>
        </p:spPr>
        <p:txBody>
          <a:bodyPr/>
          <a:lstStyle/>
          <a:p>
            <a:pPr eaLnBrk="1" hangingPunct="1"/>
            <a:r>
              <a:rPr lang="uk-UA" altLang="uk-UA" sz="4000" b="1" dirty="0" smtClean="0">
                <a:solidFill>
                  <a:srgbClr val="FF0000"/>
                </a:solidFill>
              </a:rPr>
              <a:t>Ефекти</a:t>
            </a:r>
          </a:p>
        </p:txBody>
      </p:sp>
      <p:sp>
        <p:nvSpPr>
          <p:cNvPr id="5123" name="Объект 2"/>
          <p:cNvSpPr>
            <a:spLocks noGrp="1"/>
          </p:cNvSpPr>
          <p:nvPr>
            <p:ph idx="1"/>
          </p:nvPr>
        </p:nvSpPr>
        <p:spPr>
          <a:xfrm>
            <a:off x="323850" y="1124744"/>
            <a:ext cx="8496300" cy="5544344"/>
          </a:xfrm>
        </p:spPr>
        <p:txBody>
          <a:bodyPr/>
          <a:lstStyle/>
          <a:p>
            <a:pPr>
              <a:defRPr/>
            </a:pPr>
            <a:r>
              <a:rPr lang="uk-UA" altLang="uk-UA" sz="2400" dirty="0" smtClean="0"/>
              <a:t>Збільшення конкуренції між фірмами різних країн</a:t>
            </a:r>
          </a:p>
          <a:p>
            <a:pPr>
              <a:defRPr/>
            </a:pPr>
            <a:r>
              <a:rPr lang="uk-UA" altLang="uk-UA" sz="2400" dirty="0" smtClean="0"/>
              <a:t>Менші ціни завдяки конкуренції</a:t>
            </a:r>
          </a:p>
          <a:p>
            <a:pPr>
              <a:defRPr/>
            </a:pPr>
            <a:r>
              <a:rPr lang="uk-UA" altLang="uk-UA" sz="2400" dirty="0" smtClean="0"/>
              <a:t>Менші ціни завдяки гармонізації вимог – зниження витрат на вихід на ринок</a:t>
            </a:r>
          </a:p>
          <a:p>
            <a:pPr>
              <a:defRPr/>
            </a:pPr>
            <a:r>
              <a:rPr lang="uk-UA" altLang="uk-UA" sz="2400" dirty="0" smtClean="0"/>
              <a:t>Менші ціни завдяки більш ефективному поєднанні ресурсів з різних країн-членів</a:t>
            </a:r>
          </a:p>
          <a:p>
            <a:pPr>
              <a:defRPr/>
            </a:pPr>
            <a:r>
              <a:rPr lang="uk-UA" altLang="uk-UA" sz="2400" dirty="0" smtClean="0"/>
              <a:t>Менші ціни завдяки ефекту масштабу</a:t>
            </a:r>
          </a:p>
          <a:p>
            <a:pPr>
              <a:defRPr/>
            </a:pPr>
            <a:r>
              <a:rPr lang="uk-UA" altLang="uk-UA" sz="2400" dirty="0" smtClean="0"/>
              <a:t>Забезпечення якості товарів і послуг</a:t>
            </a:r>
          </a:p>
          <a:p>
            <a:pPr>
              <a:defRPr/>
            </a:pPr>
            <a:r>
              <a:rPr lang="uk-UA" altLang="uk-UA" sz="2400" dirty="0" smtClean="0"/>
              <a:t>Збільшення відкритості економік</a:t>
            </a:r>
          </a:p>
          <a:p>
            <a:pPr>
              <a:defRPr/>
            </a:pPr>
            <a:r>
              <a:rPr lang="uk-UA" altLang="uk-UA" sz="2400" dirty="0" smtClean="0"/>
              <a:t>Можливість використання гармонізованого законодавства як зразку для слідування іншими країнами</a:t>
            </a:r>
          </a:p>
          <a:p>
            <a:pPr>
              <a:defRPr/>
            </a:pPr>
            <a:r>
              <a:rPr lang="uk-UA" altLang="uk-UA" sz="2400" dirty="0" smtClean="0"/>
              <a:t>Краща переговорна позиція ЄС у переговорах з іншими країнами</a:t>
            </a:r>
          </a:p>
          <a:p>
            <a:pPr>
              <a:defRPr/>
            </a:pPr>
            <a:endParaRPr lang="uk-UA" altLang="uk-UA" sz="2400" dirty="0" smtClean="0"/>
          </a:p>
          <a:p>
            <a:pPr>
              <a:defRPr/>
            </a:pPr>
            <a:endParaRPr lang="uk-UA" altLang="uk-UA" sz="2400" dirty="0" smtClean="0"/>
          </a:p>
          <a:p>
            <a:pPr>
              <a:defRPr/>
            </a:pPr>
            <a:endParaRPr lang="uk-UA" altLang="uk-UA" sz="2400" dirty="0"/>
          </a:p>
        </p:txBody>
      </p:sp>
      <p:sp>
        <p:nvSpPr>
          <p:cNvPr id="3" name="Прямоугольник 2"/>
          <p:cNvSpPr/>
          <p:nvPr/>
        </p:nvSpPr>
        <p:spPr>
          <a:xfrm>
            <a:off x="179512" y="34094"/>
            <a:ext cx="86409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00622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68313" y="15875"/>
            <a:ext cx="8229600" cy="892175"/>
          </a:xfrm>
        </p:spPr>
        <p:txBody>
          <a:bodyPr/>
          <a:lstStyle/>
          <a:p>
            <a:pPr eaLnBrk="1" hangingPunct="1"/>
            <a:r>
              <a:rPr lang="uk-UA" altLang="uk-UA" sz="4000" b="1" smtClean="0">
                <a:solidFill>
                  <a:srgbClr val="FF0000"/>
                </a:solidFill>
              </a:rPr>
              <a:t>Етапи розвитку ЄС</a:t>
            </a:r>
          </a:p>
        </p:txBody>
      </p:sp>
      <p:sp>
        <p:nvSpPr>
          <p:cNvPr id="5123" name="Объект 2"/>
          <p:cNvSpPr>
            <a:spLocks noGrp="1"/>
          </p:cNvSpPr>
          <p:nvPr>
            <p:ph idx="1"/>
          </p:nvPr>
        </p:nvSpPr>
        <p:spPr>
          <a:xfrm>
            <a:off x="323850" y="908050"/>
            <a:ext cx="8496300" cy="5761038"/>
          </a:xfrm>
        </p:spPr>
        <p:txBody>
          <a:bodyPr/>
          <a:lstStyle/>
          <a:p>
            <a:pPr>
              <a:defRPr/>
            </a:pPr>
            <a:r>
              <a:rPr lang="uk-UA" altLang="uk-UA" sz="2400" dirty="0" smtClean="0"/>
              <a:t>1957-68 – зона вільної торгівлі (немає тарифних бар</a:t>
            </a:r>
            <a:r>
              <a:rPr lang="en-US" altLang="uk-UA" sz="2400" dirty="0" smtClean="0"/>
              <a:t>’</a:t>
            </a:r>
            <a:r>
              <a:rPr lang="uk-UA" altLang="uk-UA" sz="2400" dirty="0" err="1" smtClean="0"/>
              <a:t>єрів</a:t>
            </a:r>
            <a:r>
              <a:rPr lang="uk-UA" altLang="uk-UA" sz="2400" dirty="0" smtClean="0"/>
              <a:t> всередині ЄС)</a:t>
            </a:r>
          </a:p>
          <a:p>
            <a:pPr>
              <a:defRPr/>
            </a:pPr>
            <a:r>
              <a:rPr lang="uk-UA" altLang="uk-UA" sz="2400" dirty="0" smtClean="0"/>
              <a:t>1968-1976 – митний союз (єдина зовнішньоторговельна політика і митні тарифи у торгівлі з іншими країнами)</a:t>
            </a:r>
          </a:p>
          <a:p>
            <a:pPr>
              <a:defRPr/>
            </a:pPr>
            <a:r>
              <a:rPr lang="uk-UA" altLang="uk-UA" sz="2400" dirty="0" smtClean="0"/>
              <a:t>1987 – 1992 – етап спільного ринку</a:t>
            </a:r>
          </a:p>
          <a:p>
            <a:pPr>
              <a:defRPr/>
            </a:pPr>
            <a:r>
              <a:rPr lang="uk-UA" altLang="uk-UA" sz="2400" dirty="0" smtClean="0"/>
              <a:t>з 1993 – економічний союз</a:t>
            </a:r>
          </a:p>
          <a:p>
            <a:pPr>
              <a:defRPr/>
            </a:pPr>
            <a:r>
              <a:rPr lang="uk-UA" altLang="uk-UA" sz="2400" dirty="0" smtClean="0"/>
              <a:t>З 1999 – валютний союз (країни єврозони)</a:t>
            </a:r>
          </a:p>
          <a:p>
            <a:pPr marL="0" indent="0">
              <a:buFont typeface="Arial" charset="0"/>
              <a:buNone/>
              <a:defRPr/>
            </a:pPr>
            <a:r>
              <a:rPr lang="uk-UA" altLang="uk-UA" sz="2400" dirty="0" smtClean="0"/>
              <a:t>Інтеграція по окремих видах політик відбувалася ще до етапу створення економічного союзу, наприклад:</a:t>
            </a:r>
          </a:p>
          <a:p>
            <a:pPr>
              <a:defRPr/>
            </a:pPr>
            <a:r>
              <a:rPr lang="uk-UA" altLang="uk-UA" sz="2400" dirty="0" smtClean="0"/>
              <a:t>спільна </a:t>
            </a:r>
            <a:r>
              <a:rPr lang="uk-UA" altLang="uk-UA" sz="2400" dirty="0"/>
              <a:t>аграрна політика з 1962 р.</a:t>
            </a:r>
          </a:p>
          <a:p>
            <a:pPr>
              <a:defRPr/>
            </a:pPr>
            <a:r>
              <a:rPr lang="uk-UA" altLang="uk-UA" sz="2400" dirty="0" smtClean="0"/>
              <a:t>європейська </a:t>
            </a:r>
            <a:r>
              <a:rPr lang="uk-UA" altLang="uk-UA" sz="2400" dirty="0"/>
              <a:t>валютна система з 1979 р.</a:t>
            </a:r>
          </a:p>
          <a:p>
            <a:pPr marL="0" indent="0">
              <a:buNone/>
              <a:defRPr/>
            </a:pPr>
            <a:r>
              <a:rPr lang="uk-UA" sz="2400" dirty="0"/>
              <a:t>Угода про функціонування Європейського Союзу </a:t>
            </a:r>
            <a:r>
              <a:rPr lang="uk-UA" sz="2400" dirty="0" smtClean="0"/>
              <a:t>/ </a:t>
            </a:r>
            <a:r>
              <a:rPr lang="en-US" sz="2400" dirty="0" smtClean="0"/>
              <a:t>Treaty </a:t>
            </a:r>
            <a:r>
              <a:rPr lang="en-US" sz="2400" dirty="0"/>
              <a:t>on the Functioning of the European Union</a:t>
            </a:r>
            <a:endParaRPr lang="uk-UA" altLang="uk-UA"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570962"/>
            <a:ext cx="875097" cy="881037"/>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276872"/>
            <a:ext cx="951570" cy="12687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68313" y="188913"/>
            <a:ext cx="8229600" cy="765175"/>
          </a:xfrm>
        </p:spPr>
        <p:txBody>
          <a:bodyPr/>
          <a:lstStyle/>
          <a:p>
            <a:pPr eaLnBrk="1" hangingPunct="1"/>
            <a:r>
              <a:rPr lang="uk-UA" altLang="uk-UA" sz="4000" b="1" dirty="0" smtClean="0">
                <a:solidFill>
                  <a:srgbClr val="FFC000"/>
                </a:solidFill>
              </a:rPr>
              <a:t>Вільний рух товарів</a:t>
            </a:r>
            <a:endParaRPr lang="ru-RU" altLang="uk-UA" sz="4000" b="1" dirty="0" smtClean="0">
              <a:solidFill>
                <a:srgbClr val="FFC000"/>
              </a:solidFill>
            </a:endParaRPr>
          </a:p>
        </p:txBody>
      </p:sp>
      <p:sp>
        <p:nvSpPr>
          <p:cNvPr id="6147" name="Объект 2"/>
          <p:cNvSpPr>
            <a:spLocks noGrp="1"/>
          </p:cNvSpPr>
          <p:nvPr>
            <p:ph idx="1"/>
          </p:nvPr>
        </p:nvSpPr>
        <p:spPr>
          <a:xfrm>
            <a:off x="457200" y="1196975"/>
            <a:ext cx="8229600" cy="5472113"/>
          </a:xfrm>
        </p:spPr>
        <p:txBody>
          <a:bodyPr/>
          <a:lstStyle/>
          <a:p>
            <a:pPr eaLnBrk="1" hangingPunct="1"/>
            <a:r>
              <a:rPr lang="uk-UA" altLang="uk-UA" sz="2200" dirty="0" smtClean="0"/>
              <a:t>Вільний обіг всередині ЄС для товарів:</a:t>
            </a:r>
          </a:p>
          <a:p>
            <a:pPr lvl="1" eaLnBrk="1" hangingPunct="1"/>
            <a:r>
              <a:rPr lang="uk-UA" altLang="uk-UA" sz="2000" dirty="0" smtClean="0"/>
              <a:t>вироблених в країнах-членах ЄС</a:t>
            </a:r>
          </a:p>
          <a:p>
            <a:pPr lvl="1" eaLnBrk="1" hangingPunct="1"/>
            <a:r>
              <a:rPr lang="uk-UA" altLang="uk-UA" sz="2000" dirty="0" smtClean="0"/>
              <a:t>імпортованих з-за меж ЄС, що пройшли процедури розмитнення</a:t>
            </a:r>
          </a:p>
          <a:p>
            <a:pPr eaLnBrk="1" hangingPunct="1"/>
            <a:r>
              <a:rPr lang="uk-UA" altLang="uk-UA" sz="2200" dirty="0" smtClean="0"/>
              <a:t>Не використовуються митні тарифи і квоти між країнами-членами ЄС</a:t>
            </a:r>
            <a:endParaRPr lang="en-US" altLang="uk-UA" sz="2200" dirty="0" smtClean="0"/>
          </a:p>
          <a:p>
            <a:pPr eaLnBrk="1" hangingPunct="1"/>
            <a:r>
              <a:rPr lang="uk-UA" altLang="uk-UA" sz="2200" dirty="0" smtClean="0"/>
              <a:t>Не дозволяються внутрішні податки на імпортні товари більші ніж аналогічні податки на товари вітчизняного походження</a:t>
            </a:r>
          </a:p>
          <a:p>
            <a:pPr eaLnBrk="1" hangingPunct="1"/>
            <a:r>
              <a:rPr lang="uk-UA" altLang="uk-UA" sz="2200" dirty="0" smtClean="0"/>
              <a:t>Відміна митного контролю на кордонах між країнами-членами ЄС</a:t>
            </a:r>
          </a:p>
          <a:p>
            <a:pPr eaLnBrk="1" hangingPunct="1"/>
            <a:r>
              <a:rPr lang="uk-UA" altLang="uk-UA" sz="2200" dirty="0" smtClean="0"/>
              <a:t>Гармонізація технічного регулювання і стандартів</a:t>
            </a:r>
          </a:p>
          <a:p>
            <a:pPr eaLnBrk="1" hangingPunct="1"/>
            <a:r>
              <a:rPr lang="ru-RU" altLang="uk-UA" sz="2200" dirty="0" err="1" smtClean="0"/>
              <a:t>Можливі</a:t>
            </a:r>
            <a:r>
              <a:rPr lang="ru-RU" altLang="uk-UA" sz="2200" dirty="0" smtClean="0"/>
              <a:t> </a:t>
            </a:r>
            <a:r>
              <a:rPr lang="ru-RU" altLang="uk-UA" sz="2200" dirty="0" err="1" smtClean="0"/>
              <a:t>винятки</a:t>
            </a:r>
            <a:r>
              <a:rPr lang="ru-RU" altLang="uk-UA" sz="2200" dirty="0" smtClean="0"/>
              <a:t>: </a:t>
            </a:r>
            <a:r>
              <a:rPr lang="ru-RU" altLang="uk-UA" sz="2200" dirty="0" err="1" smtClean="0"/>
              <a:t>обмеження</a:t>
            </a:r>
            <a:r>
              <a:rPr lang="ru-RU" altLang="uk-UA" sz="2200" dirty="0" smtClean="0"/>
              <a:t> / заборона </a:t>
            </a:r>
            <a:r>
              <a:rPr lang="ru-RU" altLang="uk-UA" sz="2200" dirty="0" err="1" smtClean="0"/>
              <a:t>експорту</a:t>
            </a:r>
            <a:r>
              <a:rPr lang="ru-RU" altLang="uk-UA" sz="2200" dirty="0" smtClean="0"/>
              <a:t> / </a:t>
            </a:r>
            <a:r>
              <a:rPr lang="ru-RU" altLang="uk-UA" sz="2200" dirty="0" err="1" smtClean="0"/>
              <a:t>імпорту</a:t>
            </a:r>
            <a:r>
              <a:rPr lang="ru-RU" altLang="uk-UA" sz="2200" dirty="0" smtClean="0"/>
              <a:t> з </a:t>
            </a:r>
            <a:r>
              <a:rPr lang="ru-RU" altLang="uk-UA" sz="2200" dirty="0" err="1" smtClean="0"/>
              <a:t>міркувань</a:t>
            </a:r>
            <a:r>
              <a:rPr lang="ru-RU" altLang="uk-UA" sz="2200" dirty="0" smtClean="0"/>
              <a:t> </a:t>
            </a:r>
            <a:r>
              <a:rPr lang="ru-RU" altLang="uk-UA" sz="2200" dirty="0" err="1" smtClean="0"/>
              <a:t>захисту</a:t>
            </a:r>
            <a:r>
              <a:rPr lang="ru-RU" altLang="uk-UA" sz="2200" dirty="0" smtClean="0"/>
              <a:t> </a:t>
            </a:r>
            <a:r>
              <a:rPr lang="ru-RU" altLang="uk-UA" sz="2200" dirty="0" err="1" smtClean="0"/>
              <a:t>публічної</a:t>
            </a:r>
            <a:r>
              <a:rPr lang="ru-RU" altLang="uk-UA" sz="2200" dirty="0" smtClean="0"/>
              <a:t> </a:t>
            </a:r>
            <a:r>
              <a:rPr lang="ru-RU" altLang="uk-UA" sz="2200" dirty="0" err="1" smtClean="0"/>
              <a:t>моралі</a:t>
            </a:r>
            <a:r>
              <a:rPr lang="ru-RU" altLang="uk-UA" sz="2200" dirty="0" smtClean="0"/>
              <a:t>, </a:t>
            </a:r>
            <a:r>
              <a:rPr lang="ru-RU" altLang="uk-UA" sz="2200" dirty="0" err="1" smtClean="0"/>
              <a:t>державної</a:t>
            </a:r>
            <a:r>
              <a:rPr lang="ru-RU" altLang="uk-UA" sz="2200" dirty="0" smtClean="0"/>
              <a:t> </a:t>
            </a:r>
            <a:r>
              <a:rPr lang="ru-RU" altLang="uk-UA" sz="2200" dirty="0" err="1" smtClean="0"/>
              <a:t>безпеки</a:t>
            </a:r>
            <a:r>
              <a:rPr lang="ru-RU" altLang="uk-UA" sz="2200" dirty="0" smtClean="0"/>
              <a:t>, </a:t>
            </a:r>
            <a:r>
              <a:rPr lang="ru-RU" altLang="uk-UA" sz="2200" dirty="0" err="1" smtClean="0"/>
              <a:t>захисту</a:t>
            </a:r>
            <a:r>
              <a:rPr lang="ru-RU" altLang="uk-UA" sz="2200" dirty="0" smtClean="0"/>
              <a:t> здоров</a:t>
            </a:r>
            <a:r>
              <a:rPr lang="en-US" altLang="uk-UA" sz="2200" dirty="0" smtClean="0"/>
              <a:t>’</a:t>
            </a:r>
            <a:r>
              <a:rPr lang="uk-UA" altLang="uk-UA" sz="2200" dirty="0" smtClean="0"/>
              <a:t>я людей, тварин і рослин, історичної спадщини тощо – але без дискримінації та не зловживати цим</a:t>
            </a:r>
            <a:endParaRPr lang="ru-RU" altLang="uk-UA" sz="2200" dirty="0" smtClean="0"/>
          </a:p>
          <a:p>
            <a:pPr eaLnBrk="1" hangingPunct="1"/>
            <a:endParaRPr lang="uk-UA" altLang="uk-UA" sz="2400" dirty="0" smtClean="0"/>
          </a:p>
          <a:p>
            <a:pPr eaLnBrk="1" hangingPunct="1"/>
            <a:endParaRPr lang="ru-RU" altLang="uk-UA" sz="1800" dirty="0" smtClean="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1181877" cy="8864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8313" y="115888"/>
            <a:ext cx="8229600" cy="720725"/>
          </a:xfrm>
        </p:spPr>
        <p:txBody>
          <a:bodyPr/>
          <a:lstStyle/>
          <a:p>
            <a:pPr eaLnBrk="1" hangingPunct="1"/>
            <a:r>
              <a:rPr lang="uk-UA" altLang="uk-UA" sz="4000" b="1" smtClean="0">
                <a:solidFill>
                  <a:srgbClr val="FFC000"/>
                </a:solidFill>
              </a:rPr>
              <a:t>Технічне регулювання в ЄС</a:t>
            </a:r>
          </a:p>
        </p:txBody>
      </p:sp>
      <p:sp>
        <p:nvSpPr>
          <p:cNvPr id="7171" name="Объект 2"/>
          <p:cNvSpPr>
            <a:spLocks noGrp="1"/>
          </p:cNvSpPr>
          <p:nvPr>
            <p:ph idx="1"/>
          </p:nvPr>
        </p:nvSpPr>
        <p:spPr>
          <a:xfrm>
            <a:off x="457200" y="1125538"/>
            <a:ext cx="8229600" cy="5472112"/>
          </a:xfrm>
        </p:spPr>
        <p:txBody>
          <a:bodyPr/>
          <a:lstStyle/>
          <a:p>
            <a:r>
              <a:rPr lang="uk-UA" altLang="uk-UA" sz="2800" dirty="0" smtClean="0"/>
              <a:t>Товари, що продаються на ринку ЄС мають відповідати необхідним вимогам, закріплених в технічних регламентах (щодо безпечності для споживачів / працівників, екологічності …)</a:t>
            </a:r>
          </a:p>
          <a:p>
            <a:r>
              <a:rPr lang="uk-UA" altLang="uk-UA" sz="2800" dirty="0" smtClean="0"/>
              <a:t>Стандарти – </a:t>
            </a:r>
            <a:r>
              <a:rPr lang="uk-UA" altLang="uk-UA" sz="2800" dirty="0" err="1" smtClean="0"/>
              <a:t>необов</a:t>
            </a:r>
            <a:r>
              <a:rPr lang="en-US" altLang="uk-UA" sz="2800" dirty="0" smtClean="0"/>
              <a:t>’</a:t>
            </a:r>
            <a:r>
              <a:rPr lang="uk-UA" altLang="uk-UA" sz="2800" dirty="0" err="1" smtClean="0"/>
              <a:t>язкові</a:t>
            </a:r>
            <a:r>
              <a:rPr lang="en-US" altLang="uk-UA" sz="2800" dirty="0" smtClean="0"/>
              <a:t>, </a:t>
            </a:r>
            <a:r>
              <a:rPr lang="ru-RU" altLang="uk-UA" sz="2800" dirty="0" smtClean="0"/>
              <a:t>але в</a:t>
            </a:r>
            <a:r>
              <a:rPr lang="uk-UA" altLang="uk-UA" sz="2800" dirty="0" smtClean="0"/>
              <a:t>і</a:t>
            </a:r>
            <a:r>
              <a:rPr lang="ru-RU" altLang="uk-UA" sz="2800" dirty="0" err="1" smtClean="0"/>
              <a:t>дпо</a:t>
            </a:r>
            <a:r>
              <a:rPr lang="uk-UA" altLang="uk-UA" sz="2800" dirty="0" err="1" smtClean="0"/>
              <a:t>відність</a:t>
            </a:r>
            <a:r>
              <a:rPr lang="uk-UA" altLang="uk-UA" sz="2800" dirty="0" smtClean="0"/>
              <a:t> гармонізованим стандартам є одним зі способів доведення відповідності  необхідним вимогам ЄС</a:t>
            </a:r>
          </a:p>
          <a:p>
            <a:r>
              <a:rPr lang="uk-UA" altLang="uk-UA" sz="2800" dirty="0" smtClean="0"/>
              <a:t>Процедури оцінки відповідності (необхідним вимогам), модулі оцінки відповідності</a:t>
            </a:r>
          </a:p>
          <a:p>
            <a:r>
              <a:rPr lang="uk-UA" altLang="uk-UA" sz="2800" dirty="0" smtClean="0"/>
              <a:t>Взаємне визнання</a:t>
            </a:r>
          </a:p>
          <a:p>
            <a:endParaRPr lang="uk-UA" altLang="uk-UA" dirty="0" smtClean="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5229200"/>
            <a:ext cx="2125564" cy="1438961"/>
          </a:xfrm>
          <a:prstGeom prst="rect">
            <a:avLst/>
          </a:prstGeom>
        </p:spPr>
      </p:pic>
      <p:pic>
        <p:nvPicPr>
          <p:cNvPr id="5" name="Picture 4" descr="https://2.bp.blogspot.com/-zrMMdWmX4IM/XI4nNa7XrWI/AAAAAAAAN5s/mZPgy9NPYycgcE7VZS26q4tewcQLK0NTQCLcBGAs/s200/CEN%2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60648"/>
            <a:ext cx="807733" cy="6663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275" y="6008194"/>
            <a:ext cx="1199940" cy="65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5794" y="364444"/>
            <a:ext cx="12954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476250"/>
          </a:xfrm>
        </p:spPr>
        <p:txBody>
          <a:bodyPr/>
          <a:lstStyle/>
          <a:p>
            <a:r>
              <a:rPr lang="uk-UA" altLang="uk-UA" sz="3600" b="1" smtClean="0">
                <a:solidFill>
                  <a:srgbClr val="FFC000"/>
                </a:solidFill>
              </a:rPr>
              <a:t>Спільна система маркетингу продукції </a:t>
            </a:r>
            <a:endParaRPr lang="uk-UA" altLang="uk-UA" sz="3600" smtClean="0">
              <a:solidFill>
                <a:srgbClr val="FFC000"/>
              </a:solidFill>
            </a:endParaRPr>
          </a:p>
        </p:txBody>
      </p:sp>
      <p:sp>
        <p:nvSpPr>
          <p:cNvPr id="3" name="Content Placeholder 2"/>
          <p:cNvSpPr>
            <a:spLocks noGrp="1"/>
          </p:cNvSpPr>
          <p:nvPr>
            <p:ph idx="1"/>
          </p:nvPr>
        </p:nvSpPr>
        <p:spPr>
          <a:xfrm>
            <a:off x="107950" y="549275"/>
            <a:ext cx="8928100" cy="6308725"/>
          </a:xfrm>
        </p:spPr>
        <p:txBody>
          <a:bodyPr>
            <a:normAutofit fontScale="40000" lnSpcReduction="20000"/>
          </a:bodyPr>
          <a:lstStyle/>
          <a:p>
            <a:pPr marL="0" indent="0">
              <a:buFont typeface="Arial" charset="0"/>
              <a:buNone/>
              <a:defRPr/>
            </a:pPr>
            <a:r>
              <a:rPr lang="uk-UA" sz="4000" b="1" dirty="0" smtClean="0"/>
              <a:t>Рішення </a:t>
            </a:r>
            <a:r>
              <a:rPr lang="uk-UA" sz="4000" b="1" dirty="0"/>
              <a:t>про спільну систему маркетингу продукції</a:t>
            </a:r>
            <a:r>
              <a:rPr lang="uk-UA" sz="4000" dirty="0"/>
              <a:t> – </a:t>
            </a:r>
            <a:r>
              <a:rPr lang="en-US" sz="4000" dirty="0"/>
              <a:t>Decision No</a:t>
            </a:r>
            <a:r>
              <a:rPr lang="uk-UA" sz="4000" dirty="0"/>
              <a:t> 768/2008/</a:t>
            </a:r>
            <a:r>
              <a:rPr lang="en-US" sz="4000" dirty="0"/>
              <a:t>EC of the European Parliament and of the Council of</a:t>
            </a:r>
            <a:r>
              <a:rPr lang="uk-UA" sz="4000" dirty="0"/>
              <a:t> 9</a:t>
            </a:r>
            <a:r>
              <a:rPr lang="en-US" sz="4000" dirty="0"/>
              <a:t> July </a:t>
            </a:r>
            <a:r>
              <a:rPr lang="uk-UA" sz="4000" dirty="0"/>
              <a:t>2008 </a:t>
            </a:r>
            <a:r>
              <a:rPr lang="en-US" sz="4000" dirty="0"/>
              <a:t>on a common framework for the marketing of products</a:t>
            </a:r>
            <a:r>
              <a:rPr lang="uk-UA" sz="4000" dirty="0"/>
              <a:t>.</a:t>
            </a:r>
          </a:p>
          <a:p>
            <a:pPr>
              <a:defRPr/>
            </a:pPr>
            <a:r>
              <a:rPr lang="uk-UA" sz="4000" b="1" i="1" dirty="0">
                <a:solidFill>
                  <a:srgbClr val="0070C0"/>
                </a:solidFill>
              </a:rPr>
              <a:t>Виробник </a:t>
            </a:r>
            <a:r>
              <a:rPr lang="uk-UA" sz="4000" b="1" i="1" dirty="0" smtClean="0">
                <a:solidFill>
                  <a:srgbClr val="0070C0"/>
                </a:solidFill>
              </a:rPr>
              <a:t>має:</a:t>
            </a:r>
            <a:r>
              <a:rPr lang="uk-UA" sz="4000" dirty="0" smtClean="0">
                <a:solidFill>
                  <a:srgbClr val="0070C0"/>
                </a:solidFill>
              </a:rPr>
              <a:t> </a:t>
            </a:r>
          </a:p>
          <a:p>
            <a:pPr lvl="1">
              <a:defRPr/>
            </a:pPr>
            <a:r>
              <a:rPr lang="uk-UA" sz="4000" dirty="0" smtClean="0"/>
              <a:t>пройти </a:t>
            </a:r>
            <a:r>
              <a:rPr lang="uk-UA" sz="4000" dirty="0"/>
              <a:t>процедуру оцінки відповідності продукції обов’язковим вимогам на етапі розробки і </a:t>
            </a:r>
            <a:r>
              <a:rPr lang="uk-UA" sz="4000" dirty="0" smtClean="0"/>
              <a:t>виробництва</a:t>
            </a:r>
            <a:endParaRPr lang="uk-UA" sz="4000" dirty="0"/>
          </a:p>
          <a:p>
            <a:pPr lvl="1">
              <a:defRPr/>
            </a:pPr>
            <a:r>
              <a:rPr lang="uk-UA" sz="4000" dirty="0" smtClean="0"/>
              <a:t>маркування </a:t>
            </a:r>
            <a:r>
              <a:rPr lang="uk-UA" sz="4000" dirty="0"/>
              <a:t>CЄ (</a:t>
            </a:r>
            <a:r>
              <a:rPr lang="en-US" sz="4000" dirty="0"/>
              <a:t>Certified for Europe</a:t>
            </a:r>
            <a:r>
              <a:rPr lang="uk-UA" sz="4000" dirty="0"/>
              <a:t>) на продукті, упаковці або у супровідній документації </a:t>
            </a:r>
            <a:endParaRPr lang="uk-UA" sz="4000" dirty="0" smtClean="0"/>
          </a:p>
          <a:p>
            <a:pPr lvl="1">
              <a:defRPr/>
            </a:pPr>
            <a:r>
              <a:rPr lang="uk-UA" sz="4000" dirty="0" smtClean="0"/>
              <a:t>декларація </a:t>
            </a:r>
            <a:r>
              <a:rPr lang="uk-UA" sz="4000" dirty="0"/>
              <a:t>про відповідність (вимоги до неї </a:t>
            </a:r>
            <a:r>
              <a:rPr lang="uk-UA" sz="4000" dirty="0" smtClean="0"/>
              <a:t>у </a:t>
            </a:r>
            <a:r>
              <a:rPr lang="uk-UA" sz="4000" dirty="0">
                <a:solidFill>
                  <a:srgbClr val="7030A0"/>
                </a:solidFill>
              </a:rPr>
              <a:t>Додатку ІІІ</a:t>
            </a:r>
            <a:r>
              <a:rPr lang="uk-UA" sz="4000" dirty="0" smtClean="0"/>
              <a:t>)</a:t>
            </a:r>
          </a:p>
          <a:p>
            <a:pPr lvl="1">
              <a:defRPr/>
            </a:pPr>
            <a:r>
              <a:rPr lang="uk-UA" sz="4000" dirty="0" smtClean="0"/>
              <a:t>зазначати </a:t>
            </a:r>
            <a:r>
              <a:rPr lang="uk-UA" sz="4000" dirty="0"/>
              <a:t>тип, партію і серійний номер товару, свою назву і </a:t>
            </a:r>
            <a:r>
              <a:rPr lang="uk-UA" sz="4000" dirty="0" smtClean="0"/>
              <a:t>адресу</a:t>
            </a:r>
          </a:p>
          <a:p>
            <a:pPr lvl="1">
              <a:defRPr/>
            </a:pPr>
            <a:r>
              <a:rPr lang="uk-UA" sz="4000" dirty="0" smtClean="0"/>
              <a:t>інструкція </a:t>
            </a:r>
            <a:r>
              <a:rPr lang="uk-UA" sz="4000" dirty="0"/>
              <a:t>мовою, яка легко розуміється в країні-члені, куди постачається </a:t>
            </a:r>
            <a:r>
              <a:rPr lang="uk-UA" sz="4000" dirty="0" smtClean="0"/>
              <a:t>товар</a:t>
            </a:r>
            <a:endParaRPr lang="uk-UA" sz="4000" dirty="0"/>
          </a:p>
          <a:p>
            <a:pPr>
              <a:defRPr/>
            </a:pPr>
            <a:r>
              <a:rPr lang="uk-UA" sz="4000" b="1" i="1" dirty="0">
                <a:solidFill>
                  <a:srgbClr val="0070C0"/>
                </a:solidFill>
              </a:rPr>
              <a:t>Імпортер та дистриб’ютор</a:t>
            </a:r>
            <a:r>
              <a:rPr lang="uk-UA" sz="4000" dirty="0">
                <a:solidFill>
                  <a:srgbClr val="0070C0"/>
                </a:solidFill>
              </a:rPr>
              <a:t> </a:t>
            </a:r>
            <a:r>
              <a:rPr lang="uk-UA" sz="4000" b="1" i="1" dirty="0" smtClean="0">
                <a:solidFill>
                  <a:srgbClr val="0070C0"/>
                </a:solidFill>
              </a:rPr>
              <a:t>мають:</a:t>
            </a:r>
          </a:p>
          <a:p>
            <a:pPr lvl="1">
              <a:defRPr/>
            </a:pPr>
            <a:r>
              <a:rPr lang="uk-UA" sz="4000" dirty="0" smtClean="0"/>
              <a:t>перевіряти, </a:t>
            </a:r>
            <a:r>
              <a:rPr lang="uk-UA" sz="4000" dirty="0"/>
              <a:t>щоб продукт мав маркування про відповідність товару і супроводжувався </a:t>
            </a:r>
            <a:r>
              <a:rPr lang="uk-UA" sz="4000" dirty="0" smtClean="0"/>
              <a:t>документацією</a:t>
            </a:r>
            <a:r>
              <a:rPr lang="uk-UA" sz="4000" dirty="0"/>
              <a:t>, </a:t>
            </a:r>
            <a:r>
              <a:rPr lang="uk-UA" sz="4000" dirty="0" smtClean="0"/>
              <a:t>зберігають </a:t>
            </a:r>
            <a:r>
              <a:rPr lang="uk-UA" sz="4000" dirty="0"/>
              <a:t>копію декларації </a:t>
            </a:r>
            <a:r>
              <a:rPr lang="uk-UA" sz="4000" dirty="0" smtClean="0"/>
              <a:t>відповідності</a:t>
            </a:r>
          </a:p>
          <a:p>
            <a:pPr lvl="1">
              <a:defRPr/>
            </a:pPr>
            <a:r>
              <a:rPr lang="uk-UA" sz="4000" dirty="0" smtClean="0"/>
              <a:t>умови транспортування </a:t>
            </a:r>
            <a:r>
              <a:rPr lang="uk-UA" sz="4000" dirty="0"/>
              <a:t>та зберігання, що не ставлять під ризик відповідність товару </a:t>
            </a:r>
            <a:r>
              <a:rPr lang="uk-UA" sz="4000" dirty="0" smtClean="0"/>
              <a:t>вимогам</a:t>
            </a:r>
          </a:p>
          <a:p>
            <a:pPr lvl="1">
              <a:defRPr/>
            </a:pPr>
            <a:r>
              <a:rPr lang="uk-UA" sz="4000" dirty="0" smtClean="0"/>
              <a:t>імпортер зазначає власну </a:t>
            </a:r>
            <a:r>
              <a:rPr lang="uk-UA" sz="4000" dirty="0"/>
              <a:t>назву і </a:t>
            </a:r>
            <a:r>
              <a:rPr lang="uk-UA" sz="4000" dirty="0" smtClean="0"/>
              <a:t>адресу</a:t>
            </a:r>
          </a:p>
          <a:p>
            <a:pPr lvl="1">
              <a:defRPr/>
            </a:pPr>
            <a:r>
              <a:rPr lang="uk-UA" sz="4000" dirty="0" smtClean="0"/>
              <a:t>імпортер залежно </a:t>
            </a:r>
            <a:r>
              <a:rPr lang="uk-UA" sz="4000" dirty="0"/>
              <a:t>від ступеню ризику </a:t>
            </a:r>
            <a:r>
              <a:rPr lang="uk-UA" sz="4000" dirty="0" smtClean="0"/>
              <a:t>проводить </a:t>
            </a:r>
            <a:r>
              <a:rPr lang="uk-UA" sz="4000" dirty="0"/>
              <a:t>тестування зразків </a:t>
            </a:r>
            <a:r>
              <a:rPr lang="uk-UA" sz="4000" dirty="0" smtClean="0"/>
              <a:t>продукції</a:t>
            </a:r>
          </a:p>
          <a:p>
            <a:pPr lvl="1">
              <a:defRPr/>
            </a:pPr>
            <a:r>
              <a:rPr lang="uk-UA" sz="4000" dirty="0" smtClean="0"/>
              <a:t>реєстр </a:t>
            </a:r>
            <a:r>
              <a:rPr lang="uk-UA" sz="4000" dirty="0"/>
              <a:t>скарг і невідповідної </a:t>
            </a:r>
            <a:r>
              <a:rPr lang="uk-UA" sz="4000" dirty="0" smtClean="0"/>
              <a:t>продукції</a:t>
            </a:r>
          </a:p>
          <a:p>
            <a:pPr lvl="1">
              <a:defRPr/>
            </a:pPr>
            <a:r>
              <a:rPr lang="uk-UA" sz="4000" dirty="0" smtClean="0"/>
              <a:t>імпортер </a:t>
            </a:r>
            <a:r>
              <a:rPr lang="uk-UA" sz="4000" dirty="0"/>
              <a:t>прирівнюється </a:t>
            </a:r>
            <a:r>
              <a:rPr lang="uk-UA" sz="4000" dirty="0" smtClean="0"/>
              <a:t>до </a:t>
            </a:r>
            <a:r>
              <a:rPr lang="uk-UA" sz="4000" dirty="0"/>
              <a:t>виробника, якщо </a:t>
            </a:r>
            <a:r>
              <a:rPr lang="uk-UA" sz="4000" dirty="0" smtClean="0"/>
              <a:t>розміщує </a:t>
            </a:r>
            <a:r>
              <a:rPr lang="uk-UA" sz="4000" dirty="0"/>
              <a:t>товар під своєю торговельною маркою або суттєво змінює </a:t>
            </a:r>
            <a:r>
              <a:rPr lang="uk-UA" sz="4000" dirty="0" smtClean="0"/>
              <a:t>продукцію</a:t>
            </a:r>
            <a:endParaRPr lang="uk-UA" sz="4000" dirty="0"/>
          </a:p>
          <a:p>
            <a:pPr>
              <a:defRPr/>
            </a:pPr>
            <a:r>
              <a:rPr lang="uk-UA" sz="4000" dirty="0"/>
              <a:t>Якщо виявлений ризик, </a:t>
            </a:r>
            <a:r>
              <a:rPr lang="uk-UA" sz="4000" dirty="0" smtClean="0"/>
              <a:t>виробники</a:t>
            </a:r>
            <a:r>
              <a:rPr lang="uk-UA" sz="4000" dirty="0"/>
              <a:t>, імпортери </a:t>
            </a:r>
            <a:r>
              <a:rPr lang="uk-UA" sz="4000" dirty="0" smtClean="0"/>
              <a:t>та </a:t>
            </a:r>
            <a:r>
              <a:rPr lang="uk-UA" sz="4000" dirty="0"/>
              <a:t>дистриб’ютори мають повідомляти національні компетентні </a:t>
            </a:r>
            <a:r>
              <a:rPr lang="uk-UA" sz="4000" dirty="0" smtClean="0"/>
              <a:t>органи</a:t>
            </a:r>
          </a:p>
          <a:p>
            <a:pPr>
              <a:defRPr/>
            </a:pPr>
            <a:r>
              <a:rPr lang="en-US" sz="4000" b="1" i="1" dirty="0">
                <a:solidFill>
                  <a:srgbClr val="0070C0"/>
                </a:solidFill>
              </a:rPr>
              <a:t>O</a:t>
            </a:r>
            <a:r>
              <a:rPr lang="uk-UA" sz="4000" b="1" i="1" dirty="0" err="1" smtClean="0">
                <a:solidFill>
                  <a:srgbClr val="0070C0"/>
                </a:solidFill>
              </a:rPr>
              <a:t>ргани</a:t>
            </a:r>
            <a:r>
              <a:rPr lang="uk-UA" sz="4000" b="1" i="1" dirty="0" smtClean="0">
                <a:solidFill>
                  <a:srgbClr val="0070C0"/>
                </a:solidFill>
              </a:rPr>
              <a:t> </a:t>
            </a:r>
            <a:r>
              <a:rPr lang="uk-UA" sz="4000" b="1" i="1" dirty="0">
                <a:solidFill>
                  <a:srgbClr val="0070C0"/>
                </a:solidFill>
              </a:rPr>
              <a:t>ринкового нагляду</a:t>
            </a:r>
            <a:r>
              <a:rPr lang="uk-UA" sz="4000" b="1" i="1" dirty="0"/>
              <a:t> / </a:t>
            </a:r>
            <a:r>
              <a:rPr lang="uk-UA" sz="4000" b="1" i="1" dirty="0" err="1"/>
              <a:t>market</a:t>
            </a:r>
            <a:r>
              <a:rPr lang="uk-UA" sz="4000" b="1" i="1" dirty="0"/>
              <a:t> </a:t>
            </a:r>
            <a:r>
              <a:rPr lang="uk-UA" sz="4000" b="1" i="1" dirty="0" err="1"/>
              <a:t>surveillance</a:t>
            </a:r>
            <a:r>
              <a:rPr lang="uk-UA" sz="4000" b="1" i="1" dirty="0"/>
              <a:t> </a:t>
            </a:r>
            <a:r>
              <a:rPr lang="uk-UA" sz="4000" b="1" i="1" dirty="0" err="1"/>
              <a:t>authorities</a:t>
            </a:r>
            <a:r>
              <a:rPr lang="uk-UA" sz="4000" b="1" i="1" dirty="0"/>
              <a:t>:</a:t>
            </a:r>
            <a:endParaRPr lang="en-US" sz="4000" b="1" i="1" dirty="0"/>
          </a:p>
          <a:p>
            <a:pPr lvl="1">
              <a:defRPr/>
            </a:pPr>
            <a:r>
              <a:rPr lang="uk-UA" sz="4000" dirty="0"/>
              <a:t>м</a:t>
            </a:r>
            <a:r>
              <a:rPr lang="uk-UA" sz="4000" dirty="0" smtClean="0"/>
              <a:t>оніторинг </a:t>
            </a:r>
            <a:r>
              <a:rPr lang="uk-UA" sz="4000" dirty="0"/>
              <a:t>відповідності продукції </a:t>
            </a:r>
            <a:r>
              <a:rPr lang="uk-UA" sz="4000" dirty="0" smtClean="0"/>
              <a:t>вимогам </a:t>
            </a:r>
            <a:r>
              <a:rPr lang="uk-UA" sz="4000" dirty="0"/>
              <a:t>після надходження товарів у продаж </a:t>
            </a:r>
            <a:endParaRPr lang="uk-UA" sz="4000" dirty="0" smtClean="0"/>
          </a:p>
          <a:p>
            <a:pPr lvl="1">
              <a:defRPr/>
            </a:pPr>
            <a:r>
              <a:rPr lang="uk-UA" sz="4000" dirty="0" smtClean="0"/>
              <a:t>можуть </a:t>
            </a:r>
            <a:r>
              <a:rPr lang="uk-UA" sz="4000" dirty="0"/>
              <a:t>вимагати заходів для виправлення </a:t>
            </a:r>
            <a:r>
              <a:rPr lang="uk-UA" sz="4000" dirty="0" smtClean="0"/>
              <a:t>невідповідності залежно </a:t>
            </a:r>
            <a:r>
              <a:rPr lang="uk-UA" sz="4000" dirty="0"/>
              <a:t>від виявлених ризиків і за необхідності зняти товар з продажу та відкликати </a:t>
            </a:r>
            <a:r>
              <a:rPr lang="uk-UA" sz="4000" dirty="0" smtClean="0"/>
              <a:t>його</a:t>
            </a:r>
            <a:endParaRPr lang="uk-UA" sz="4000" dirty="0"/>
          </a:p>
          <a:p>
            <a:pPr>
              <a:defRPr/>
            </a:pPr>
            <a:r>
              <a:rPr lang="uk-UA" sz="4000" dirty="0"/>
              <a:t>Економічні оператори </a:t>
            </a:r>
            <a:r>
              <a:rPr lang="uk-UA" sz="4000" dirty="0" smtClean="0"/>
              <a:t>(але не кінцеві споживачі) мають </a:t>
            </a:r>
            <a:r>
              <a:rPr lang="uk-UA" sz="4000" dirty="0"/>
              <a:t>забезпечити </a:t>
            </a:r>
            <a:r>
              <a:rPr lang="uk-UA" sz="4000" dirty="0">
                <a:solidFill>
                  <a:srgbClr val="0070C0"/>
                </a:solidFill>
              </a:rPr>
              <a:t>відстеження походження </a:t>
            </a:r>
            <a:r>
              <a:rPr lang="uk-UA" sz="4000" dirty="0" smtClean="0"/>
              <a:t>товару: зберігати записи</a:t>
            </a:r>
            <a:endParaRPr lang="uk-UA" sz="4000" dirty="0"/>
          </a:p>
          <a:p>
            <a:pPr>
              <a:defRPr/>
            </a:pPr>
            <a:endParaRPr lang="uk-UA" dirty="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7850" y="2009775"/>
            <a:ext cx="946150"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5875"/>
            <a:ext cx="9144000" cy="676275"/>
          </a:xfrm>
        </p:spPr>
        <p:txBody>
          <a:bodyPr/>
          <a:lstStyle/>
          <a:p>
            <a:r>
              <a:rPr lang="uk-UA" altLang="uk-UA" sz="3600" b="1" smtClean="0">
                <a:solidFill>
                  <a:srgbClr val="FFC000"/>
                </a:solidFill>
              </a:rPr>
              <a:t>Спільна система маркетингу продукції </a:t>
            </a:r>
            <a:endParaRPr lang="uk-UA" altLang="uk-UA" sz="3600" smtClean="0">
              <a:solidFill>
                <a:srgbClr val="FFC000"/>
              </a:solidFill>
            </a:endParaRPr>
          </a:p>
        </p:txBody>
      </p:sp>
      <p:sp>
        <p:nvSpPr>
          <p:cNvPr id="3" name="Content Placeholder 2"/>
          <p:cNvSpPr>
            <a:spLocks noGrp="1"/>
          </p:cNvSpPr>
          <p:nvPr>
            <p:ph idx="1"/>
          </p:nvPr>
        </p:nvSpPr>
        <p:spPr>
          <a:xfrm>
            <a:off x="179388" y="836613"/>
            <a:ext cx="8785225" cy="6021387"/>
          </a:xfrm>
        </p:spPr>
        <p:txBody>
          <a:bodyPr>
            <a:normAutofit fontScale="62500" lnSpcReduction="20000"/>
          </a:bodyPr>
          <a:lstStyle/>
          <a:p>
            <a:pPr>
              <a:defRPr/>
            </a:pPr>
            <a:r>
              <a:rPr lang="uk-UA" dirty="0">
                <a:solidFill>
                  <a:srgbClr val="7030A0"/>
                </a:solidFill>
              </a:rPr>
              <a:t>У Додатку ІІ</a:t>
            </a:r>
            <a:r>
              <a:rPr lang="uk-UA" dirty="0"/>
              <a:t> </a:t>
            </a:r>
            <a:r>
              <a:rPr lang="en-US" dirty="0" smtClean="0"/>
              <a:t>– </a:t>
            </a:r>
            <a:r>
              <a:rPr lang="uk-UA" dirty="0" smtClean="0"/>
              <a:t>види </a:t>
            </a:r>
            <a:r>
              <a:rPr lang="uk-UA" dirty="0"/>
              <a:t>процедур </a:t>
            </a:r>
            <a:r>
              <a:rPr lang="uk-UA" dirty="0">
                <a:solidFill>
                  <a:srgbClr val="0070C0"/>
                </a:solidFill>
              </a:rPr>
              <a:t>оцінки відповідності </a:t>
            </a:r>
            <a:r>
              <a:rPr lang="uk-UA" dirty="0"/>
              <a:t>продукції (</a:t>
            </a:r>
            <a:r>
              <a:rPr lang="uk-UA" dirty="0">
                <a:solidFill>
                  <a:srgbClr val="0070C0"/>
                </a:solidFill>
              </a:rPr>
              <a:t>модулі</a:t>
            </a:r>
            <a:r>
              <a:rPr lang="uk-UA" dirty="0"/>
              <a:t>). </a:t>
            </a:r>
            <a:endParaRPr lang="en-US" dirty="0" smtClean="0"/>
          </a:p>
          <a:p>
            <a:pPr>
              <a:defRPr/>
            </a:pPr>
            <a:r>
              <a:rPr lang="uk-UA" dirty="0" smtClean="0"/>
              <a:t>В </a:t>
            </a:r>
            <a:r>
              <a:rPr lang="uk-UA" dirty="0"/>
              <a:t>деяких </a:t>
            </a:r>
            <a:r>
              <a:rPr lang="en-US" dirty="0" smtClean="0"/>
              <a:t>– </a:t>
            </a:r>
            <a:r>
              <a:rPr lang="uk-UA" dirty="0" smtClean="0"/>
              <a:t>участь </a:t>
            </a:r>
            <a:r>
              <a:rPr lang="uk-UA" dirty="0">
                <a:solidFill>
                  <a:srgbClr val="0070C0"/>
                </a:solidFill>
              </a:rPr>
              <a:t>нотифікованих установ </a:t>
            </a:r>
            <a:r>
              <a:rPr lang="uk-UA" dirty="0"/>
              <a:t>(</a:t>
            </a:r>
            <a:r>
              <a:rPr lang="uk-UA" dirty="0" err="1"/>
              <a:t>notified</a:t>
            </a:r>
            <a:r>
              <a:rPr lang="uk-UA" dirty="0"/>
              <a:t> </a:t>
            </a:r>
            <a:r>
              <a:rPr lang="uk-UA" dirty="0" err="1"/>
              <a:t>bodies</a:t>
            </a:r>
            <a:r>
              <a:rPr lang="uk-UA" dirty="0"/>
              <a:t>), яким делеговане право визначати відповідність продукції національними органами з акредитації. </a:t>
            </a:r>
            <a:r>
              <a:rPr lang="uk-UA" dirty="0" smtClean="0"/>
              <a:t>Перелік на </a:t>
            </a:r>
            <a:r>
              <a:rPr lang="uk-UA" dirty="0"/>
              <a:t>порталі </a:t>
            </a:r>
            <a:r>
              <a:rPr lang="uk-UA" dirty="0" err="1">
                <a:solidFill>
                  <a:srgbClr val="0070C0"/>
                </a:solidFill>
              </a:rPr>
              <a:t>Nando</a:t>
            </a:r>
            <a:r>
              <a:rPr lang="uk-UA" dirty="0">
                <a:solidFill>
                  <a:srgbClr val="0070C0"/>
                </a:solidFill>
              </a:rPr>
              <a:t> </a:t>
            </a:r>
            <a:r>
              <a:rPr lang="uk-UA" dirty="0"/>
              <a:t>(</a:t>
            </a:r>
            <a:r>
              <a:rPr lang="uk-UA" dirty="0">
                <a:solidFill>
                  <a:srgbClr val="7030A0"/>
                </a:solidFill>
              </a:rPr>
              <a:t>https://ec.europa.eu/growth/tools-databases/nando/</a:t>
            </a:r>
            <a:r>
              <a:rPr lang="uk-UA" dirty="0"/>
              <a:t>).</a:t>
            </a:r>
          </a:p>
          <a:p>
            <a:pPr>
              <a:defRPr/>
            </a:pPr>
            <a:r>
              <a:rPr lang="uk-UA" dirty="0"/>
              <a:t>В деяких </a:t>
            </a:r>
            <a:r>
              <a:rPr lang="en-US" dirty="0" smtClean="0"/>
              <a:t>– </a:t>
            </a:r>
            <a:r>
              <a:rPr lang="uk-UA" dirty="0" smtClean="0">
                <a:solidFill>
                  <a:srgbClr val="0070C0"/>
                </a:solidFill>
              </a:rPr>
              <a:t>акредитований </a:t>
            </a:r>
            <a:r>
              <a:rPr lang="uk-UA" dirty="0">
                <a:solidFill>
                  <a:srgbClr val="0070C0"/>
                </a:solidFill>
              </a:rPr>
              <a:t>підрозділ </a:t>
            </a:r>
            <a:r>
              <a:rPr lang="uk-UA" dirty="0"/>
              <a:t>самого </a:t>
            </a:r>
            <a:r>
              <a:rPr lang="uk-UA" dirty="0">
                <a:solidFill>
                  <a:srgbClr val="0070C0"/>
                </a:solidFill>
              </a:rPr>
              <a:t>виробника</a:t>
            </a:r>
            <a:r>
              <a:rPr lang="uk-UA" dirty="0"/>
              <a:t>, </a:t>
            </a:r>
            <a:r>
              <a:rPr lang="uk-UA" dirty="0" smtClean="0"/>
              <a:t>який </a:t>
            </a:r>
            <a:r>
              <a:rPr lang="uk-UA" dirty="0"/>
              <a:t>не пов’язаний з розробкою, виробництвом, постачанням чи обслуговуванням продукції, що перевіряється. </a:t>
            </a:r>
            <a:endParaRPr lang="en-US" dirty="0" smtClean="0"/>
          </a:p>
          <a:p>
            <a:pPr>
              <a:defRPr/>
            </a:pPr>
            <a:r>
              <a:rPr lang="uk-UA" dirty="0">
                <a:solidFill>
                  <a:srgbClr val="0070C0"/>
                </a:solidFill>
              </a:rPr>
              <a:t>П</a:t>
            </a:r>
            <a:r>
              <a:rPr lang="uk-UA" dirty="0" smtClean="0">
                <a:solidFill>
                  <a:srgbClr val="0070C0"/>
                </a:solidFill>
              </a:rPr>
              <a:t>олегшення</a:t>
            </a:r>
            <a:r>
              <a:rPr lang="uk-UA" dirty="0" smtClean="0"/>
              <a:t> </a:t>
            </a:r>
            <a:r>
              <a:rPr lang="uk-UA" dirty="0"/>
              <a:t>процедур оцінки відповідності для товарів, виготовлених на замовлення або дрібними серіями. </a:t>
            </a:r>
            <a:endParaRPr lang="uk-UA" dirty="0" smtClean="0"/>
          </a:p>
          <a:p>
            <a:pPr>
              <a:defRPr/>
            </a:pPr>
            <a:r>
              <a:rPr lang="uk-UA" dirty="0" smtClean="0"/>
              <a:t>Виробники </a:t>
            </a:r>
            <a:r>
              <a:rPr lang="uk-UA" dirty="0"/>
              <a:t>можуть </a:t>
            </a:r>
            <a:r>
              <a:rPr lang="uk-UA" dirty="0">
                <a:solidFill>
                  <a:srgbClr val="0070C0"/>
                </a:solidFill>
              </a:rPr>
              <a:t>обирати серед модулів</a:t>
            </a:r>
            <a:r>
              <a:rPr lang="uk-UA" dirty="0"/>
              <a:t>, зокрема з переліку </a:t>
            </a:r>
            <a:r>
              <a:rPr lang="uk-UA" dirty="0" err="1" smtClean="0"/>
              <a:t>дозволеніих</a:t>
            </a:r>
            <a:r>
              <a:rPr lang="uk-UA" dirty="0" smtClean="0"/>
              <a:t> відповідною </a:t>
            </a:r>
            <a:r>
              <a:rPr lang="uk-UA" dirty="0"/>
              <a:t>галузевою </a:t>
            </a:r>
            <a:r>
              <a:rPr lang="uk-UA" dirty="0" smtClean="0"/>
              <a:t>директивою, тестування </a:t>
            </a:r>
            <a:r>
              <a:rPr lang="uk-UA" dirty="0"/>
              <a:t>кожної продукції </a:t>
            </a:r>
            <a:r>
              <a:rPr lang="uk-UA" dirty="0" smtClean="0"/>
              <a:t>/ вибірково</a:t>
            </a:r>
            <a:r>
              <a:rPr lang="uk-UA" dirty="0"/>
              <a:t>.</a:t>
            </a:r>
          </a:p>
          <a:p>
            <a:pPr>
              <a:defRPr/>
            </a:pPr>
            <a:r>
              <a:rPr lang="uk-UA" dirty="0" smtClean="0"/>
              <a:t>Приклад: </a:t>
            </a:r>
            <a:r>
              <a:rPr lang="uk-UA" dirty="0" smtClean="0">
                <a:solidFill>
                  <a:srgbClr val="0070C0"/>
                </a:solidFill>
              </a:rPr>
              <a:t>Внутрішній контроль </a:t>
            </a:r>
            <a:r>
              <a:rPr lang="uk-UA" dirty="0">
                <a:solidFill>
                  <a:srgbClr val="0070C0"/>
                </a:solidFill>
              </a:rPr>
              <a:t>продукту (модуль </a:t>
            </a:r>
            <a:r>
              <a:rPr lang="uk-UA" dirty="0" smtClean="0">
                <a:solidFill>
                  <a:srgbClr val="0070C0"/>
                </a:solidFill>
              </a:rPr>
              <a:t>А):</a:t>
            </a:r>
          </a:p>
          <a:p>
            <a:pPr lvl="1">
              <a:defRPr/>
            </a:pPr>
            <a:r>
              <a:rPr lang="uk-UA" dirty="0" smtClean="0"/>
              <a:t>виробник </a:t>
            </a:r>
            <a:r>
              <a:rPr lang="uk-UA" dirty="0"/>
              <a:t>несе сам відповідальність за оцінку </a:t>
            </a:r>
            <a:r>
              <a:rPr lang="uk-UA" dirty="0" smtClean="0"/>
              <a:t>відповідності</a:t>
            </a:r>
          </a:p>
          <a:p>
            <a:pPr lvl="1">
              <a:defRPr/>
            </a:pPr>
            <a:r>
              <a:rPr lang="uk-UA" dirty="0" smtClean="0"/>
              <a:t>має </a:t>
            </a:r>
            <a:r>
              <a:rPr lang="uk-UA" dirty="0"/>
              <a:t>забезпечити технічну </a:t>
            </a:r>
            <a:r>
              <a:rPr lang="uk-UA" dirty="0" smtClean="0"/>
              <a:t>документацію, таку </a:t>
            </a:r>
            <a:r>
              <a:rPr lang="uk-UA" dirty="0"/>
              <a:t>як загальний опис продукту, концептуальний дизайн, схеми і креслення та пояснення до них, перелік гармонізованих стандартів (яким відповідає продукт), результати технічних розрахунків і перевірок </a:t>
            </a:r>
            <a:r>
              <a:rPr lang="uk-UA" dirty="0" smtClean="0"/>
              <a:t>тощо</a:t>
            </a:r>
          </a:p>
          <a:p>
            <a:pPr lvl="1">
              <a:defRPr/>
            </a:pPr>
            <a:r>
              <a:rPr lang="uk-UA" dirty="0" smtClean="0"/>
              <a:t>застосовується </a:t>
            </a:r>
            <a:r>
              <a:rPr lang="uk-UA" dirty="0"/>
              <a:t>до найпростіших видів продукції або тих, що несуть найменший рівень </a:t>
            </a:r>
            <a:r>
              <a:rPr lang="uk-UA" dirty="0" smtClean="0"/>
              <a:t>ризику </a:t>
            </a:r>
            <a:endParaRPr lang="uk-UA" dirty="0"/>
          </a:p>
          <a:p>
            <a:pPr>
              <a:defRPr/>
            </a:pPr>
            <a:endParaRPr lang="uk-U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6504</TotalTime>
  <Words>2576</Words>
  <Application>Microsoft Office PowerPoint</Application>
  <PresentationFormat>On-screen Show (4:3)</PresentationFormat>
  <Paragraphs>356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Тема Office</vt:lpstr>
      <vt:lpstr>Спільний ринок і економічні політики ЄС</vt:lpstr>
      <vt:lpstr>PowerPoint Presentation</vt:lpstr>
      <vt:lpstr>Єдиний ринок</vt:lpstr>
      <vt:lpstr>Ефекти</vt:lpstr>
      <vt:lpstr>Етапи розвитку ЄС</vt:lpstr>
      <vt:lpstr>Вільний рух товарів</vt:lpstr>
      <vt:lpstr>Технічне регулювання в ЄС</vt:lpstr>
      <vt:lpstr>Спільна система маркетингу продукції </vt:lpstr>
      <vt:lpstr>Спільна система маркетингу продукції </vt:lpstr>
      <vt:lpstr>Безпека продукції RAPEX</vt:lpstr>
      <vt:lpstr>Інформація про технічні вимоги</vt:lpstr>
      <vt:lpstr>Вільний рух послуг</vt:lpstr>
      <vt:lpstr>Єдиний ринок послуг</vt:lpstr>
      <vt:lpstr>Єдиний ринок послуг</vt:lpstr>
      <vt:lpstr>Вільний рух капіталу</vt:lpstr>
      <vt:lpstr>Вільний рух осіб</vt:lpstr>
      <vt:lpstr>Інші аспекти єдиного ринку</vt:lpstr>
      <vt:lpstr>Розподіл повноважень за політиками ЄС</vt:lpstr>
      <vt:lpstr>Бюджет ЄС 2014-2020</vt:lpstr>
      <vt:lpstr>PowerPoint Presentation</vt:lpstr>
      <vt:lpstr>Доходи бюджету ЄС у 2018</vt:lpstr>
      <vt:lpstr>Зовнішньоторговельна політика – середні імпортні тарифи</vt:lpstr>
      <vt:lpstr>Зовнішньоторговельна політика Преференційні торговельні Угоди</vt:lpstr>
      <vt:lpstr>PowerPoint Presentation</vt:lpstr>
      <vt:lpstr>Монетарна політика</vt:lpstr>
      <vt:lpstr>Політика в сфері захисту прав споживачів</vt:lpstr>
      <vt:lpstr>Виклики COVID-19 і політика ЄС</vt:lpstr>
      <vt:lpstr>Виклики COVID-19 і політика ЄС</vt:lpstr>
      <vt:lpstr>Виклики COVID-19 і політика ЄС</vt:lpstr>
      <vt:lpstr>Виклики COVID-19 і політика ЄС</vt:lpstr>
      <vt:lpstr>Виклики COVID-19 і політика ЄС</vt:lpstr>
      <vt:lpstr>Виклики COVID-19 і політика ЄС</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Your User Name</dc:creator>
  <cp:lastModifiedBy>User</cp:lastModifiedBy>
  <cp:revision>305</cp:revision>
  <dcterms:created xsi:type="dcterms:W3CDTF">2012-02-17T10:12:13Z</dcterms:created>
  <dcterms:modified xsi:type="dcterms:W3CDTF">2020-05-07T11:05:40Z</dcterms:modified>
</cp:coreProperties>
</file>