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73" r:id="rId5"/>
    <p:sldId id="275" r:id="rId6"/>
    <p:sldId id="276" r:id="rId7"/>
    <p:sldId id="277" r:id="rId8"/>
    <p:sldId id="280" r:id="rId9"/>
    <p:sldId id="258" r:id="rId10"/>
    <p:sldId id="259" r:id="rId11"/>
    <p:sldId id="260" r:id="rId12"/>
    <p:sldId id="278" r:id="rId13"/>
    <p:sldId id="262" r:id="rId14"/>
    <p:sldId id="261"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35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BF3FADE-50E5-4626-9F2E-C459BA8C864D}" type="datetimeFigureOut">
              <a:rPr lang="ru-RU"/>
              <a:pPr>
                <a:defRPr/>
              </a:pPr>
              <a:t>19.05.2020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09E4E0-7AE5-4EB3-ABEE-6AAA19F3E195}" type="slidenum">
              <a:rPr lang="ru-RU"/>
              <a:pPr>
                <a:defRPr/>
              </a:pPr>
              <a:t>‹#›</a:t>
            </a:fld>
            <a:endParaRPr lang="ru-RU"/>
          </a:p>
        </p:txBody>
      </p:sp>
    </p:spTree>
    <p:extLst>
      <p:ext uri="{BB962C8B-B14F-4D97-AF65-F5344CB8AC3E}">
        <p14:creationId xmlns:p14="http://schemas.microsoft.com/office/powerpoint/2010/main" val="255458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410DB4A-9626-4D43-B3D7-F2A485202247}" type="datetimeFigureOut">
              <a:rPr lang="ru-RU"/>
              <a:pPr>
                <a:defRPr/>
              </a:pPr>
              <a:t>19.05.2020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99D0291-F736-4060-A5AB-8BAAA0F126CD}" type="slidenum">
              <a:rPr lang="ru-RU"/>
              <a:pPr>
                <a:defRPr/>
              </a:pPr>
              <a:t>‹#›</a:t>
            </a:fld>
            <a:endParaRPr lang="ru-RU"/>
          </a:p>
        </p:txBody>
      </p:sp>
    </p:spTree>
    <p:extLst>
      <p:ext uri="{BB962C8B-B14F-4D97-AF65-F5344CB8AC3E}">
        <p14:creationId xmlns:p14="http://schemas.microsoft.com/office/powerpoint/2010/main" val="246980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9B9848F-6812-419E-9D0F-D1F92FDFBB7E}" type="datetimeFigureOut">
              <a:rPr lang="ru-RU"/>
              <a:pPr>
                <a:defRPr/>
              </a:pPr>
              <a:t>19.05.2020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149ADA2-BD2D-4053-81CC-51EFCE5222CB}" type="slidenum">
              <a:rPr lang="ru-RU"/>
              <a:pPr>
                <a:defRPr/>
              </a:pPr>
              <a:t>‹#›</a:t>
            </a:fld>
            <a:endParaRPr lang="ru-RU"/>
          </a:p>
        </p:txBody>
      </p:sp>
    </p:spTree>
    <p:extLst>
      <p:ext uri="{BB962C8B-B14F-4D97-AF65-F5344CB8AC3E}">
        <p14:creationId xmlns:p14="http://schemas.microsoft.com/office/powerpoint/2010/main" val="334094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08429C9-B6C8-4068-B7A5-E7887D15D9C5}" type="datetimeFigureOut">
              <a:rPr lang="ru-RU"/>
              <a:pPr>
                <a:defRPr/>
              </a:pPr>
              <a:t>19.05.2020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A42879E-5359-4E29-9765-C2CDD069DF73}" type="slidenum">
              <a:rPr lang="ru-RU"/>
              <a:pPr>
                <a:defRPr/>
              </a:pPr>
              <a:t>‹#›</a:t>
            </a:fld>
            <a:endParaRPr lang="ru-RU"/>
          </a:p>
        </p:txBody>
      </p:sp>
    </p:spTree>
    <p:extLst>
      <p:ext uri="{BB962C8B-B14F-4D97-AF65-F5344CB8AC3E}">
        <p14:creationId xmlns:p14="http://schemas.microsoft.com/office/powerpoint/2010/main" val="129840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A3B59E2-62D6-4456-9D72-5073AE285EF6}" type="datetimeFigureOut">
              <a:rPr lang="ru-RU"/>
              <a:pPr>
                <a:defRPr/>
              </a:pPr>
              <a:t>19.05.2020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036D8C2-CCC1-46DC-ACE3-96255A6EDD87}" type="slidenum">
              <a:rPr lang="ru-RU"/>
              <a:pPr>
                <a:defRPr/>
              </a:pPr>
              <a:t>‹#›</a:t>
            </a:fld>
            <a:endParaRPr lang="ru-RU"/>
          </a:p>
        </p:txBody>
      </p:sp>
    </p:spTree>
    <p:extLst>
      <p:ext uri="{BB962C8B-B14F-4D97-AF65-F5344CB8AC3E}">
        <p14:creationId xmlns:p14="http://schemas.microsoft.com/office/powerpoint/2010/main" val="404042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6D736FE-71DA-4BAE-8D56-0D2D61BA11A5}" type="datetimeFigureOut">
              <a:rPr lang="ru-RU"/>
              <a:pPr>
                <a:defRPr/>
              </a:pPr>
              <a:t>19.05.2020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053E6C-89C0-49FC-B6CA-D09B256DBC22}" type="slidenum">
              <a:rPr lang="ru-RU"/>
              <a:pPr>
                <a:defRPr/>
              </a:pPr>
              <a:t>‹#›</a:t>
            </a:fld>
            <a:endParaRPr lang="ru-RU"/>
          </a:p>
        </p:txBody>
      </p:sp>
    </p:spTree>
    <p:extLst>
      <p:ext uri="{BB962C8B-B14F-4D97-AF65-F5344CB8AC3E}">
        <p14:creationId xmlns:p14="http://schemas.microsoft.com/office/powerpoint/2010/main" val="162586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45E912D-D936-4EA2-B45C-2E2E711204E6}" type="datetimeFigureOut">
              <a:rPr lang="ru-RU"/>
              <a:pPr>
                <a:defRPr/>
              </a:pPr>
              <a:t>19.05.2020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D47F91B-AC3C-4A68-A8B5-209AA403C970}" type="slidenum">
              <a:rPr lang="ru-RU"/>
              <a:pPr>
                <a:defRPr/>
              </a:pPr>
              <a:t>‹#›</a:t>
            </a:fld>
            <a:endParaRPr lang="ru-RU"/>
          </a:p>
        </p:txBody>
      </p:sp>
    </p:spTree>
    <p:extLst>
      <p:ext uri="{BB962C8B-B14F-4D97-AF65-F5344CB8AC3E}">
        <p14:creationId xmlns:p14="http://schemas.microsoft.com/office/powerpoint/2010/main" val="160180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8FFDFA1-A789-4A40-91AE-4BF64AB8FC86}" type="datetimeFigureOut">
              <a:rPr lang="ru-RU"/>
              <a:pPr>
                <a:defRPr/>
              </a:pPr>
              <a:t>19.05.2020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EEB53D8-7EFA-4D52-9F8E-E747B13A1D9E}" type="slidenum">
              <a:rPr lang="ru-RU"/>
              <a:pPr>
                <a:defRPr/>
              </a:pPr>
              <a:t>‹#›</a:t>
            </a:fld>
            <a:endParaRPr lang="ru-RU"/>
          </a:p>
        </p:txBody>
      </p:sp>
    </p:spTree>
    <p:extLst>
      <p:ext uri="{BB962C8B-B14F-4D97-AF65-F5344CB8AC3E}">
        <p14:creationId xmlns:p14="http://schemas.microsoft.com/office/powerpoint/2010/main" val="61517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AC4D46C-0B5B-452E-B325-7700AE25F559}" type="datetimeFigureOut">
              <a:rPr lang="ru-RU"/>
              <a:pPr>
                <a:defRPr/>
              </a:pPr>
              <a:t>19.05.2020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B09EC07-E2DB-4E87-8264-3C454E02601F}" type="slidenum">
              <a:rPr lang="ru-RU"/>
              <a:pPr>
                <a:defRPr/>
              </a:pPr>
              <a:t>‹#›</a:t>
            </a:fld>
            <a:endParaRPr lang="ru-RU"/>
          </a:p>
        </p:txBody>
      </p:sp>
    </p:spTree>
    <p:extLst>
      <p:ext uri="{BB962C8B-B14F-4D97-AF65-F5344CB8AC3E}">
        <p14:creationId xmlns:p14="http://schemas.microsoft.com/office/powerpoint/2010/main" val="66137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1BD3424-72FC-4708-95FB-808582196F7C}" type="datetimeFigureOut">
              <a:rPr lang="ru-RU"/>
              <a:pPr>
                <a:defRPr/>
              </a:pPr>
              <a:t>19.05.2020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2B6A2FA-7323-43E3-BF9D-8EEC418FC875}" type="slidenum">
              <a:rPr lang="ru-RU"/>
              <a:pPr>
                <a:defRPr/>
              </a:pPr>
              <a:t>‹#›</a:t>
            </a:fld>
            <a:endParaRPr lang="ru-RU"/>
          </a:p>
        </p:txBody>
      </p:sp>
    </p:spTree>
    <p:extLst>
      <p:ext uri="{BB962C8B-B14F-4D97-AF65-F5344CB8AC3E}">
        <p14:creationId xmlns:p14="http://schemas.microsoft.com/office/powerpoint/2010/main" val="377806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3E8B65A-D17A-41FD-96ED-A566B18282B1}" type="datetimeFigureOut">
              <a:rPr lang="ru-RU"/>
              <a:pPr>
                <a:defRPr/>
              </a:pPr>
              <a:t>19.05.2020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3CF58EC-2E0B-44FA-B182-728F47A6BF02}" type="slidenum">
              <a:rPr lang="ru-RU"/>
              <a:pPr>
                <a:defRPr/>
              </a:pPr>
              <a:t>‹#›</a:t>
            </a:fld>
            <a:endParaRPr lang="ru-RU"/>
          </a:p>
        </p:txBody>
      </p:sp>
    </p:spTree>
    <p:extLst>
      <p:ext uri="{BB962C8B-B14F-4D97-AF65-F5344CB8AC3E}">
        <p14:creationId xmlns:p14="http://schemas.microsoft.com/office/powerpoint/2010/main" val="850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0D735A-CC23-49CB-A795-122DB80B3836}" type="datetimeFigureOut">
              <a:rPr lang="ru-RU"/>
              <a:pPr>
                <a:defRPr/>
              </a:pPr>
              <a:t>19.05.2020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066D401-017D-4DE1-8640-FB49B84EA84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0101" y="2780928"/>
            <a:ext cx="8424863" cy="1470025"/>
          </a:xfrm>
        </p:spPr>
        <p:txBody>
          <a:bodyPr rtlCol="0">
            <a:normAutofit/>
          </a:bodyPr>
          <a:lstStyle/>
          <a:p>
            <a:pPr eaLnBrk="1" fontAlgn="auto" hangingPunct="1">
              <a:spcAft>
                <a:spcPts val="0"/>
              </a:spcAft>
              <a:defRPr/>
            </a:pPr>
            <a:r>
              <a:rPr lang="uk-UA" b="1" dirty="0" smtClean="0">
                <a:solidFill>
                  <a:srgbClr val="FF0000"/>
                </a:solidFill>
              </a:rPr>
              <a:t>ЄС</a:t>
            </a:r>
            <a:r>
              <a:rPr lang="uk-UA" dirty="0" smtClean="0">
                <a:solidFill>
                  <a:srgbClr val="FF0000"/>
                </a:solidFill>
              </a:rPr>
              <a:t> </a:t>
            </a:r>
            <a:r>
              <a:rPr lang="uk-UA" b="1" dirty="0">
                <a:solidFill>
                  <a:srgbClr val="FF0000"/>
                </a:solidFill>
              </a:rPr>
              <a:t>у </a:t>
            </a:r>
            <a:r>
              <a:rPr lang="uk-UA" b="1" dirty="0" err="1" smtClean="0">
                <a:solidFill>
                  <a:srgbClr val="FF0000"/>
                </a:solidFill>
              </a:rPr>
              <a:t>світововій</a:t>
            </a:r>
            <a:r>
              <a:rPr lang="uk-UA" b="1" dirty="0" smtClean="0">
                <a:solidFill>
                  <a:srgbClr val="FF0000"/>
                </a:solidFill>
              </a:rPr>
              <a:t> економіці</a:t>
            </a:r>
            <a:endParaRPr lang="uk-UA" dirty="0">
              <a:solidFill>
                <a:srgbClr val="FF0000"/>
              </a:solidFill>
            </a:endParaRPr>
          </a:p>
        </p:txBody>
      </p:sp>
      <p:sp>
        <p:nvSpPr>
          <p:cNvPr id="2051" name="Подзаголовок 2"/>
          <p:cNvSpPr>
            <a:spLocks noGrp="1"/>
          </p:cNvSpPr>
          <p:nvPr>
            <p:ph type="subTitle" idx="1"/>
          </p:nvPr>
        </p:nvSpPr>
        <p:spPr>
          <a:xfrm>
            <a:off x="1318419" y="4437112"/>
            <a:ext cx="6400800" cy="1752600"/>
          </a:xfrm>
        </p:spPr>
        <p:txBody>
          <a:bodyPr/>
          <a:lstStyle/>
          <a:p>
            <a:pPr eaLnBrk="1" hangingPunct="1"/>
            <a:r>
              <a:rPr lang="uk-UA" dirty="0" smtClean="0">
                <a:solidFill>
                  <a:srgbClr val="00B050"/>
                </a:solidFill>
              </a:rPr>
              <a:t>©</a:t>
            </a:r>
            <a:r>
              <a:rPr lang="uk-UA" altLang="uk-UA" b="1" dirty="0" smtClean="0">
                <a:solidFill>
                  <a:srgbClr val="00B050"/>
                </a:solidFill>
              </a:rPr>
              <a:t>Чугаєв</a:t>
            </a:r>
            <a:r>
              <a:rPr lang="en-US" altLang="uk-UA" b="1" dirty="0" smtClean="0">
                <a:solidFill>
                  <a:srgbClr val="00B050"/>
                </a:solidFill>
              </a:rPr>
              <a:t> </a:t>
            </a:r>
            <a:r>
              <a:rPr lang="uk-UA" altLang="uk-UA" b="1" dirty="0" smtClean="0">
                <a:solidFill>
                  <a:srgbClr val="00B050"/>
                </a:solidFill>
              </a:rPr>
              <a:t>О.</a:t>
            </a:r>
            <a:r>
              <a:rPr lang="en-US" altLang="uk-UA" b="1" dirty="0" smtClean="0">
                <a:solidFill>
                  <a:srgbClr val="00B050"/>
                </a:solidFill>
              </a:rPr>
              <a:t> </a:t>
            </a:r>
            <a:r>
              <a:rPr lang="uk-UA" altLang="uk-UA" b="1" dirty="0" smtClean="0">
                <a:solidFill>
                  <a:srgbClr val="00B050"/>
                </a:solidFill>
              </a:rPr>
              <a:t>А.</a:t>
            </a:r>
            <a:r>
              <a:rPr lang="en-US" altLang="uk-UA" b="1" dirty="0">
                <a:solidFill>
                  <a:srgbClr val="00B050"/>
                </a:solidFill>
              </a:rPr>
              <a:t>, </a:t>
            </a:r>
            <a:r>
              <a:rPr lang="en-US" altLang="uk-UA" b="1" dirty="0" smtClean="0">
                <a:solidFill>
                  <a:srgbClr val="00B050"/>
                </a:solidFill>
              </a:rPr>
              <a:t>2020 </a:t>
            </a:r>
            <a:endParaRPr lang="uk-UA" altLang="uk-UA" dirty="0" smtClean="0">
              <a:solidFill>
                <a:srgbClr val="00B05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5326148"/>
            <a:ext cx="3437451" cy="774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745292"/>
            <a:ext cx="165618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745291"/>
            <a:ext cx="1800200" cy="1654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68313" y="115888"/>
            <a:ext cx="8229600" cy="563562"/>
          </a:xfrm>
        </p:spPr>
        <p:txBody>
          <a:bodyPr/>
          <a:lstStyle/>
          <a:p>
            <a:pPr eaLnBrk="1" hangingPunct="1"/>
            <a:r>
              <a:rPr lang="ru-RU" altLang="uk-UA" smtClean="0">
                <a:solidFill>
                  <a:srgbClr val="FF0000"/>
                </a:solidFill>
              </a:rPr>
              <a:t>Посилююч</a:t>
            </a:r>
            <a:r>
              <a:rPr lang="uk-UA" altLang="uk-UA" smtClean="0">
                <a:solidFill>
                  <a:srgbClr val="FF0000"/>
                </a:solidFill>
              </a:rPr>
              <a:t>і</a:t>
            </a:r>
            <a:r>
              <a:rPr lang="ru-RU" altLang="uk-UA" smtClean="0">
                <a:solidFill>
                  <a:srgbClr val="FF0000"/>
                </a:solidFill>
              </a:rPr>
              <a:t> фактори</a:t>
            </a:r>
            <a:endParaRPr lang="uk-UA" altLang="uk-UA" smtClean="0">
              <a:solidFill>
                <a:srgbClr val="FF0000"/>
              </a:solidFill>
            </a:endParaRPr>
          </a:p>
        </p:txBody>
      </p:sp>
      <p:sp>
        <p:nvSpPr>
          <p:cNvPr id="5123" name="Объект 2"/>
          <p:cNvSpPr>
            <a:spLocks noGrp="1"/>
          </p:cNvSpPr>
          <p:nvPr>
            <p:ph idx="1"/>
          </p:nvPr>
        </p:nvSpPr>
        <p:spPr>
          <a:xfrm>
            <a:off x="457200" y="1196975"/>
            <a:ext cx="8229600" cy="5472113"/>
          </a:xfrm>
        </p:spPr>
        <p:txBody>
          <a:bodyPr/>
          <a:lstStyle/>
          <a:p>
            <a:pPr eaLnBrk="1" hangingPunct="1"/>
            <a:r>
              <a:rPr lang="uk-UA" altLang="uk-UA" dirty="0" smtClean="0"/>
              <a:t>вебометричний індекс сили економічного іміджу ЄС 18-22% від світу, наднаціональна надбудова ЄС збільшує таку силу країн-членів на 20 %</a:t>
            </a:r>
          </a:p>
          <a:p>
            <a:pPr eaLnBrk="1" hangingPunct="1"/>
            <a:r>
              <a:rPr lang="uk-UA" altLang="uk-UA" dirty="0"/>
              <a:t>імідж економічного лідера світу: </a:t>
            </a:r>
            <a:r>
              <a:rPr lang="uk-UA" altLang="uk-UA" dirty="0" smtClean="0"/>
              <a:t>випереджає США </a:t>
            </a:r>
            <a:r>
              <a:rPr lang="uk-UA" altLang="uk-UA" dirty="0"/>
              <a:t>і </a:t>
            </a:r>
            <a:r>
              <a:rPr lang="uk-UA" altLang="uk-UA" dirty="0" smtClean="0"/>
              <a:t>Кита</a:t>
            </a:r>
            <a:r>
              <a:rPr lang="uk-UA" altLang="uk-UA" dirty="0"/>
              <a:t>й</a:t>
            </a:r>
            <a:endParaRPr lang="uk-UA" altLang="uk-UA" dirty="0" smtClean="0"/>
          </a:p>
          <a:p>
            <a:pPr eaLnBrk="1" hangingPunct="1"/>
            <a:r>
              <a:rPr lang="uk-UA" altLang="uk-UA" dirty="0" smtClean="0"/>
              <a:t>санкційний потенціал: Росія в 16 разів мала більші експортні втрати ніж ЄС</a:t>
            </a:r>
          </a:p>
          <a:p>
            <a:pPr eaLnBrk="1" hangingPunct="1"/>
            <a:endParaRPr lang="uk-UA" altLang="uk-UA" dirty="0" smtClean="0"/>
          </a:p>
        </p:txBody>
      </p:sp>
      <p:sp>
        <p:nvSpPr>
          <p:cNvPr id="5" name="Прямоугольник 4"/>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68313" y="115888"/>
            <a:ext cx="8229600" cy="563562"/>
          </a:xfrm>
        </p:spPr>
        <p:txBody>
          <a:bodyPr/>
          <a:lstStyle/>
          <a:p>
            <a:pPr eaLnBrk="1" hangingPunct="1"/>
            <a:r>
              <a:rPr lang="uk-UA" altLang="uk-UA" sz="4000" dirty="0" smtClean="0">
                <a:solidFill>
                  <a:srgbClr val="0070C0"/>
                </a:solidFill>
              </a:rPr>
              <a:t>Послаблюючі</a:t>
            </a:r>
            <a:r>
              <a:rPr lang="ru-RU" altLang="uk-UA" sz="4000" dirty="0" smtClean="0">
                <a:solidFill>
                  <a:srgbClr val="0070C0"/>
                </a:solidFill>
              </a:rPr>
              <a:t> </a:t>
            </a:r>
            <a:r>
              <a:rPr lang="ru-RU" altLang="uk-UA" sz="4000" dirty="0" err="1" smtClean="0">
                <a:solidFill>
                  <a:srgbClr val="0070C0"/>
                </a:solidFill>
              </a:rPr>
              <a:t>фактори</a:t>
            </a:r>
            <a:endParaRPr lang="uk-UA" altLang="uk-UA" sz="4000" dirty="0" smtClean="0">
              <a:solidFill>
                <a:srgbClr val="0070C0"/>
              </a:solidFill>
            </a:endParaRPr>
          </a:p>
        </p:txBody>
      </p:sp>
      <p:sp>
        <p:nvSpPr>
          <p:cNvPr id="6147" name="Объект 2"/>
          <p:cNvSpPr>
            <a:spLocks noGrp="1"/>
          </p:cNvSpPr>
          <p:nvPr>
            <p:ph idx="1"/>
          </p:nvPr>
        </p:nvSpPr>
        <p:spPr>
          <a:xfrm>
            <a:off x="457200" y="764704"/>
            <a:ext cx="8229600" cy="5904384"/>
          </a:xfrm>
        </p:spPr>
        <p:txBody>
          <a:bodyPr/>
          <a:lstStyle/>
          <a:p>
            <a:pPr eaLnBrk="1" hangingPunct="1"/>
            <a:r>
              <a:rPr lang="uk-UA" altLang="uk-UA" dirty="0" smtClean="0"/>
              <a:t>тривалі наслідки кризи 2008-09 рр.</a:t>
            </a:r>
          </a:p>
          <a:p>
            <a:pPr eaLnBrk="1" hangingPunct="1"/>
            <a:r>
              <a:rPr lang="uk-UA" altLang="uk-UA" dirty="0" smtClean="0"/>
              <a:t>менша площа і менше природних ресурсів, частку імпорту у споживанні енергоносіїв</a:t>
            </a:r>
          </a:p>
        </p:txBody>
      </p:sp>
      <p:sp>
        <p:nvSpPr>
          <p:cNvPr id="5" name="Прямоугольник 4"/>
          <p:cNvSpPr/>
          <p:nvPr/>
        </p:nvSpPr>
        <p:spPr>
          <a:xfrm>
            <a:off x="202888" y="21215"/>
            <a:ext cx="768712" cy="923330"/>
          </a:xfrm>
          <a:prstGeom prst="rect">
            <a:avLst/>
          </a:prstGeom>
          <a:noFill/>
        </p:spPr>
        <p:txBody>
          <a:bodyPr>
            <a:spAutoFit/>
          </a:bodyPr>
          <a:lstStyle/>
          <a:p>
            <a:pPr algn="ctr">
              <a:defRPr/>
            </a:pP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endParaRPr lang="uk-UA"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6" name="Content Placeholder 3"/>
          <p:cNvGraphicFramePr>
            <a:graphicFrameLocks/>
          </p:cNvGraphicFramePr>
          <p:nvPr>
            <p:extLst>
              <p:ext uri="{D42A27DB-BD31-4B8C-83A1-F6EECF244321}">
                <p14:modId xmlns:p14="http://schemas.microsoft.com/office/powerpoint/2010/main" val="4236505587"/>
              </p:ext>
            </p:extLst>
          </p:nvPr>
        </p:nvGraphicFramePr>
        <p:xfrm>
          <a:off x="395536" y="2708920"/>
          <a:ext cx="8229600" cy="2348344"/>
        </p:xfrm>
        <a:graphic>
          <a:graphicData uri="http://schemas.openxmlformats.org/drawingml/2006/table">
            <a:tbl>
              <a:tblPr firstRow="1" bandRow="1">
                <a:tableStyleId>{5C22544A-7EE6-4342-B048-85BDC9FD1C3A}</a:tableStyleId>
              </a:tblPr>
              <a:tblGrid>
                <a:gridCol w="3322712"/>
                <a:gridCol w="1584176"/>
                <a:gridCol w="1728192"/>
                <a:gridCol w="1594520"/>
              </a:tblGrid>
              <a:tr h="534092">
                <a:tc>
                  <a:txBody>
                    <a:bodyPr/>
                    <a:lstStyle/>
                    <a:p>
                      <a:r>
                        <a:rPr lang="ru-RU" dirty="0" err="1" smtClean="0"/>
                        <a:t>Показник</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534092">
                <a:tc>
                  <a:txBody>
                    <a:bodyPr/>
                    <a:lstStyle/>
                    <a:p>
                      <a:r>
                        <a:rPr lang="uk-UA" dirty="0" smtClean="0"/>
                        <a:t>Середні</a:t>
                      </a:r>
                      <a:r>
                        <a:rPr lang="uk-UA" baseline="0" dirty="0" smtClean="0"/>
                        <a:t> т</a:t>
                      </a:r>
                      <a:r>
                        <a:rPr lang="uk-UA" dirty="0" smtClean="0"/>
                        <a:t>емпи економічного зростання,</a:t>
                      </a:r>
                      <a:r>
                        <a:rPr lang="uk-UA" baseline="0" dirty="0" smtClean="0"/>
                        <a:t> 2014-2018, %</a:t>
                      </a:r>
                      <a:endParaRPr lang="uk-UA" dirty="0"/>
                    </a:p>
                  </a:txBody>
                  <a:tcPr/>
                </a:tc>
                <a:tc>
                  <a:txBody>
                    <a:bodyPr/>
                    <a:lstStyle/>
                    <a:p>
                      <a:pPr algn="ctr"/>
                      <a:r>
                        <a:rPr lang="uk-UA" dirty="0" smtClean="0"/>
                        <a:t>2,1</a:t>
                      </a:r>
                      <a:endParaRPr lang="uk-UA" dirty="0"/>
                    </a:p>
                  </a:txBody>
                  <a:tcPr/>
                </a:tc>
                <a:tc>
                  <a:txBody>
                    <a:bodyPr/>
                    <a:lstStyle/>
                    <a:p>
                      <a:pPr algn="ctr"/>
                      <a:r>
                        <a:rPr lang="uk-UA" dirty="0" smtClean="0"/>
                        <a:t>2,4</a:t>
                      </a:r>
                      <a:endParaRPr lang="uk-UA" dirty="0"/>
                    </a:p>
                  </a:txBody>
                  <a:tcPr/>
                </a:tc>
                <a:tc>
                  <a:txBody>
                    <a:bodyPr/>
                    <a:lstStyle/>
                    <a:p>
                      <a:pPr algn="ctr"/>
                      <a:r>
                        <a:rPr lang="uk-UA" dirty="0" smtClean="0"/>
                        <a:t>6,9</a:t>
                      </a:r>
                      <a:endParaRPr lang="uk-UA" dirty="0"/>
                    </a:p>
                  </a:txBody>
                  <a:tcPr/>
                </a:tc>
              </a:tr>
              <a:tr h="534092">
                <a:tc>
                  <a:txBody>
                    <a:bodyPr/>
                    <a:lstStyle/>
                    <a:p>
                      <a:r>
                        <a:rPr lang="uk-UA" dirty="0" smtClean="0"/>
                        <a:t>Площа, млн </a:t>
                      </a:r>
                      <a:r>
                        <a:rPr lang="uk-UA" dirty="0" err="1" smtClean="0"/>
                        <a:t>кв</a:t>
                      </a:r>
                      <a:r>
                        <a:rPr lang="uk-UA" dirty="0" smtClean="0"/>
                        <a:t>. км, 2018</a:t>
                      </a:r>
                      <a:endParaRPr lang="uk-UA" dirty="0"/>
                    </a:p>
                  </a:txBody>
                  <a:tcPr/>
                </a:tc>
                <a:tc>
                  <a:txBody>
                    <a:bodyPr/>
                    <a:lstStyle/>
                    <a:p>
                      <a:pPr algn="ctr"/>
                      <a:r>
                        <a:rPr lang="uk-UA" dirty="0" smtClean="0"/>
                        <a:t>4,38(-0,24)</a:t>
                      </a:r>
                      <a:endParaRPr lang="uk-UA" dirty="0"/>
                    </a:p>
                  </a:txBody>
                  <a:tcPr/>
                </a:tc>
                <a:tc>
                  <a:txBody>
                    <a:bodyPr/>
                    <a:lstStyle/>
                    <a:p>
                      <a:pPr algn="ctr"/>
                      <a:r>
                        <a:rPr lang="uk-UA" dirty="0" smtClean="0"/>
                        <a:t>9,8</a:t>
                      </a:r>
                      <a:endParaRPr lang="uk-UA" dirty="0"/>
                    </a:p>
                  </a:txBody>
                  <a:tcPr/>
                </a:tc>
                <a:tc>
                  <a:txBody>
                    <a:bodyPr/>
                    <a:lstStyle/>
                    <a:p>
                      <a:pPr algn="ctr"/>
                      <a:r>
                        <a:rPr lang="uk-UA" dirty="0" smtClean="0"/>
                        <a:t>9,6</a:t>
                      </a:r>
                      <a:endParaRPr lang="uk-UA" dirty="0"/>
                    </a:p>
                  </a:txBody>
                  <a:tcPr/>
                </a:tc>
              </a:tr>
              <a:tr h="534092">
                <a:tc>
                  <a:txBody>
                    <a:bodyPr/>
                    <a:lstStyle/>
                    <a:p>
                      <a:r>
                        <a:rPr lang="uk-UA" dirty="0" smtClean="0"/>
                        <a:t>Частка імпортних</a:t>
                      </a:r>
                      <a:r>
                        <a:rPr lang="uk-UA" baseline="0" dirty="0" smtClean="0"/>
                        <a:t> енергоносіїв, %, 2015</a:t>
                      </a:r>
                      <a:endParaRPr lang="uk-UA" dirty="0"/>
                    </a:p>
                  </a:txBody>
                  <a:tcPr/>
                </a:tc>
                <a:tc>
                  <a:txBody>
                    <a:bodyPr/>
                    <a:lstStyle/>
                    <a:p>
                      <a:pPr algn="ctr"/>
                      <a:r>
                        <a:rPr lang="uk-UA" dirty="0" smtClean="0"/>
                        <a:t>52,3</a:t>
                      </a:r>
                      <a:endParaRPr lang="uk-UA" dirty="0"/>
                    </a:p>
                  </a:txBody>
                  <a:tcPr/>
                </a:tc>
                <a:tc>
                  <a:txBody>
                    <a:bodyPr/>
                    <a:lstStyle/>
                    <a:p>
                      <a:pPr algn="ctr"/>
                      <a:r>
                        <a:rPr lang="uk-UA" dirty="0" smtClean="0"/>
                        <a:t>7,3</a:t>
                      </a:r>
                      <a:endParaRPr lang="uk-UA" dirty="0"/>
                    </a:p>
                  </a:txBody>
                  <a:tcPr/>
                </a:tc>
                <a:tc>
                  <a:txBody>
                    <a:bodyPr/>
                    <a:lstStyle/>
                    <a:p>
                      <a:pPr algn="ctr"/>
                      <a:r>
                        <a:rPr lang="uk-UA" dirty="0" smtClean="0"/>
                        <a:t>15,0 (2014)</a:t>
                      </a:r>
                      <a:endParaRPr lang="uk-UA" dirty="0"/>
                    </a:p>
                  </a:txBody>
                  <a:tcPr/>
                </a:tc>
              </a:tr>
            </a:tbl>
          </a:graphicData>
        </a:graphic>
      </p:graphicFrame>
      <p:sp>
        <p:nvSpPr>
          <p:cNvPr id="7" name="TextBox 6"/>
          <p:cNvSpPr txBox="1"/>
          <p:nvPr/>
        </p:nvSpPr>
        <p:spPr>
          <a:xfrm>
            <a:off x="202888" y="6097903"/>
            <a:ext cx="8568952" cy="369332"/>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68313" y="115888"/>
            <a:ext cx="8229600" cy="563562"/>
          </a:xfrm>
        </p:spPr>
        <p:txBody>
          <a:bodyPr/>
          <a:lstStyle/>
          <a:p>
            <a:pPr eaLnBrk="1" hangingPunct="1"/>
            <a:r>
              <a:rPr lang="uk-UA" altLang="uk-UA" sz="4000" smtClean="0">
                <a:solidFill>
                  <a:srgbClr val="0070C0"/>
                </a:solidFill>
              </a:rPr>
              <a:t>Послаблюючі</a:t>
            </a:r>
            <a:r>
              <a:rPr lang="ru-RU" altLang="uk-UA" sz="4000" smtClean="0">
                <a:solidFill>
                  <a:srgbClr val="0070C0"/>
                </a:solidFill>
              </a:rPr>
              <a:t> фактори</a:t>
            </a:r>
            <a:endParaRPr lang="uk-UA" altLang="uk-UA" sz="4000" smtClean="0">
              <a:solidFill>
                <a:srgbClr val="0070C0"/>
              </a:solidFill>
            </a:endParaRPr>
          </a:p>
        </p:txBody>
      </p:sp>
      <p:sp>
        <p:nvSpPr>
          <p:cNvPr id="6147" name="Объект 2"/>
          <p:cNvSpPr>
            <a:spLocks noGrp="1"/>
          </p:cNvSpPr>
          <p:nvPr>
            <p:ph idx="1"/>
          </p:nvPr>
        </p:nvSpPr>
        <p:spPr>
          <a:xfrm>
            <a:off x="457200" y="836712"/>
            <a:ext cx="8229600" cy="5832376"/>
          </a:xfrm>
        </p:spPr>
        <p:txBody>
          <a:bodyPr/>
          <a:lstStyle/>
          <a:p>
            <a:pPr eaLnBrk="1" hangingPunct="1"/>
            <a:r>
              <a:rPr lang="uk-UA" altLang="uk-UA" dirty="0" smtClean="0"/>
              <a:t>найбільша частка людей похилого віку, нижча народжуваність і традиційно вищий рівень безробіття</a:t>
            </a:r>
          </a:p>
        </p:txBody>
      </p:sp>
      <p:sp>
        <p:nvSpPr>
          <p:cNvPr id="5" name="Прямоугольник 4"/>
          <p:cNvSpPr/>
          <p:nvPr/>
        </p:nvSpPr>
        <p:spPr>
          <a:xfrm>
            <a:off x="202888" y="21215"/>
            <a:ext cx="768712" cy="923330"/>
          </a:xfrm>
          <a:prstGeom prst="rect">
            <a:avLst/>
          </a:prstGeom>
          <a:noFill/>
        </p:spPr>
        <p:txBody>
          <a:bodyPr>
            <a:spAutoFit/>
          </a:bodyPr>
          <a:lstStyle/>
          <a:p>
            <a:pPr algn="ctr">
              <a:defRPr/>
            </a:pPr>
            <a:r>
              <a:rPr lang="uk-UA"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p>
        </p:txBody>
      </p:sp>
      <p:graphicFrame>
        <p:nvGraphicFramePr>
          <p:cNvPr id="6" name="Content Placeholder 3"/>
          <p:cNvGraphicFramePr>
            <a:graphicFrameLocks/>
          </p:cNvGraphicFramePr>
          <p:nvPr>
            <p:extLst>
              <p:ext uri="{D42A27DB-BD31-4B8C-83A1-F6EECF244321}">
                <p14:modId xmlns:p14="http://schemas.microsoft.com/office/powerpoint/2010/main" val="1378676581"/>
              </p:ext>
            </p:extLst>
          </p:nvPr>
        </p:nvGraphicFramePr>
        <p:xfrm>
          <a:off x="565212" y="2852936"/>
          <a:ext cx="8229600" cy="2454332"/>
        </p:xfrm>
        <a:graphic>
          <a:graphicData uri="http://schemas.openxmlformats.org/drawingml/2006/table">
            <a:tbl>
              <a:tblPr firstRow="1" bandRow="1">
                <a:tableStyleId>{5C22544A-7EE6-4342-B048-85BDC9FD1C3A}</a:tableStyleId>
              </a:tblPr>
              <a:tblGrid>
                <a:gridCol w="3322712"/>
                <a:gridCol w="1584176"/>
                <a:gridCol w="1728192"/>
                <a:gridCol w="1594520"/>
              </a:tblGrid>
              <a:tr h="534092">
                <a:tc>
                  <a:txBody>
                    <a:bodyPr/>
                    <a:lstStyle/>
                    <a:p>
                      <a:r>
                        <a:rPr lang="ru-RU" dirty="0" err="1" smtClean="0"/>
                        <a:t>Показник</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53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mn-lt"/>
                          <a:ea typeface="+mn-ea"/>
                          <a:cs typeface="+mn-cs"/>
                        </a:rPr>
                        <a:t>Частка людей похилого віку (65+), % населення</a:t>
                      </a:r>
                      <a:r>
                        <a:rPr lang="ru-RU" dirty="0" smtClean="0"/>
                        <a:t>, 2018</a:t>
                      </a:r>
                      <a:endParaRPr lang="uk-UA" dirty="0" smtClean="0"/>
                    </a:p>
                  </a:txBody>
                  <a:tcPr/>
                </a:tc>
                <a:tc>
                  <a:txBody>
                    <a:bodyPr/>
                    <a:lstStyle/>
                    <a:p>
                      <a:pPr algn="ctr"/>
                      <a:r>
                        <a:rPr lang="uk-UA" dirty="0" smtClean="0"/>
                        <a:t>20</a:t>
                      </a:r>
                      <a:endParaRPr lang="uk-UA" dirty="0"/>
                    </a:p>
                  </a:txBody>
                  <a:tcPr/>
                </a:tc>
                <a:tc>
                  <a:txBody>
                    <a:bodyPr/>
                    <a:lstStyle/>
                    <a:p>
                      <a:pPr algn="ctr"/>
                      <a:r>
                        <a:rPr lang="uk-UA" dirty="0" smtClean="0"/>
                        <a:t>16</a:t>
                      </a:r>
                      <a:endParaRPr lang="uk-UA" dirty="0"/>
                    </a:p>
                  </a:txBody>
                  <a:tcPr/>
                </a:tc>
                <a:tc>
                  <a:txBody>
                    <a:bodyPr/>
                    <a:lstStyle/>
                    <a:p>
                      <a:pPr algn="ctr"/>
                      <a:r>
                        <a:rPr lang="uk-UA" dirty="0" smtClean="0"/>
                        <a:t>11</a:t>
                      </a:r>
                      <a:endParaRPr lang="uk-UA" dirty="0"/>
                    </a:p>
                  </a:txBody>
                  <a:tcPr/>
                </a:tc>
              </a:tr>
              <a:tr h="534092">
                <a:tc>
                  <a:txBody>
                    <a:bodyPr/>
                    <a:lstStyle/>
                    <a:p>
                      <a:r>
                        <a:rPr lang="uk-UA" dirty="0" smtClean="0"/>
                        <a:t>Народжуваність на 1000 осіб, 2017</a:t>
                      </a:r>
                      <a:endParaRPr lang="uk-UA" dirty="0"/>
                    </a:p>
                  </a:txBody>
                  <a:tcPr/>
                </a:tc>
                <a:tc>
                  <a:txBody>
                    <a:bodyPr/>
                    <a:lstStyle/>
                    <a:p>
                      <a:pPr algn="ctr"/>
                      <a:r>
                        <a:rPr lang="uk-UA" dirty="0" smtClean="0"/>
                        <a:t>9,9</a:t>
                      </a:r>
                      <a:endParaRPr lang="uk-UA" dirty="0"/>
                    </a:p>
                  </a:txBody>
                  <a:tcPr/>
                </a:tc>
                <a:tc>
                  <a:txBody>
                    <a:bodyPr/>
                    <a:lstStyle/>
                    <a:p>
                      <a:pPr algn="ctr"/>
                      <a:r>
                        <a:rPr lang="uk-UA" dirty="0" smtClean="0"/>
                        <a:t>11,8</a:t>
                      </a:r>
                      <a:endParaRPr lang="uk-UA" dirty="0"/>
                    </a:p>
                  </a:txBody>
                  <a:tcPr/>
                </a:tc>
                <a:tc>
                  <a:txBody>
                    <a:bodyPr/>
                    <a:lstStyle/>
                    <a:p>
                      <a:pPr algn="ctr"/>
                      <a:r>
                        <a:rPr lang="uk-UA" dirty="0" smtClean="0"/>
                        <a:t>12,4</a:t>
                      </a:r>
                      <a:endParaRPr lang="uk-UA" dirty="0"/>
                    </a:p>
                  </a:txBody>
                  <a:tcPr/>
                </a:tc>
              </a:tr>
              <a:tr h="534092">
                <a:tc>
                  <a:txBody>
                    <a:bodyPr/>
                    <a:lstStyle/>
                    <a:p>
                      <a:r>
                        <a:rPr lang="uk-UA" dirty="0" smtClean="0"/>
                        <a:t>Безробіття, % робочої сили, 2019</a:t>
                      </a:r>
                      <a:endParaRPr lang="uk-UA" dirty="0"/>
                    </a:p>
                  </a:txBody>
                  <a:tcPr/>
                </a:tc>
                <a:tc>
                  <a:txBody>
                    <a:bodyPr/>
                    <a:lstStyle/>
                    <a:p>
                      <a:pPr algn="ctr"/>
                      <a:r>
                        <a:rPr lang="uk-UA" dirty="0" smtClean="0"/>
                        <a:t>6,5</a:t>
                      </a:r>
                      <a:endParaRPr lang="uk-UA" dirty="0"/>
                    </a:p>
                  </a:txBody>
                  <a:tcPr/>
                </a:tc>
                <a:tc>
                  <a:txBody>
                    <a:bodyPr/>
                    <a:lstStyle/>
                    <a:p>
                      <a:pPr algn="ctr"/>
                      <a:r>
                        <a:rPr lang="uk-UA" dirty="0" smtClean="0"/>
                        <a:t>3,9</a:t>
                      </a:r>
                      <a:endParaRPr lang="uk-UA" dirty="0"/>
                    </a:p>
                  </a:txBody>
                  <a:tcPr/>
                </a:tc>
                <a:tc>
                  <a:txBody>
                    <a:bodyPr/>
                    <a:lstStyle/>
                    <a:p>
                      <a:pPr algn="ctr"/>
                      <a:r>
                        <a:rPr lang="uk-UA" dirty="0" smtClean="0"/>
                        <a:t>4,4</a:t>
                      </a:r>
                      <a:endParaRPr lang="uk-UA" dirty="0"/>
                    </a:p>
                  </a:txBody>
                  <a:tcPr/>
                </a:tc>
              </a:tr>
            </a:tbl>
          </a:graphicData>
        </a:graphic>
      </p:graphicFrame>
      <p:sp>
        <p:nvSpPr>
          <p:cNvPr id="7" name="TextBox 6"/>
          <p:cNvSpPr txBox="1"/>
          <p:nvPr/>
        </p:nvSpPr>
        <p:spPr>
          <a:xfrm>
            <a:off x="395536" y="6110782"/>
            <a:ext cx="8568952" cy="369332"/>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endParaRPr lang="uk-UA" dirty="0"/>
          </a:p>
        </p:txBody>
      </p:sp>
    </p:spTree>
    <p:extLst>
      <p:ext uri="{BB962C8B-B14F-4D97-AF65-F5344CB8AC3E}">
        <p14:creationId xmlns:p14="http://schemas.microsoft.com/office/powerpoint/2010/main" val="1096378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68313" y="115888"/>
            <a:ext cx="8229600" cy="563562"/>
          </a:xfrm>
        </p:spPr>
        <p:txBody>
          <a:bodyPr/>
          <a:lstStyle/>
          <a:p>
            <a:pPr eaLnBrk="1" hangingPunct="1"/>
            <a:r>
              <a:rPr lang="uk-UA" altLang="uk-UA" sz="4000" smtClean="0">
                <a:solidFill>
                  <a:srgbClr val="0070C0"/>
                </a:solidFill>
              </a:rPr>
              <a:t>Послаблюючі</a:t>
            </a:r>
            <a:r>
              <a:rPr lang="ru-RU" altLang="uk-UA" sz="4000" smtClean="0">
                <a:solidFill>
                  <a:srgbClr val="0070C0"/>
                </a:solidFill>
              </a:rPr>
              <a:t> фактори</a:t>
            </a:r>
            <a:endParaRPr lang="uk-UA" altLang="uk-UA" sz="4000" smtClean="0">
              <a:solidFill>
                <a:srgbClr val="0070C0"/>
              </a:solidFill>
            </a:endParaRPr>
          </a:p>
        </p:txBody>
      </p:sp>
      <p:sp>
        <p:nvSpPr>
          <p:cNvPr id="7171" name="Объект 2"/>
          <p:cNvSpPr>
            <a:spLocks noGrp="1"/>
          </p:cNvSpPr>
          <p:nvPr>
            <p:ph idx="1"/>
          </p:nvPr>
        </p:nvSpPr>
        <p:spPr>
          <a:xfrm>
            <a:off x="457200" y="836713"/>
            <a:ext cx="8229600" cy="5832376"/>
          </a:xfrm>
        </p:spPr>
        <p:txBody>
          <a:bodyPr/>
          <a:lstStyle/>
          <a:p>
            <a:pPr eaLnBrk="1" hangingPunct="1"/>
            <a:r>
              <a:rPr lang="uk-UA" altLang="uk-UA" dirty="0"/>
              <a:t>неповнота </a:t>
            </a:r>
            <a:r>
              <a:rPr lang="uk-UA" altLang="uk-UA" dirty="0" smtClean="0"/>
              <a:t>інтеграції</a:t>
            </a:r>
            <a:endParaRPr lang="uk-UA" altLang="uk-UA" dirty="0"/>
          </a:p>
          <a:p>
            <a:pPr eaLnBrk="1" hangingPunct="1"/>
            <a:r>
              <a:rPr lang="uk-UA" altLang="uk-UA" dirty="0"/>
              <a:t>витрати на інтеграцією нових </a:t>
            </a:r>
            <a:r>
              <a:rPr lang="uk-UA" altLang="uk-UA" dirty="0" smtClean="0"/>
              <a:t>країн-членів</a:t>
            </a:r>
            <a:endParaRPr lang="uk-UA" altLang="uk-UA" dirty="0"/>
          </a:p>
          <a:p>
            <a:pPr eaLnBrk="1" hangingPunct="1"/>
            <a:r>
              <a:rPr lang="uk-UA" altLang="uk-UA" dirty="0" smtClean="0"/>
              <a:t>проблеми солідарності: у країн-членів ЄС різниця у поглядах один на одного, на наднаціональні інституції, значення і способи вирішення економічних проблем</a:t>
            </a:r>
          </a:p>
          <a:p>
            <a:pPr eaLnBrk="1" hangingPunct="1"/>
            <a:r>
              <a:rPr lang="uk-UA" altLang="uk-UA" dirty="0" smtClean="0"/>
              <a:t>дискусія про вихід окремих країн з ЄС чи єврозони</a:t>
            </a:r>
          </a:p>
          <a:p>
            <a:pPr eaLnBrk="1" hangingPunct="1"/>
            <a:r>
              <a:rPr lang="uk-UA" altLang="uk-UA" dirty="0" smtClean="0"/>
              <a:t>іміджеві втрати внаслідок економічної кризи 2008-09 рр., зокрема всередині ЄС</a:t>
            </a:r>
          </a:p>
          <a:p>
            <a:pPr eaLnBrk="1" hangingPunct="1"/>
            <a:r>
              <a:rPr lang="en-US" altLang="uk-UA" dirty="0" smtClean="0"/>
              <a:t>COVID-19</a:t>
            </a:r>
            <a:endParaRPr lang="uk-UA" altLang="uk-UA" dirty="0" smtClean="0"/>
          </a:p>
          <a:p>
            <a:pPr eaLnBrk="1" hangingPunct="1"/>
            <a:endParaRPr lang="uk-UA" altLang="uk-UA" dirty="0" smtClean="0"/>
          </a:p>
          <a:p>
            <a:pPr eaLnBrk="1" hangingPunct="1"/>
            <a:endParaRPr lang="uk-UA" altLang="uk-UA" dirty="0" smtClean="0"/>
          </a:p>
        </p:txBody>
      </p:sp>
      <p:sp>
        <p:nvSpPr>
          <p:cNvPr id="5" name="Прямоугольник 4"/>
          <p:cNvSpPr/>
          <p:nvPr/>
        </p:nvSpPr>
        <p:spPr>
          <a:xfrm>
            <a:off x="202888" y="21215"/>
            <a:ext cx="768712" cy="923330"/>
          </a:xfrm>
          <a:prstGeom prst="rect">
            <a:avLst/>
          </a:prstGeom>
          <a:noFill/>
        </p:spPr>
        <p:txBody>
          <a:bodyPr>
            <a:spAutoFit/>
          </a:bodyPr>
          <a:lstStyle/>
          <a:p>
            <a:pPr algn="ctr">
              <a:defRPr/>
            </a:pPr>
            <a:r>
              <a:rPr lang="uk-UA"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1331640" y="482880"/>
            <a:ext cx="6553200" cy="871538"/>
          </a:xfrm>
        </p:spPr>
        <p:txBody>
          <a:bodyPr/>
          <a:lstStyle/>
          <a:p>
            <a:pPr eaLnBrk="1" hangingPunct="1"/>
            <a:r>
              <a:rPr lang="ru-RU" altLang="uk-UA" sz="4000" dirty="0" err="1" smtClean="0">
                <a:solidFill>
                  <a:srgbClr val="00B050"/>
                </a:solidFill>
              </a:rPr>
              <a:t>Засоби</a:t>
            </a:r>
            <a:r>
              <a:rPr lang="ru-RU" altLang="uk-UA" sz="4000" dirty="0" smtClean="0">
                <a:solidFill>
                  <a:srgbClr val="00B050"/>
                </a:solidFill>
              </a:rPr>
              <a:t> </a:t>
            </a:r>
            <a:r>
              <a:rPr lang="ru-RU" altLang="uk-UA" sz="4000" dirty="0" err="1" smtClean="0">
                <a:solidFill>
                  <a:srgbClr val="00B050"/>
                </a:solidFill>
              </a:rPr>
              <a:t>забезпечення</a:t>
            </a:r>
            <a:r>
              <a:rPr lang="ru-RU" altLang="uk-UA" sz="4000" dirty="0" smtClean="0">
                <a:solidFill>
                  <a:srgbClr val="00B050"/>
                </a:solidFill>
              </a:rPr>
              <a:t> </a:t>
            </a:r>
            <a:r>
              <a:rPr lang="ru-RU" altLang="uk-UA" sz="4000" dirty="0" err="1" smtClean="0">
                <a:solidFill>
                  <a:srgbClr val="00B050"/>
                </a:solidFill>
              </a:rPr>
              <a:t>економічної</a:t>
            </a:r>
            <a:r>
              <a:rPr lang="ru-RU" altLang="uk-UA" sz="4000" dirty="0" smtClean="0">
                <a:solidFill>
                  <a:srgbClr val="00B050"/>
                </a:solidFill>
              </a:rPr>
              <a:t> </a:t>
            </a:r>
            <a:r>
              <a:rPr lang="ru-RU" altLang="uk-UA" sz="4000" dirty="0" err="1" smtClean="0">
                <a:solidFill>
                  <a:srgbClr val="00B050"/>
                </a:solidFill>
              </a:rPr>
              <a:t>сили</a:t>
            </a:r>
            <a:endParaRPr lang="uk-UA" altLang="uk-UA" sz="4000" dirty="0" smtClean="0">
              <a:solidFill>
                <a:srgbClr val="00B050"/>
              </a:solidFill>
            </a:endParaRPr>
          </a:p>
        </p:txBody>
      </p:sp>
      <p:sp>
        <p:nvSpPr>
          <p:cNvPr id="8195" name="Объект 2"/>
          <p:cNvSpPr>
            <a:spLocks noGrp="1"/>
          </p:cNvSpPr>
          <p:nvPr>
            <p:ph idx="1"/>
          </p:nvPr>
        </p:nvSpPr>
        <p:spPr>
          <a:xfrm>
            <a:off x="457200" y="1628800"/>
            <a:ext cx="8229600" cy="5040288"/>
          </a:xfrm>
        </p:spPr>
        <p:txBody>
          <a:bodyPr/>
          <a:lstStyle/>
          <a:p>
            <a:pPr eaLnBrk="1" hangingPunct="1"/>
            <a:r>
              <a:rPr lang="uk-UA" altLang="uk-UA" dirty="0" smtClean="0"/>
              <a:t>прискорення економічного зростання за рахунок нових технологій?</a:t>
            </a:r>
          </a:p>
          <a:p>
            <a:pPr eaLnBrk="1" hangingPunct="1"/>
            <a:r>
              <a:rPr lang="uk-UA" altLang="uk-UA" dirty="0" smtClean="0"/>
              <a:t>розширення? </a:t>
            </a:r>
          </a:p>
          <a:p>
            <a:pPr eaLnBrk="1" hangingPunct="1"/>
            <a:r>
              <a:rPr lang="uk-UA" altLang="uk-UA" dirty="0" smtClean="0"/>
              <a:t>неповна інтеграція з третіми країнами для прив’язки до себе їх економічних інтересів?</a:t>
            </a:r>
          </a:p>
          <a:p>
            <a:pPr eaLnBrk="1" hangingPunct="1"/>
            <a:r>
              <a:rPr lang="uk-UA" altLang="uk-UA" dirty="0" smtClean="0"/>
              <a:t>повільне економічне зростання в інших економічних центрах світу?</a:t>
            </a:r>
          </a:p>
          <a:p>
            <a:pPr eaLnBrk="1" hangingPunct="1"/>
            <a:r>
              <a:rPr lang="uk-UA" altLang="uk-UA" dirty="0" smtClean="0"/>
              <a:t>імміграція?</a:t>
            </a:r>
          </a:p>
          <a:p>
            <a:pPr eaLnBrk="1" hangingPunct="1"/>
            <a:endParaRPr lang="uk-UA" altLang="uk-UA" dirty="0" smtClean="0"/>
          </a:p>
        </p:txBody>
      </p:sp>
      <p:sp>
        <p:nvSpPr>
          <p:cNvPr id="5" name="Прямоугольник 4"/>
          <p:cNvSpPr/>
          <p:nvPr/>
        </p:nvSpPr>
        <p:spPr>
          <a:xfrm>
            <a:off x="202888" y="21215"/>
            <a:ext cx="768712" cy="923330"/>
          </a:xfrm>
          <a:prstGeom prst="rect">
            <a:avLst/>
          </a:prstGeom>
          <a:noFill/>
        </p:spPr>
        <p:txBody>
          <a:bodyPr>
            <a:spAutoFit/>
          </a:bodyPr>
          <a:lstStyle/>
          <a:p>
            <a:pPr algn="ctr">
              <a:defRPr/>
            </a:pP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endParaRPr lang="uk-UA"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6635" y="1052736"/>
            <a:ext cx="7992888" cy="4801314"/>
          </a:xfrm>
          <a:prstGeom prst="rect">
            <a:avLst/>
          </a:prstGeom>
        </p:spPr>
        <p:txBody>
          <a:bodyPr wrap="square">
            <a:spAutoFit/>
          </a:bodyPr>
          <a:lstStyle/>
          <a:p>
            <a:pPr algn="just"/>
            <a:r>
              <a:rPr lang="en-US" dirty="0" smtClean="0"/>
              <a:t>	</a:t>
            </a:r>
            <a:r>
              <a:rPr lang="uk-UA" dirty="0" smtClean="0"/>
              <a:t>За </a:t>
            </a:r>
            <a:r>
              <a:rPr lang="uk-UA" dirty="0"/>
              <a:t>підтримки програми Еразмус+ Європейського Союзу в межах проекту Центру досконалості Жана Моне №611625-EPP-1-2019-1-UA-EPPJMO-CoE «Поглиблений розвиток європейських студій в Україні: міждисциплінарний підхід».</a:t>
            </a:r>
          </a:p>
          <a:p>
            <a:pPr algn="just"/>
            <a:r>
              <a:rPr lang="en-US" dirty="0" smtClean="0"/>
              <a:t>	</a:t>
            </a:r>
            <a:r>
              <a:rPr lang="uk-UA" dirty="0" smtClean="0"/>
              <a:t>Підтримка </a:t>
            </a:r>
            <a:r>
              <a:rPr lang="uk-UA" dirty="0"/>
              <a:t>Європейською Комісією створення цієї публікації не передбачає підтримку її змісту, який відображає думку тільки авторів, і Комісія не може нести відповідальність за будь-яке використання інформації, яка тут міститься.</a:t>
            </a:r>
          </a:p>
          <a:p>
            <a:r>
              <a:rPr lang="uk-UA" dirty="0"/>
              <a:t> </a:t>
            </a:r>
          </a:p>
          <a:p>
            <a:pPr algn="just"/>
            <a:r>
              <a:rPr lang="en-US" dirty="0" smtClean="0"/>
              <a:t>	</a:t>
            </a:r>
          </a:p>
          <a:p>
            <a:pPr algn="just"/>
            <a:r>
              <a:rPr lang="en-US" dirty="0"/>
              <a:t>	</a:t>
            </a:r>
            <a:r>
              <a:rPr lang="en-US" dirty="0" smtClean="0"/>
              <a:t>With </a:t>
            </a:r>
            <a:r>
              <a:rPr lang="en-US" dirty="0"/>
              <a:t>the support of the Erasmus+ </a:t>
            </a:r>
            <a:r>
              <a:rPr lang="en-US" dirty="0" err="1"/>
              <a:t>Programme</a:t>
            </a:r>
            <a:r>
              <a:rPr lang="en-US" dirty="0"/>
              <a:t> of the European Union within the Jean Monnet Centre of Excellence Project № 611625-EPP-1-2019-1-UA-EPPJMO-CoE “Advancing European Studies in Ukraine: Interdisciplinary Approach”.</a:t>
            </a:r>
            <a:endParaRPr lang="uk-UA" dirty="0"/>
          </a:p>
          <a:p>
            <a:pPr algn="just"/>
            <a:r>
              <a:rPr lang="en-US" dirty="0" smtClean="0"/>
              <a:t>	The </a:t>
            </a:r>
            <a:r>
              <a:rPr lang="en-US" dirty="0"/>
              <a:t>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uk-UA" dirty="0"/>
          </a:p>
        </p:txBody>
      </p:sp>
    </p:spTree>
    <p:extLst>
      <p:ext uri="{BB962C8B-B14F-4D97-AF65-F5344CB8AC3E}">
        <p14:creationId xmlns:p14="http://schemas.microsoft.com/office/powerpoint/2010/main" val="2911100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05274" y="160991"/>
            <a:ext cx="8229600" cy="563562"/>
          </a:xfrm>
        </p:spPr>
        <p:txBody>
          <a:bodyPr/>
          <a:lstStyle/>
          <a:p>
            <a:pPr eaLnBrk="1" hangingPunct="1"/>
            <a:r>
              <a:rPr lang="ru-RU" altLang="uk-UA" dirty="0" err="1" smtClean="0">
                <a:solidFill>
                  <a:srgbClr val="FF0000"/>
                </a:solidFill>
              </a:rPr>
              <a:t>Посилююч</a:t>
            </a:r>
            <a:r>
              <a:rPr lang="uk-UA" altLang="uk-UA" dirty="0" smtClean="0">
                <a:solidFill>
                  <a:srgbClr val="FF0000"/>
                </a:solidFill>
              </a:rPr>
              <a:t>і</a:t>
            </a:r>
            <a:r>
              <a:rPr lang="ru-RU" altLang="uk-UA" dirty="0" smtClean="0">
                <a:solidFill>
                  <a:srgbClr val="FF0000"/>
                </a:solidFill>
              </a:rPr>
              <a:t> </a:t>
            </a:r>
            <a:r>
              <a:rPr lang="ru-RU" altLang="uk-UA" dirty="0" err="1" smtClean="0">
                <a:solidFill>
                  <a:srgbClr val="FF0000"/>
                </a:solidFill>
              </a:rPr>
              <a:t>фактори</a:t>
            </a:r>
            <a:endParaRPr lang="uk-UA" altLang="uk-UA" dirty="0" smtClean="0">
              <a:solidFill>
                <a:srgbClr val="FF0000"/>
              </a:solidFill>
            </a:endParaRPr>
          </a:p>
        </p:txBody>
      </p:sp>
      <p:sp>
        <p:nvSpPr>
          <p:cNvPr id="3075" name="Объект 2"/>
          <p:cNvSpPr>
            <a:spLocks noGrp="1"/>
          </p:cNvSpPr>
          <p:nvPr>
            <p:ph idx="1"/>
          </p:nvPr>
        </p:nvSpPr>
        <p:spPr>
          <a:xfrm>
            <a:off x="457200" y="764704"/>
            <a:ext cx="8229600" cy="5904384"/>
          </a:xfrm>
        </p:spPr>
        <p:txBody>
          <a:bodyPr/>
          <a:lstStyle/>
          <a:p>
            <a:pPr eaLnBrk="1" hangingPunct="1"/>
            <a:r>
              <a:rPr lang="uk-UA" altLang="uk-UA" dirty="0" smtClean="0"/>
              <a:t>величина економіки</a:t>
            </a:r>
          </a:p>
          <a:p>
            <a:pPr eaLnBrk="1" hangingPunct="1"/>
            <a:r>
              <a:rPr lang="uk-UA" altLang="uk-UA" dirty="0" smtClean="0"/>
              <a:t>рівень розвитку</a:t>
            </a:r>
            <a:r>
              <a:rPr lang="en-US" altLang="uk-UA" dirty="0" smtClean="0"/>
              <a:t> </a:t>
            </a:r>
            <a:r>
              <a:rPr lang="uk-UA" altLang="uk-UA" dirty="0" smtClean="0"/>
              <a:t>і якість життя</a:t>
            </a:r>
          </a:p>
          <a:p>
            <a:pPr eaLnBrk="1" hangingPunct="1"/>
            <a:endParaRPr lang="uk-UA" altLang="uk-UA" dirty="0" smtClean="0"/>
          </a:p>
        </p:txBody>
      </p:sp>
      <p:graphicFrame>
        <p:nvGraphicFramePr>
          <p:cNvPr id="2" name="Table 1"/>
          <p:cNvGraphicFramePr>
            <a:graphicFrameLocks noGrp="1"/>
          </p:cNvGraphicFramePr>
          <p:nvPr>
            <p:extLst>
              <p:ext uri="{D42A27DB-BD31-4B8C-83A1-F6EECF244321}">
                <p14:modId xmlns:p14="http://schemas.microsoft.com/office/powerpoint/2010/main" val="415758265"/>
              </p:ext>
            </p:extLst>
          </p:nvPr>
        </p:nvGraphicFramePr>
        <p:xfrm>
          <a:off x="372546" y="1916832"/>
          <a:ext cx="8229600" cy="4008812"/>
        </p:xfrm>
        <a:graphic>
          <a:graphicData uri="http://schemas.openxmlformats.org/drawingml/2006/table">
            <a:tbl>
              <a:tblPr firstRow="1" bandRow="1">
                <a:tableStyleId>{5C22544A-7EE6-4342-B048-85BDC9FD1C3A}</a:tableStyleId>
              </a:tblPr>
              <a:tblGrid>
                <a:gridCol w="3154411"/>
                <a:gridCol w="2808312"/>
                <a:gridCol w="1152128"/>
                <a:gridCol w="1114749"/>
              </a:tblGrid>
              <a:tr h="534092">
                <a:tc>
                  <a:txBody>
                    <a:bodyPr/>
                    <a:lstStyle/>
                    <a:p>
                      <a:r>
                        <a:rPr lang="ru-RU" dirty="0" err="1" smtClean="0"/>
                        <a:t>Показник</a:t>
                      </a:r>
                      <a:r>
                        <a:rPr lang="ru-RU" dirty="0" smtClean="0"/>
                        <a:t>, 2018</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53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ВВП, трлн</a:t>
                      </a:r>
                      <a:r>
                        <a:rPr lang="uk-UA" baseline="0" dirty="0" smtClean="0"/>
                        <a:t> дол за валютним курсом, 2018</a:t>
                      </a:r>
                      <a:endParaRPr lang="uk-UA" dirty="0" smtClean="0"/>
                    </a:p>
                  </a:txBody>
                  <a:tcPr/>
                </a:tc>
                <a:tc>
                  <a:txBody>
                    <a:bodyPr/>
                    <a:lstStyle/>
                    <a:p>
                      <a:pPr algn="ctr"/>
                      <a:r>
                        <a:rPr lang="uk-UA" dirty="0" smtClean="0"/>
                        <a:t>18,8 </a:t>
                      </a:r>
                    </a:p>
                    <a:p>
                      <a:pPr algn="ctr"/>
                      <a:r>
                        <a:rPr lang="uk-UA" dirty="0" smtClean="0"/>
                        <a:t>(-2,9/Великобританія)</a:t>
                      </a:r>
                      <a:endParaRPr lang="uk-UA" dirty="0"/>
                    </a:p>
                  </a:txBody>
                  <a:tcPr/>
                </a:tc>
                <a:tc>
                  <a:txBody>
                    <a:bodyPr/>
                    <a:lstStyle/>
                    <a:p>
                      <a:pPr algn="ctr"/>
                      <a:r>
                        <a:rPr lang="uk-UA" dirty="0" smtClean="0"/>
                        <a:t>20,5</a:t>
                      </a:r>
                      <a:endParaRPr lang="uk-U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dirty="0" smtClean="0"/>
                        <a:t>13,6</a:t>
                      </a:r>
                    </a:p>
                    <a:p>
                      <a:pPr algn="ctr"/>
                      <a:endParaRPr lang="uk-UA" dirty="0"/>
                    </a:p>
                  </a:txBody>
                  <a:tcPr/>
                </a:tc>
              </a:tr>
              <a:tr h="53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ВВП, трлн</a:t>
                      </a:r>
                      <a:r>
                        <a:rPr lang="uk-UA" baseline="0" dirty="0" smtClean="0"/>
                        <a:t> дол за методом ПКС, 2018</a:t>
                      </a:r>
                      <a:endParaRPr lang="uk-UA" dirty="0" smtClean="0"/>
                    </a:p>
                  </a:txBody>
                  <a:tcPr/>
                </a:tc>
                <a:tc>
                  <a:txBody>
                    <a:bodyPr/>
                    <a:lstStyle/>
                    <a:p>
                      <a:pPr algn="ctr"/>
                      <a:r>
                        <a:rPr lang="uk-UA" dirty="0" smtClean="0"/>
                        <a:t>22,4 (-3,1)</a:t>
                      </a:r>
                      <a:endParaRPr lang="uk-UA" dirty="0"/>
                    </a:p>
                  </a:txBody>
                  <a:tcPr/>
                </a:tc>
                <a:tc>
                  <a:txBody>
                    <a:bodyPr/>
                    <a:lstStyle/>
                    <a:p>
                      <a:pPr algn="ctr"/>
                      <a:r>
                        <a:rPr lang="uk-UA" dirty="0" smtClean="0"/>
                        <a:t>20,5</a:t>
                      </a:r>
                      <a:endParaRPr lang="uk-UA" dirty="0"/>
                    </a:p>
                  </a:txBody>
                  <a:tcPr/>
                </a:tc>
                <a:tc>
                  <a:txBody>
                    <a:bodyPr/>
                    <a:lstStyle/>
                    <a:p>
                      <a:pPr algn="ctr"/>
                      <a:r>
                        <a:rPr lang="uk-UA" dirty="0" smtClean="0"/>
                        <a:t>25,4</a:t>
                      </a:r>
                      <a:endParaRPr lang="uk-UA" dirty="0"/>
                    </a:p>
                  </a:txBody>
                  <a:tcPr/>
                </a:tc>
              </a:tr>
              <a:tr h="53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ВВП на душу населення, тис.</a:t>
                      </a:r>
                      <a:r>
                        <a:rPr lang="uk-UA" baseline="0" dirty="0" smtClean="0"/>
                        <a:t> дол за валютним курсом, 2018</a:t>
                      </a:r>
                      <a:endParaRPr lang="uk-UA" dirty="0" smtClean="0"/>
                    </a:p>
                  </a:txBody>
                  <a:tcPr/>
                </a:tc>
                <a:tc>
                  <a:txBody>
                    <a:bodyPr/>
                    <a:lstStyle/>
                    <a:p>
                      <a:pPr algn="ctr"/>
                      <a:r>
                        <a:rPr lang="uk-UA" dirty="0" smtClean="0"/>
                        <a:t>36,5</a:t>
                      </a:r>
                      <a:endParaRPr lang="uk-UA" dirty="0"/>
                    </a:p>
                  </a:txBody>
                  <a:tcPr/>
                </a:tc>
                <a:tc>
                  <a:txBody>
                    <a:bodyPr/>
                    <a:lstStyle/>
                    <a:p>
                      <a:pPr algn="ctr"/>
                      <a:r>
                        <a:rPr lang="uk-UA" dirty="0" smtClean="0"/>
                        <a:t>62,8</a:t>
                      </a:r>
                      <a:endParaRPr lang="uk-UA" dirty="0"/>
                    </a:p>
                  </a:txBody>
                  <a:tcPr/>
                </a:tc>
                <a:tc>
                  <a:txBody>
                    <a:bodyPr/>
                    <a:lstStyle/>
                    <a:p>
                      <a:pPr algn="ctr"/>
                      <a:r>
                        <a:rPr lang="uk-UA" dirty="0" smtClean="0"/>
                        <a:t>9,8</a:t>
                      </a:r>
                      <a:endParaRPr lang="uk-UA" dirty="0"/>
                    </a:p>
                  </a:txBody>
                  <a:tcPr/>
                </a:tc>
              </a:tr>
              <a:tr h="53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ВВП на душу населення, тис.</a:t>
                      </a:r>
                      <a:r>
                        <a:rPr lang="uk-UA" baseline="0" dirty="0" smtClean="0"/>
                        <a:t> дол за методом ПКС, 2018</a:t>
                      </a:r>
                      <a:endParaRPr lang="uk-UA" dirty="0" smtClean="0"/>
                    </a:p>
                  </a:txBody>
                  <a:tcPr/>
                </a:tc>
                <a:tc>
                  <a:txBody>
                    <a:bodyPr/>
                    <a:lstStyle/>
                    <a:p>
                      <a:pPr algn="ctr"/>
                      <a:r>
                        <a:rPr lang="uk-UA" dirty="0" smtClean="0"/>
                        <a:t>43,7</a:t>
                      </a:r>
                      <a:endParaRPr lang="uk-UA" dirty="0"/>
                    </a:p>
                  </a:txBody>
                  <a:tcPr/>
                </a:tc>
                <a:tc>
                  <a:txBody>
                    <a:bodyPr/>
                    <a:lstStyle/>
                    <a:p>
                      <a:pPr algn="ctr"/>
                      <a:r>
                        <a:rPr lang="uk-UA" dirty="0" smtClean="0"/>
                        <a:t>62,8</a:t>
                      </a:r>
                      <a:endParaRPr lang="uk-UA" dirty="0"/>
                    </a:p>
                  </a:txBody>
                  <a:tcPr/>
                </a:tc>
                <a:tc>
                  <a:txBody>
                    <a:bodyPr/>
                    <a:lstStyle/>
                    <a:p>
                      <a:pPr algn="ctr"/>
                      <a:r>
                        <a:rPr lang="uk-UA" dirty="0" smtClean="0"/>
                        <a:t>18,2</a:t>
                      </a:r>
                      <a:endParaRPr lang="uk-UA" dirty="0"/>
                    </a:p>
                  </a:txBody>
                  <a:tcPr/>
                </a:tc>
              </a:tr>
              <a:tr h="534092">
                <a:tc>
                  <a:txBody>
                    <a:bodyPr/>
                    <a:lstStyle/>
                    <a:p>
                      <a:r>
                        <a:rPr lang="uk-UA" dirty="0" smtClean="0"/>
                        <a:t>Рейтинг за індексом</a:t>
                      </a:r>
                      <a:r>
                        <a:rPr lang="uk-UA" baseline="0" dirty="0" smtClean="0"/>
                        <a:t> людського розвитку</a:t>
                      </a:r>
                      <a:r>
                        <a:rPr lang="en-US" baseline="0" dirty="0" smtClean="0"/>
                        <a:t>, 2019</a:t>
                      </a:r>
                      <a:endParaRPr lang="uk-UA" dirty="0"/>
                    </a:p>
                  </a:txBody>
                  <a:tcPr/>
                </a:tc>
                <a:tc>
                  <a:txBody>
                    <a:bodyPr/>
                    <a:lstStyle/>
                    <a:p>
                      <a:pPr algn="ctr"/>
                      <a:r>
                        <a:rPr lang="uk-UA" dirty="0" smtClean="0"/>
                        <a:t>3(Ірландія), 4 (ФРН), </a:t>
                      </a:r>
                      <a:endParaRPr lang="en-US" dirty="0" smtClean="0"/>
                    </a:p>
                    <a:p>
                      <a:pPr algn="ctr"/>
                      <a:r>
                        <a:rPr lang="uk-UA" dirty="0" smtClean="0"/>
                        <a:t>52 (Болгарія, Румунія)</a:t>
                      </a:r>
                      <a:endParaRPr lang="uk-UA" dirty="0"/>
                    </a:p>
                  </a:txBody>
                  <a:tcPr/>
                </a:tc>
                <a:tc>
                  <a:txBody>
                    <a:bodyPr/>
                    <a:lstStyle/>
                    <a:p>
                      <a:pPr algn="ctr"/>
                      <a:r>
                        <a:rPr lang="uk-UA" dirty="0" smtClean="0"/>
                        <a:t>15</a:t>
                      </a:r>
                      <a:endParaRPr lang="uk-UA" dirty="0"/>
                    </a:p>
                  </a:txBody>
                  <a:tcPr/>
                </a:tc>
                <a:tc>
                  <a:txBody>
                    <a:bodyPr/>
                    <a:lstStyle/>
                    <a:p>
                      <a:pPr algn="ctr"/>
                      <a:r>
                        <a:rPr lang="uk-UA" dirty="0" smtClean="0"/>
                        <a:t>85</a:t>
                      </a:r>
                      <a:endParaRPr lang="uk-UA" dirty="0"/>
                    </a:p>
                  </a:txBody>
                  <a:tcPr/>
                </a:tc>
              </a:tr>
            </a:tbl>
          </a:graphicData>
        </a:graphic>
      </p:graphicFrame>
      <p:sp>
        <p:nvSpPr>
          <p:cNvPr id="6" name="TextBox 5"/>
          <p:cNvSpPr txBox="1"/>
          <p:nvPr/>
        </p:nvSpPr>
        <p:spPr>
          <a:xfrm>
            <a:off x="372546" y="6093296"/>
            <a:ext cx="8568952" cy="646331"/>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r>
              <a:rPr lang="uk-UA" dirty="0"/>
              <a:t>; </a:t>
            </a:r>
            <a:r>
              <a:rPr lang="en-US" dirty="0"/>
              <a:t>2019 Human Development Index </a:t>
            </a:r>
            <a:r>
              <a:rPr lang="en-US" dirty="0" smtClean="0"/>
              <a:t>Ranking.</a:t>
            </a:r>
            <a:endParaRPr lang="en-US" dirty="0"/>
          </a:p>
        </p:txBody>
      </p:sp>
      <p:sp>
        <p:nvSpPr>
          <p:cNvPr id="3" name="Прямоугольник 2"/>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95288" y="115888"/>
            <a:ext cx="8229600" cy="563562"/>
          </a:xfrm>
        </p:spPr>
        <p:txBody>
          <a:bodyPr/>
          <a:lstStyle/>
          <a:p>
            <a:pPr eaLnBrk="1" hangingPunct="1"/>
            <a:r>
              <a:rPr lang="ru-RU" altLang="uk-UA" smtClean="0">
                <a:solidFill>
                  <a:srgbClr val="FF0000"/>
                </a:solidFill>
              </a:rPr>
              <a:t>Посилююч</a:t>
            </a:r>
            <a:r>
              <a:rPr lang="uk-UA" altLang="uk-UA" smtClean="0">
                <a:solidFill>
                  <a:srgbClr val="FF0000"/>
                </a:solidFill>
              </a:rPr>
              <a:t>і</a:t>
            </a:r>
            <a:r>
              <a:rPr lang="ru-RU" altLang="uk-UA" smtClean="0">
                <a:solidFill>
                  <a:srgbClr val="FF0000"/>
                </a:solidFill>
              </a:rPr>
              <a:t> фактори</a:t>
            </a:r>
            <a:endParaRPr lang="uk-UA" altLang="uk-UA" smtClean="0">
              <a:solidFill>
                <a:srgbClr val="FF0000"/>
              </a:solidFill>
            </a:endParaRPr>
          </a:p>
        </p:txBody>
      </p:sp>
      <p:sp>
        <p:nvSpPr>
          <p:cNvPr id="3075" name="Объект 2"/>
          <p:cNvSpPr>
            <a:spLocks noGrp="1"/>
          </p:cNvSpPr>
          <p:nvPr>
            <p:ph idx="1"/>
          </p:nvPr>
        </p:nvSpPr>
        <p:spPr>
          <a:xfrm>
            <a:off x="457200" y="836712"/>
            <a:ext cx="8229600" cy="5832376"/>
          </a:xfrm>
        </p:spPr>
        <p:txBody>
          <a:bodyPr/>
          <a:lstStyle/>
          <a:p>
            <a:pPr eaLnBrk="1" hangingPunct="1"/>
            <a:r>
              <a:rPr lang="uk-UA" altLang="uk-UA" dirty="0" smtClean="0"/>
              <a:t>соціально-економічна модель</a:t>
            </a:r>
            <a:endParaRPr lang="en-US" altLang="uk-UA" dirty="0" smtClean="0"/>
          </a:p>
          <a:p>
            <a:pPr eaLnBrk="1" hangingPunct="1"/>
            <a:r>
              <a:rPr lang="uk-UA" altLang="uk-UA" dirty="0"/>
              <a:t>людський </a:t>
            </a:r>
            <a:r>
              <a:rPr lang="uk-UA" altLang="uk-UA" dirty="0" smtClean="0"/>
              <a:t>капітал</a:t>
            </a:r>
            <a:endParaRPr lang="uk-UA" altLang="uk-UA" dirty="0"/>
          </a:p>
          <a:p>
            <a:pPr eaLnBrk="1" hangingPunct="1"/>
            <a:endParaRPr lang="uk-UA" altLang="uk-UA" dirty="0" smtClean="0"/>
          </a:p>
          <a:p>
            <a:pPr eaLnBrk="1" hangingPunct="1"/>
            <a:endParaRPr lang="uk-UA" altLang="uk-UA" dirty="0" smtClean="0"/>
          </a:p>
        </p:txBody>
      </p:sp>
      <p:graphicFrame>
        <p:nvGraphicFramePr>
          <p:cNvPr id="5" name="Content Placeholder 3"/>
          <p:cNvGraphicFramePr>
            <a:graphicFrameLocks/>
          </p:cNvGraphicFramePr>
          <p:nvPr>
            <p:extLst>
              <p:ext uri="{D42A27DB-BD31-4B8C-83A1-F6EECF244321}">
                <p14:modId xmlns:p14="http://schemas.microsoft.com/office/powerpoint/2010/main" val="1474439486"/>
              </p:ext>
            </p:extLst>
          </p:nvPr>
        </p:nvGraphicFramePr>
        <p:xfrm>
          <a:off x="392545" y="2060848"/>
          <a:ext cx="8229600" cy="4162596"/>
        </p:xfrm>
        <a:graphic>
          <a:graphicData uri="http://schemas.openxmlformats.org/drawingml/2006/table">
            <a:tbl>
              <a:tblPr firstRow="1" bandRow="1">
                <a:tableStyleId>{5C22544A-7EE6-4342-B048-85BDC9FD1C3A}</a:tableStyleId>
              </a:tblPr>
              <a:tblGrid>
                <a:gridCol w="3322712"/>
                <a:gridCol w="1584176"/>
                <a:gridCol w="1728192"/>
                <a:gridCol w="1594520"/>
              </a:tblGrid>
              <a:tr h="0">
                <a:tc>
                  <a:txBody>
                    <a:bodyPr/>
                    <a:lstStyle/>
                    <a:p>
                      <a:r>
                        <a:rPr lang="ru-RU" dirty="0" err="1" smtClean="0"/>
                        <a:t>Показник</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534092">
                <a:tc>
                  <a:txBody>
                    <a:bodyPr/>
                    <a:lstStyle/>
                    <a:p>
                      <a:r>
                        <a:rPr lang="uk-UA" dirty="0" smtClean="0"/>
                        <a:t>Витрати бюджету, % ВВП, 2017</a:t>
                      </a:r>
                      <a:endParaRPr lang="uk-UA" dirty="0"/>
                    </a:p>
                  </a:txBody>
                  <a:tcPr/>
                </a:tc>
                <a:tc>
                  <a:txBody>
                    <a:bodyPr/>
                    <a:lstStyle/>
                    <a:p>
                      <a:pPr algn="ctr"/>
                      <a:r>
                        <a:rPr lang="uk-UA" dirty="0" smtClean="0"/>
                        <a:t>35,8</a:t>
                      </a:r>
                      <a:endParaRPr lang="uk-UA" dirty="0"/>
                    </a:p>
                  </a:txBody>
                  <a:tcPr/>
                </a:tc>
                <a:tc>
                  <a:txBody>
                    <a:bodyPr/>
                    <a:lstStyle/>
                    <a:p>
                      <a:pPr algn="ctr"/>
                      <a:r>
                        <a:rPr lang="uk-UA" dirty="0" smtClean="0"/>
                        <a:t>22,3</a:t>
                      </a:r>
                      <a:endParaRPr lang="uk-UA" dirty="0"/>
                    </a:p>
                  </a:txBody>
                  <a:tcPr/>
                </a:tc>
                <a:tc>
                  <a:txBody>
                    <a:bodyPr/>
                    <a:lstStyle/>
                    <a:p>
                      <a:pPr algn="ctr"/>
                      <a:endParaRPr lang="uk-UA" dirty="0"/>
                    </a:p>
                  </a:txBody>
                  <a:tcPr/>
                </a:tc>
              </a:tr>
              <a:tr h="534092">
                <a:tc>
                  <a:txBody>
                    <a:bodyPr/>
                    <a:lstStyle/>
                    <a:p>
                      <a:r>
                        <a:rPr lang="uk-UA" dirty="0" smtClean="0"/>
                        <a:t>Доходи бюджету крім грантів, % ВВП, 2017</a:t>
                      </a:r>
                      <a:endParaRPr lang="uk-UA" dirty="0"/>
                    </a:p>
                  </a:txBody>
                  <a:tcPr/>
                </a:tc>
                <a:tc>
                  <a:txBody>
                    <a:bodyPr/>
                    <a:lstStyle/>
                    <a:p>
                      <a:pPr algn="ctr"/>
                      <a:r>
                        <a:rPr lang="uk-UA" dirty="0" smtClean="0"/>
                        <a:t>34,6</a:t>
                      </a:r>
                      <a:endParaRPr lang="uk-UA" dirty="0"/>
                    </a:p>
                  </a:txBody>
                  <a:tcPr/>
                </a:tc>
                <a:tc>
                  <a:txBody>
                    <a:bodyPr/>
                    <a:lstStyle/>
                    <a:p>
                      <a:pPr algn="ctr"/>
                      <a:r>
                        <a:rPr lang="uk-UA" dirty="0" smtClean="0"/>
                        <a:t>19,6</a:t>
                      </a:r>
                      <a:endParaRPr lang="uk-UA" dirty="0"/>
                    </a:p>
                  </a:txBody>
                  <a:tcPr/>
                </a:tc>
                <a:tc>
                  <a:txBody>
                    <a:bodyPr/>
                    <a:lstStyle/>
                    <a:p>
                      <a:pPr algn="ctr"/>
                      <a:r>
                        <a:rPr lang="uk-UA" dirty="0" smtClean="0"/>
                        <a:t>15,8 (2016)</a:t>
                      </a:r>
                      <a:endParaRPr lang="uk-UA" dirty="0"/>
                    </a:p>
                  </a:txBody>
                  <a:tcPr/>
                </a:tc>
              </a:tr>
              <a:tr h="534092">
                <a:tc>
                  <a:txBody>
                    <a:bodyPr/>
                    <a:lstStyle/>
                    <a:p>
                      <a:r>
                        <a:rPr lang="uk-UA" dirty="0" smtClean="0"/>
                        <a:t>Коефіцієнт </a:t>
                      </a:r>
                      <a:r>
                        <a:rPr lang="uk-UA" dirty="0" err="1" smtClean="0"/>
                        <a:t>Джіні</a:t>
                      </a:r>
                      <a:r>
                        <a:rPr lang="uk-UA" dirty="0" smtClean="0"/>
                        <a:t> ,2015</a:t>
                      </a:r>
                      <a:endParaRPr lang="uk-UA" dirty="0"/>
                    </a:p>
                  </a:txBody>
                  <a:tcPr/>
                </a:tc>
                <a:tc>
                  <a:txBody>
                    <a:bodyPr/>
                    <a:lstStyle/>
                    <a:p>
                      <a:pPr algn="ctr"/>
                      <a:r>
                        <a:rPr lang="uk-UA" dirty="0" smtClean="0"/>
                        <a:t>31,7 (Німеччина)</a:t>
                      </a:r>
                    </a:p>
                    <a:p>
                      <a:pPr algn="ctr"/>
                      <a:r>
                        <a:rPr lang="uk-UA" dirty="0" smtClean="0"/>
                        <a:t>36,2 (Іспанія)</a:t>
                      </a:r>
                      <a:endParaRPr lang="uk-UA" dirty="0"/>
                    </a:p>
                  </a:txBody>
                  <a:tcPr/>
                </a:tc>
                <a:tc>
                  <a:txBody>
                    <a:bodyPr/>
                    <a:lstStyle/>
                    <a:p>
                      <a:pPr algn="ctr"/>
                      <a:r>
                        <a:rPr lang="uk-UA" dirty="0" smtClean="0"/>
                        <a:t>41,5</a:t>
                      </a:r>
                      <a:endParaRPr lang="uk-UA" dirty="0"/>
                    </a:p>
                  </a:txBody>
                  <a:tcPr/>
                </a:tc>
                <a:tc>
                  <a:txBody>
                    <a:bodyPr/>
                    <a:lstStyle/>
                    <a:p>
                      <a:pPr algn="ctr"/>
                      <a:r>
                        <a:rPr lang="uk-UA" dirty="0" smtClean="0"/>
                        <a:t>38,6</a:t>
                      </a:r>
                      <a:endParaRPr lang="uk-UA" dirty="0"/>
                    </a:p>
                  </a:txBody>
                  <a:tcPr/>
                </a:tc>
              </a:tr>
              <a:tr h="534092">
                <a:tc>
                  <a:txBody>
                    <a:bodyPr/>
                    <a:lstStyle/>
                    <a:p>
                      <a:r>
                        <a:rPr lang="uk-UA" dirty="0" smtClean="0"/>
                        <a:t>Населення, млн осіб</a:t>
                      </a:r>
                      <a:r>
                        <a:rPr lang="en-US" dirty="0" smtClean="0"/>
                        <a:t>,</a:t>
                      </a:r>
                      <a:r>
                        <a:rPr lang="en-US" baseline="0" dirty="0" smtClean="0"/>
                        <a:t> 2018</a:t>
                      </a:r>
                      <a:endParaRPr lang="uk-UA" dirty="0"/>
                    </a:p>
                  </a:txBody>
                  <a:tcPr/>
                </a:tc>
                <a:tc>
                  <a:txBody>
                    <a:bodyPr/>
                    <a:lstStyle/>
                    <a:p>
                      <a:pPr algn="ctr"/>
                      <a:r>
                        <a:rPr lang="uk-UA" dirty="0" smtClean="0"/>
                        <a:t>513(-66)</a:t>
                      </a:r>
                      <a:endParaRPr lang="uk-UA" dirty="0"/>
                    </a:p>
                  </a:txBody>
                  <a:tcPr/>
                </a:tc>
                <a:tc>
                  <a:txBody>
                    <a:bodyPr/>
                    <a:lstStyle/>
                    <a:p>
                      <a:pPr algn="ctr"/>
                      <a:r>
                        <a:rPr lang="uk-UA" dirty="0" smtClean="0"/>
                        <a:t>327</a:t>
                      </a:r>
                      <a:endParaRPr lang="uk-UA" dirty="0"/>
                    </a:p>
                  </a:txBody>
                  <a:tcPr/>
                </a:tc>
                <a:tc>
                  <a:txBody>
                    <a:bodyPr/>
                    <a:lstStyle/>
                    <a:p>
                      <a:pPr algn="ctr"/>
                      <a:r>
                        <a:rPr lang="uk-UA" dirty="0" smtClean="0"/>
                        <a:t>1393</a:t>
                      </a:r>
                      <a:endParaRPr lang="uk-UA" dirty="0"/>
                    </a:p>
                  </a:txBody>
                  <a:tcPr/>
                </a:tc>
              </a:tr>
              <a:tr h="534092">
                <a:tc>
                  <a:txBody>
                    <a:bodyPr/>
                    <a:lstStyle/>
                    <a:p>
                      <a:r>
                        <a:rPr lang="uk-UA" dirty="0" smtClean="0"/>
                        <a:t>Умисні вбивства на 100000 населення</a:t>
                      </a:r>
                      <a:r>
                        <a:rPr lang="en-US" dirty="0" smtClean="0"/>
                        <a:t>, 2017</a:t>
                      </a:r>
                      <a:endParaRPr lang="uk-UA" dirty="0"/>
                    </a:p>
                  </a:txBody>
                  <a:tcPr/>
                </a:tc>
                <a:tc>
                  <a:txBody>
                    <a:bodyPr/>
                    <a:lstStyle/>
                    <a:p>
                      <a:pPr algn="ctr"/>
                      <a:r>
                        <a:rPr lang="uk-UA" dirty="0" smtClean="0"/>
                        <a:t>1(Німеччина)</a:t>
                      </a:r>
                      <a:endParaRPr lang="uk-UA" dirty="0"/>
                    </a:p>
                  </a:txBody>
                  <a:tcPr/>
                </a:tc>
                <a:tc>
                  <a:txBody>
                    <a:bodyPr/>
                    <a:lstStyle/>
                    <a:p>
                      <a:pPr algn="ctr"/>
                      <a:r>
                        <a:rPr lang="uk-UA" dirty="0" smtClean="0"/>
                        <a:t>5,3</a:t>
                      </a:r>
                      <a:endParaRPr lang="uk-UA" dirty="0"/>
                    </a:p>
                  </a:txBody>
                  <a:tcPr/>
                </a:tc>
                <a:tc>
                  <a:txBody>
                    <a:bodyPr/>
                    <a:lstStyle/>
                    <a:p>
                      <a:pPr algn="ctr"/>
                      <a:r>
                        <a:rPr lang="uk-UA" dirty="0" smtClean="0"/>
                        <a:t>0,6</a:t>
                      </a:r>
                      <a:endParaRPr lang="uk-UA" dirty="0"/>
                    </a:p>
                  </a:txBody>
                  <a:tcPr/>
                </a:tc>
              </a:tr>
              <a:tr h="534092">
                <a:tc>
                  <a:txBody>
                    <a:bodyPr/>
                    <a:lstStyle/>
                    <a:p>
                      <a:r>
                        <a:rPr lang="uk-UA" dirty="0" smtClean="0"/>
                        <a:t>Тривалість життя,</a:t>
                      </a:r>
                      <a:r>
                        <a:rPr lang="uk-UA" baseline="0" dirty="0" smtClean="0"/>
                        <a:t> років</a:t>
                      </a:r>
                      <a:r>
                        <a:rPr lang="en-US" baseline="0" dirty="0" smtClean="0"/>
                        <a:t>, 2017</a:t>
                      </a:r>
                      <a:endParaRPr lang="uk-UA" dirty="0"/>
                    </a:p>
                  </a:txBody>
                  <a:tcPr/>
                </a:tc>
                <a:tc>
                  <a:txBody>
                    <a:bodyPr/>
                    <a:lstStyle/>
                    <a:p>
                      <a:pPr algn="ctr"/>
                      <a:r>
                        <a:rPr lang="uk-UA" dirty="0" smtClean="0"/>
                        <a:t>81</a:t>
                      </a:r>
                      <a:endParaRPr lang="uk-UA" dirty="0"/>
                    </a:p>
                  </a:txBody>
                  <a:tcPr/>
                </a:tc>
                <a:tc>
                  <a:txBody>
                    <a:bodyPr/>
                    <a:lstStyle/>
                    <a:p>
                      <a:pPr algn="ctr"/>
                      <a:r>
                        <a:rPr lang="uk-UA" dirty="0" smtClean="0"/>
                        <a:t>79</a:t>
                      </a:r>
                      <a:endParaRPr lang="uk-UA" dirty="0"/>
                    </a:p>
                  </a:txBody>
                  <a:tcPr/>
                </a:tc>
                <a:tc>
                  <a:txBody>
                    <a:bodyPr/>
                    <a:lstStyle/>
                    <a:p>
                      <a:pPr algn="ctr"/>
                      <a:r>
                        <a:rPr lang="uk-UA" dirty="0" smtClean="0"/>
                        <a:t>76</a:t>
                      </a:r>
                      <a:endParaRPr lang="uk-UA" dirty="0"/>
                    </a:p>
                  </a:txBody>
                  <a:tcPr/>
                </a:tc>
              </a:tr>
            </a:tbl>
          </a:graphicData>
        </a:graphic>
      </p:graphicFrame>
      <p:sp>
        <p:nvSpPr>
          <p:cNvPr id="6" name="TextBox 5"/>
          <p:cNvSpPr txBox="1"/>
          <p:nvPr/>
        </p:nvSpPr>
        <p:spPr>
          <a:xfrm>
            <a:off x="392545" y="6268670"/>
            <a:ext cx="8568952" cy="369332"/>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r>
              <a:rPr lang="uk-UA" dirty="0" smtClean="0"/>
              <a:t>; </a:t>
            </a:r>
            <a:r>
              <a:rPr lang="en-US" dirty="0" smtClean="0"/>
              <a:t>Human Development Report.</a:t>
            </a:r>
            <a:endParaRPr lang="uk-UA" dirty="0"/>
          </a:p>
        </p:txBody>
      </p:sp>
      <p:sp>
        <p:nvSpPr>
          <p:cNvPr id="7" name="Прямоугольник 6"/>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15072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95288" y="115888"/>
            <a:ext cx="8229600" cy="326884"/>
          </a:xfrm>
        </p:spPr>
        <p:txBody>
          <a:bodyPr/>
          <a:lstStyle/>
          <a:p>
            <a:pPr eaLnBrk="1" hangingPunct="1"/>
            <a:r>
              <a:rPr lang="ru-RU" altLang="uk-UA" dirty="0" err="1" smtClean="0">
                <a:solidFill>
                  <a:srgbClr val="FF0000"/>
                </a:solidFill>
              </a:rPr>
              <a:t>Посилююч</a:t>
            </a:r>
            <a:r>
              <a:rPr lang="uk-UA" altLang="uk-UA" dirty="0" smtClean="0">
                <a:solidFill>
                  <a:srgbClr val="FF0000"/>
                </a:solidFill>
              </a:rPr>
              <a:t>і</a:t>
            </a:r>
            <a:r>
              <a:rPr lang="ru-RU" altLang="uk-UA" dirty="0" smtClean="0">
                <a:solidFill>
                  <a:srgbClr val="FF0000"/>
                </a:solidFill>
              </a:rPr>
              <a:t> </a:t>
            </a:r>
            <a:r>
              <a:rPr lang="ru-RU" altLang="uk-UA" dirty="0" err="1" smtClean="0">
                <a:solidFill>
                  <a:srgbClr val="FF0000"/>
                </a:solidFill>
              </a:rPr>
              <a:t>фактори</a:t>
            </a:r>
            <a:endParaRPr lang="uk-UA" altLang="uk-UA" dirty="0" smtClean="0">
              <a:solidFill>
                <a:srgbClr val="FF0000"/>
              </a:solidFill>
            </a:endParaRPr>
          </a:p>
        </p:txBody>
      </p:sp>
      <p:sp>
        <p:nvSpPr>
          <p:cNvPr id="3075" name="Объект 2"/>
          <p:cNvSpPr>
            <a:spLocks noGrp="1"/>
          </p:cNvSpPr>
          <p:nvPr>
            <p:ph idx="1"/>
          </p:nvPr>
        </p:nvSpPr>
        <p:spPr>
          <a:xfrm>
            <a:off x="683568" y="548680"/>
            <a:ext cx="8003232" cy="6120408"/>
          </a:xfrm>
        </p:spPr>
        <p:txBody>
          <a:bodyPr/>
          <a:lstStyle/>
          <a:p>
            <a:pPr eaLnBrk="1" hangingPunct="1"/>
            <a:r>
              <a:rPr lang="uk-UA" altLang="uk-UA" sz="2400" dirty="0" smtClean="0"/>
              <a:t>зовнішня торгівля</a:t>
            </a:r>
          </a:p>
          <a:p>
            <a:pPr eaLnBrk="1" hangingPunct="1"/>
            <a:endParaRPr lang="uk-UA" altLang="uk-UA" dirty="0" smtClean="0"/>
          </a:p>
        </p:txBody>
      </p:sp>
      <p:graphicFrame>
        <p:nvGraphicFramePr>
          <p:cNvPr id="5" name="Content Placeholder 3"/>
          <p:cNvGraphicFramePr>
            <a:graphicFrameLocks/>
          </p:cNvGraphicFramePr>
          <p:nvPr>
            <p:extLst>
              <p:ext uri="{D42A27DB-BD31-4B8C-83A1-F6EECF244321}">
                <p14:modId xmlns:p14="http://schemas.microsoft.com/office/powerpoint/2010/main" val="3454246599"/>
              </p:ext>
            </p:extLst>
          </p:nvPr>
        </p:nvGraphicFramePr>
        <p:xfrm>
          <a:off x="504892" y="933630"/>
          <a:ext cx="8229600" cy="5590230"/>
        </p:xfrm>
        <a:graphic>
          <a:graphicData uri="http://schemas.openxmlformats.org/drawingml/2006/table">
            <a:tbl>
              <a:tblPr firstRow="1" bandRow="1">
                <a:tableStyleId>{5C22544A-7EE6-4342-B048-85BDC9FD1C3A}</a:tableStyleId>
              </a:tblPr>
              <a:tblGrid>
                <a:gridCol w="3456384"/>
                <a:gridCol w="2232248"/>
                <a:gridCol w="1296144"/>
                <a:gridCol w="1244824"/>
              </a:tblGrid>
              <a:tr h="356973">
                <a:tc>
                  <a:txBody>
                    <a:bodyPr/>
                    <a:lstStyle/>
                    <a:p>
                      <a:r>
                        <a:rPr lang="ru-RU" dirty="0" err="1" smtClean="0"/>
                        <a:t>Показник</a:t>
                      </a:r>
                      <a:r>
                        <a:rPr lang="ru-RU" dirty="0" smtClean="0"/>
                        <a:t>, 2018</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624703">
                <a:tc>
                  <a:txBody>
                    <a:bodyPr/>
                    <a:lstStyle/>
                    <a:p>
                      <a:r>
                        <a:rPr lang="uk-UA" dirty="0" smtClean="0"/>
                        <a:t>Експорт товарів,</a:t>
                      </a:r>
                      <a:r>
                        <a:rPr lang="uk-UA" baseline="0" dirty="0" smtClean="0"/>
                        <a:t> трлн дол.</a:t>
                      </a:r>
                      <a:endParaRPr lang="uk-UA" dirty="0"/>
                    </a:p>
                  </a:txBody>
                  <a:tcPr/>
                </a:tc>
                <a:tc>
                  <a:txBody>
                    <a:bodyPr/>
                    <a:lstStyle/>
                    <a:p>
                      <a:pPr algn="ctr"/>
                      <a:r>
                        <a:rPr lang="uk-UA" dirty="0" smtClean="0"/>
                        <a:t>6,4(-0,5)</a:t>
                      </a:r>
                    </a:p>
                    <a:p>
                      <a:pPr algn="ctr"/>
                      <a:r>
                        <a:rPr lang="uk-UA" dirty="0" smtClean="0"/>
                        <a:t>2(без всередині</a:t>
                      </a:r>
                      <a:r>
                        <a:rPr lang="uk-UA" baseline="0" dirty="0" smtClean="0"/>
                        <a:t> ЄС)</a:t>
                      </a:r>
                      <a:endParaRPr lang="uk-UA" dirty="0"/>
                    </a:p>
                  </a:txBody>
                  <a:tcPr/>
                </a:tc>
                <a:tc>
                  <a:txBody>
                    <a:bodyPr/>
                    <a:lstStyle/>
                    <a:p>
                      <a:pPr algn="ctr"/>
                      <a:r>
                        <a:rPr lang="uk-UA" dirty="0" smtClean="0"/>
                        <a:t>1,7</a:t>
                      </a:r>
                      <a:endParaRPr lang="uk-UA" dirty="0"/>
                    </a:p>
                  </a:txBody>
                  <a:tcPr/>
                </a:tc>
                <a:tc>
                  <a:txBody>
                    <a:bodyPr/>
                    <a:lstStyle/>
                    <a:p>
                      <a:pPr algn="ctr"/>
                      <a:r>
                        <a:rPr lang="uk-UA" dirty="0" smtClean="0"/>
                        <a:t>2,5</a:t>
                      </a:r>
                      <a:endParaRPr lang="uk-UA" dirty="0"/>
                    </a:p>
                  </a:txBody>
                  <a:tcPr/>
                </a:tc>
              </a:tr>
              <a:tr h="624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Експорт продукції хімічної промисловості, млрд дол.</a:t>
                      </a:r>
                    </a:p>
                  </a:txBody>
                  <a:tcPr/>
                </a:tc>
                <a:tc>
                  <a:txBody>
                    <a:bodyPr/>
                    <a:lstStyle/>
                    <a:p>
                      <a:pPr algn="ctr"/>
                      <a:r>
                        <a:rPr lang="uk-UA" dirty="0" smtClean="0"/>
                        <a:t>1064(412)</a:t>
                      </a:r>
                      <a:endParaRPr lang="uk-UA" dirty="0"/>
                    </a:p>
                  </a:txBody>
                  <a:tcPr/>
                </a:tc>
                <a:tc>
                  <a:txBody>
                    <a:bodyPr/>
                    <a:lstStyle/>
                    <a:p>
                      <a:pPr algn="ctr"/>
                      <a:r>
                        <a:rPr lang="uk-UA" dirty="0" smtClean="0"/>
                        <a:t>222</a:t>
                      </a:r>
                      <a:endParaRPr lang="uk-UA" dirty="0"/>
                    </a:p>
                  </a:txBody>
                  <a:tcPr/>
                </a:tc>
                <a:tc>
                  <a:txBody>
                    <a:bodyPr/>
                    <a:lstStyle/>
                    <a:p>
                      <a:pPr algn="ctr"/>
                      <a:r>
                        <a:rPr lang="uk-UA" dirty="0" smtClean="0"/>
                        <a:t>160</a:t>
                      </a:r>
                      <a:endParaRPr lang="uk-UA" dirty="0"/>
                    </a:p>
                  </a:txBody>
                  <a:tcPr/>
                </a:tc>
              </a:tr>
              <a:tr h="624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Експорт продукції транспортного машинобудування, млрд дол.</a:t>
                      </a:r>
                    </a:p>
                  </a:txBody>
                  <a:tcPr/>
                </a:tc>
                <a:tc>
                  <a:txBody>
                    <a:bodyPr/>
                    <a:lstStyle/>
                    <a:p>
                      <a:pPr algn="ctr"/>
                      <a:r>
                        <a:rPr lang="uk-UA" dirty="0" smtClean="0"/>
                        <a:t>942(353)</a:t>
                      </a:r>
                      <a:endParaRPr lang="uk-UA" dirty="0"/>
                    </a:p>
                  </a:txBody>
                  <a:tcPr/>
                </a:tc>
                <a:tc>
                  <a:txBody>
                    <a:bodyPr/>
                    <a:lstStyle/>
                    <a:p>
                      <a:pPr algn="ctr"/>
                      <a:r>
                        <a:rPr lang="uk-UA" dirty="0" smtClean="0"/>
                        <a:t>140</a:t>
                      </a:r>
                      <a:endParaRPr lang="uk-UA" dirty="0"/>
                    </a:p>
                  </a:txBody>
                  <a:tcPr/>
                </a:tc>
                <a:tc>
                  <a:txBody>
                    <a:bodyPr/>
                    <a:lstStyle/>
                    <a:p>
                      <a:pPr algn="ctr"/>
                      <a:r>
                        <a:rPr lang="uk-UA" dirty="0" smtClean="0"/>
                        <a:t>106</a:t>
                      </a:r>
                      <a:endParaRPr lang="uk-UA" dirty="0"/>
                    </a:p>
                  </a:txBody>
                  <a:tcPr/>
                </a:tc>
              </a:tr>
              <a:tr h="461330">
                <a:tc>
                  <a:txBody>
                    <a:bodyPr/>
                    <a:lstStyle/>
                    <a:p>
                      <a:r>
                        <a:rPr lang="uk-UA" dirty="0" smtClean="0"/>
                        <a:t>Експорт послуг, млрд дол.</a:t>
                      </a:r>
                      <a:endParaRPr lang="uk-UA" dirty="0"/>
                    </a:p>
                  </a:txBody>
                  <a:tcPr/>
                </a:tc>
                <a:tc>
                  <a:txBody>
                    <a:bodyPr/>
                    <a:lstStyle/>
                    <a:p>
                      <a:pPr algn="ctr"/>
                      <a:r>
                        <a:rPr lang="uk-UA" dirty="0" smtClean="0"/>
                        <a:t>2565</a:t>
                      </a:r>
                      <a:endParaRPr lang="uk-UA" dirty="0"/>
                    </a:p>
                  </a:txBody>
                  <a:tcPr/>
                </a:tc>
                <a:tc>
                  <a:txBody>
                    <a:bodyPr/>
                    <a:lstStyle/>
                    <a:p>
                      <a:pPr algn="ctr"/>
                      <a:r>
                        <a:rPr lang="uk-UA" dirty="0" smtClean="0"/>
                        <a:t>827</a:t>
                      </a:r>
                      <a:endParaRPr lang="uk-UA" dirty="0"/>
                    </a:p>
                  </a:txBody>
                  <a:tcPr/>
                </a:tc>
                <a:tc>
                  <a:txBody>
                    <a:bodyPr/>
                    <a:lstStyle/>
                    <a:p>
                      <a:pPr algn="ctr"/>
                      <a:r>
                        <a:rPr lang="uk-UA" dirty="0" smtClean="0"/>
                        <a:t>234</a:t>
                      </a:r>
                      <a:endParaRPr lang="uk-UA" dirty="0"/>
                    </a:p>
                  </a:txBody>
                  <a:tcPr/>
                </a:tc>
              </a:tr>
              <a:tr h="4613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Експорт ІКТ</a:t>
                      </a:r>
                      <a:r>
                        <a:rPr lang="en-US" dirty="0" smtClean="0"/>
                        <a:t> </a:t>
                      </a:r>
                      <a:r>
                        <a:rPr lang="ru-RU" dirty="0" err="1" smtClean="0"/>
                        <a:t>послуги</a:t>
                      </a:r>
                      <a:r>
                        <a:rPr lang="ru-RU" dirty="0" smtClean="0"/>
                        <a:t>, млрд дол</a:t>
                      </a:r>
                      <a:r>
                        <a:rPr lang="en-US" dirty="0" smtClean="0"/>
                        <a:t>.</a:t>
                      </a:r>
                      <a:endParaRPr lang="uk-UA" dirty="0"/>
                    </a:p>
                  </a:txBody>
                  <a:tcPr/>
                </a:tc>
                <a:tc>
                  <a:txBody>
                    <a:bodyPr/>
                    <a:lstStyle/>
                    <a:p>
                      <a:pPr algn="ctr"/>
                      <a:r>
                        <a:rPr lang="uk-UA" dirty="0" smtClean="0"/>
                        <a:t>277(135)</a:t>
                      </a:r>
                      <a:endParaRPr lang="uk-UA" dirty="0"/>
                    </a:p>
                  </a:txBody>
                  <a:tcPr/>
                </a:tc>
                <a:tc>
                  <a:txBody>
                    <a:bodyPr/>
                    <a:lstStyle/>
                    <a:p>
                      <a:pPr algn="ctr"/>
                      <a:r>
                        <a:rPr lang="uk-UA" dirty="0" smtClean="0"/>
                        <a:t>42</a:t>
                      </a:r>
                      <a:endParaRPr lang="uk-UA" dirty="0"/>
                    </a:p>
                  </a:txBody>
                  <a:tcPr/>
                </a:tc>
                <a:tc>
                  <a:txBody>
                    <a:bodyPr/>
                    <a:lstStyle/>
                    <a:p>
                      <a:pPr algn="ctr"/>
                      <a:r>
                        <a:rPr lang="uk-UA" dirty="0" smtClean="0"/>
                        <a:t>27</a:t>
                      </a:r>
                      <a:endParaRPr lang="uk-UA" dirty="0"/>
                    </a:p>
                  </a:txBody>
                  <a:tcPr/>
                </a:tc>
              </a:tr>
              <a:tr h="624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Експорт</a:t>
                      </a:r>
                      <a:r>
                        <a:rPr lang="ru-RU" dirty="0" smtClean="0"/>
                        <a:t> </a:t>
                      </a:r>
                      <a:r>
                        <a:rPr lang="ru-RU" dirty="0" err="1" smtClean="0"/>
                        <a:t>транспортних</a:t>
                      </a:r>
                      <a:r>
                        <a:rPr lang="ru-RU" baseline="0" dirty="0" smtClean="0"/>
                        <a:t> </a:t>
                      </a:r>
                      <a:r>
                        <a:rPr lang="ru-RU" dirty="0" err="1" smtClean="0"/>
                        <a:t>послуг</a:t>
                      </a:r>
                      <a:r>
                        <a:rPr lang="ru-RU" dirty="0" smtClean="0"/>
                        <a:t>, млрд дол</a:t>
                      </a:r>
                      <a:endParaRPr lang="uk-UA" dirty="0" smtClean="0"/>
                    </a:p>
                  </a:txBody>
                  <a:tcPr/>
                </a:tc>
                <a:tc>
                  <a:txBody>
                    <a:bodyPr/>
                    <a:lstStyle/>
                    <a:p>
                      <a:pPr algn="ctr"/>
                      <a:r>
                        <a:rPr lang="uk-UA" dirty="0" smtClean="0"/>
                        <a:t>439(163)</a:t>
                      </a:r>
                      <a:endParaRPr lang="uk-UA" dirty="0"/>
                    </a:p>
                  </a:txBody>
                  <a:tcPr/>
                </a:tc>
                <a:tc>
                  <a:txBody>
                    <a:bodyPr/>
                    <a:lstStyle/>
                    <a:p>
                      <a:pPr algn="ctr"/>
                      <a:r>
                        <a:rPr lang="uk-UA" dirty="0" smtClean="0"/>
                        <a:t>93</a:t>
                      </a:r>
                      <a:endParaRPr lang="uk-UA" dirty="0"/>
                    </a:p>
                  </a:txBody>
                  <a:tcPr/>
                </a:tc>
                <a:tc>
                  <a:txBody>
                    <a:bodyPr/>
                    <a:lstStyle/>
                    <a:p>
                      <a:pPr algn="ctr"/>
                      <a:r>
                        <a:rPr lang="uk-UA" dirty="0" smtClean="0"/>
                        <a:t>42</a:t>
                      </a:r>
                      <a:endParaRPr lang="uk-UA" dirty="0"/>
                    </a:p>
                  </a:txBody>
                  <a:tcPr/>
                </a:tc>
              </a:tr>
              <a:tr h="624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Експорт туристичних послуг</a:t>
                      </a:r>
                      <a:r>
                        <a:rPr lang="ru-RU" dirty="0" smtClean="0"/>
                        <a:t>, млрд дол</a:t>
                      </a:r>
                      <a:endParaRPr lang="uk-UA" dirty="0" smtClean="0"/>
                    </a:p>
                  </a:txBody>
                  <a:tcPr/>
                </a:tc>
                <a:tc>
                  <a:txBody>
                    <a:bodyPr/>
                    <a:lstStyle/>
                    <a:p>
                      <a:pPr algn="ctr"/>
                      <a:r>
                        <a:rPr lang="uk-UA" dirty="0" smtClean="0"/>
                        <a:t>477(141)</a:t>
                      </a:r>
                      <a:endParaRPr lang="uk-UA" dirty="0"/>
                    </a:p>
                  </a:txBody>
                  <a:tcPr/>
                </a:tc>
                <a:tc>
                  <a:txBody>
                    <a:bodyPr/>
                    <a:lstStyle/>
                    <a:p>
                      <a:pPr algn="ctr"/>
                      <a:r>
                        <a:rPr lang="uk-UA" dirty="0" smtClean="0"/>
                        <a:t>215</a:t>
                      </a:r>
                      <a:endParaRPr lang="uk-UA" dirty="0"/>
                    </a:p>
                  </a:txBody>
                  <a:tcPr/>
                </a:tc>
                <a:tc>
                  <a:txBody>
                    <a:bodyPr/>
                    <a:lstStyle/>
                    <a:p>
                      <a:pPr algn="ctr"/>
                      <a:r>
                        <a:rPr lang="uk-UA" dirty="0" smtClean="0"/>
                        <a:t>40</a:t>
                      </a:r>
                      <a:endParaRPr lang="uk-UA" dirty="0"/>
                    </a:p>
                  </a:txBody>
                  <a:tcPr/>
                </a:tc>
              </a:tr>
              <a:tr h="624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Експорт товарів медичного призначення, косметики…</a:t>
                      </a:r>
                    </a:p>
                  </a:txBody>
                  <a:tcPr/>
                </a:tc>
                <a:tc>
                  <a:txBody>
                    <a:bodyPr/>
                    <a:lstStyle/>
                    <a:p>
                      <a:pPr algn="ctr"/>
                      <a:r>
                        <a:rPr lang="uk-UA" dirty="0" smtClean="0"/>
                        <a:t>569(262)</a:t>
                      </a:r>
                      <a:endParaRPr lang="uk-UA" dirty="0"/>
                    </a:p>
                  </a:txBody>
                  <a:tcPr/>
                </a:tc>
                <a:tc>
                  <a:txBody>
                    <a:bodyPr/>
                    <a:lstStyle/>
                    <a:p>
                      <a:pPr algn="ctr"/>
                      <a:r>
                        <a:rPr lang="uk-UA" dirty="0" smtClean="0"/>
                        <a:t>101</a:t>
                      </a:r>
                      <a:endParaRPr lang="uk-UA" dirty="0"/>
                    </a:p>
                  </a:txBody>
                  <a:tcPr/>
                </a:tc>
                <a:tc>
                  <a:txBody>
                    <a:bodyPr/>
                    <a:lstStyle/>
                    <a:p>
                      <a:pPr algn="ctr"/>
                      <a:r>
                        <a:rPr lang="uk-UA" dirty="0" smtClean="0"/>
                        <a:t>36</a:t>
                      </a:r>
                      <a:endParaRPr lang="uk-UA" dirty="0"/>
                    </a:p>
                  </a:txBody>
                  <a:tcPr/>
                </a:tc>
              </a:tr>
              <a:tr h="4613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Торговельний баланс, % ВВП</a:t>
                      </a:r>
                    </a:p>
                  </a:txBody>
                  <a:tcPr/>
                </a:tc>
                <a:tc>
                  <a:txBody>
                    <a:bodyPr/>
                    <a:lstStyle/>
                    <a:p>
                      <a:pPr algn="ctr"/>
                      <a:r>
                        <a:rPr lang="uk-UA" dirty="0" smtClean="0"/>
                        <a:t>+2,9</a:t>
                      </a:r>
                      <a:endParaRPr lang="uk-UA" dirty="0"/>
                    </a:p>
                  </a:txBody>
                  <a:tcPr/>
                </a:tc>
                <a:tc>
                  <a:txBody>
                    <a:bodyPr/>
                    <a:lstStyle/>
                    <a:p>
                      <a:pPr algn="ctr"/>
                      <a:r>
                        <a:rPr lang="uk-UA" dirty="0" smtClean="0"/>
                        <a:t>-3,1</a:t>
                      </a:r>
                      <a:endParaRPr lang="uk-UA" dirty="0"/>
                    </a:p>
                  </a:txBody>
                  <a:tcPr/>
                </a:tc>
                <a:tc>
                  <a:txBody>
                    <a:bodyPr/>
                    <a:lstStyle/>
                    <a:p>
                      <a:pPr algn="ctr"/>
                      <a:r>
                        <a:rPr lang="uk-UA" dirty="0" smtClean="0"/>
                        <a:t>0,8</a:t>
                      </a:r>
                      <a:endParaRPr lang="uk-UA" dirty="0"/>
                    </a:p>
                  </a:txBody>
                  <a:tcPr/>
                </a:tc>
              </a:tr>
            </a:tbl>
          </a:graphicData>
        </a:graphic>
      </p:graphicFrame>
      <p:sp>
        <p:nvSpPr>
          <p:cNvPr id="6" name="TextBox 5"/>
          <p:cNvSpPr txBox="1"/>
          <p:nvPr/>
        </p:nvSpPr>
        <p:spPr>
          <a:xfrm>
            <a:off x="202888" y="6523860"/>
            <a:ext cx="8833608" cy="338554"/>
          </a:xfrm>
          <a:prstGeom prst="rect">
            <a:avLst/>
          </a:prstGeom>
          <a:noFill/>
        </p:spPr>
        <p:txBody>
          <a:bodyPr wrap="square" rtlCol="0">
            <a:spAutoFit/>
          </a:bodyPr>
          <a:lstStyle/>
          <a:p>
            <a:r>
              <a:rPr lang="uk-UA" sz="1600" dirty="0" smtClean="0"/>
              <a:t>Джере</a:t>
            </a:r>
            <a:r>
              <a:rPr lang="uk-UA" sz="1600" dirty="0"/>
              <a:t>л</a:t>
            </a:r>
            <a:r>
              <a:rPr lang="uk-UA" sz="1600" dirty="0" smtClean="0"/>
              <a:t>о: </a:t>
            </a:r>
            <a:r>
              <a:rPr lang="en-US" sz="1600" dirty="0"/>
              <a:t>World Development Indicators 2019, World </a:t>
            </a:r>
            <a:r>
              <a:rPr lang="en-US" sz="1600" dirty="0" smtClean="0"/>
              <a:t>Bank</a:t>
            </a:r>
            <a:r>
              <a:rPr lang="uk-UA" sz="1600" dirty="0" smtClean="0"/>
              <a:t>;</a:t>
            </a:r>
            <a:r>
              <a:rPr lang="en-US" sz="1600" dirty="0" smtClean="0"/>
              <a:t> UNCTAD</a:t>
            </a:r>
            <a:r>
              <a:rPr lang="uk-UA" sz="1600" dirty="0"/>
              <a:t>;</a:t>
            </a:r>
            <a:r>
              <a:rPr lang="en-US" sz="1600" dirty="0" smtClean="0"/>
              <a:t> Eurostat</a:t>
            </a:r>
            <a:r>
              <a:rPr lang="uk-UA" sz="1600" dirty="0"/>
              <a:t>.</a:t>
            </a:r>
          </a:p>
        </p:txBody>
      </p:sp>
      <p:sp>
        <p:nvSpPr>
          <p:cNvPr id="7" name="Прямоугольник 6"/>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918714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95288" y="115888"/>
            <a:ext cx="8229600" cy="563562"/>
          </a:xfrm>
        </p:spPr>
        <p:txBody>
          <a:bodyPr/>
          <a:lstStyle/>
          <a:p>
            <a:pPr eaLnBrk="1" hangingPunct="1"/>
            <a:r>
              <a:rPr lang="ru-RU" altLang="uk-UA" smtClean="0">
                <a:solidFill>
                  <a:srgbClr val="FF0000"/>
                </a:solidFill>
              </a:rPr>
              <a:t>Посилююч</a:t>
            </a:r>
            <a:r>
              <a:rPr lang="uk-UA" altLang="uk-UA" smtClean="0">
                <a:solidFill>
                  <a:srgbClr val="FF0000"/>
                </a:solidFill>
              </a:rPr>
              <a:t>і</a:t>
            </a:r>
            <a:r>
              <a:rPr lang="ru-RU" altLang="uk-UA" smtClean="0">
                <a:solidFill>
                  <a:srgbClr val="FF0000"/>
                </a:solidFill>
              </a:rPr>
              <a:t> фактори</a:t>
            </a:r>
            <a:endParaRPr lang="uk-UA" altLang="uk-UA" smtClean="0">
              <a:solidFill>
                <a:srgbClr val="FF0000"/>
              </a:solidFill>
            </a:endParaRPr>
          </a:p>
        </p:txBody>
      </p:sp>
      <p:sp>
        <p:nvSpPr>
          <p:cNvPr id="3075" name="Объект 2"/>
          <p:cNvSpPr>
            <a:spLocks noGrp="1"/>
          </p:cNvSpPr>
          <p:nvPr>
            <p:ph idx="1"/>
          </p:nvPr>
        </p:nvSpPr>
        <p:spPr>
          <a:xfrm>
            <a:off x="457200" y="1052736"/>
            <a:ext cx="8229600" cy="5616352"/>
          </a:xfrm>
        </p:spPr>
        <p:txBody>
          <a:bodyPr/>
          <a:lstStyle/>
          <a:p>
            <a:pPr eaLnBrk="1" hangingPunct="1"/>
            <a:r>
              <a:rPr lang="uk-UA" altLang="uk-UA" dirty="0" smtClean="0"/>
              <a:t>науково-технічна сфера</a:t>
            </a:r>
          </a:p>
          <a:p>
            <a:pPr eaLnBrk="1" hangingPunct="1"/>
            <a:endParaRPr lang="uk-UA" altLang="uk-UA" dirty="0" smtClean="0"/>
          </a:p>
        </p:txBody>
      </p:sp>
      <p:graphicFrame>
        <p:nvGraphicFramePr>
          <p:cNvPr id="6" name="Content Placeholder 3"/>
          <p:cNvGraphicFramePr>
            <a:graphicFrameLocks/>
          </p:cNvGraphicFramePr>
          <p:nvPr>
            <p:extLst>
              <p:ext uri="{D42A27DB-BD31-4B8C-83A1-F6EECF244321}">
                <p14:modId xmlns:p14="http://schemas.microsoft.com/office/powerpoint/2010/main" val="3235968922"/>
              </p:ext>
            </p:extLst>
          </p:nvPr>
        </p:nvGraphicFramePr>
        <p:xfrm>
          <a:off x="493204" y="2348880"/>
          <a:ext cx="8229600" cy="2583248"/>
        </p:xfrm>
        <a:graphic>
          <a:graphicData uri="http://schemas.openxmlformats.org/drawingml/2006/table">
            <a:tbl>
              <a:tblPr firstRow="1" bandRow="1">
                <a:tableStyleId>{5C22544A-7EE6-4342-B048-85BDC9FD1C3A}</a:tableStyleId>
              </a:tblPr>
              <a:tblGrid>
                <a:gridCol w="3322712"/>
                <a:gridCol w="1584176"/>
                <a:gridCol w="1728192"/>
                <a:gridCol w="1594520"/>
              </a:tblGrid>
              <a:tr h="514384">
                <a:tc>
                  <a:txBody>
                    <a:bodyPr/>
                    <a:lstStyle/>
                    <a:p>
                      <a:r>
                        <a:rPr lang="ru-RU" dirty="0" err="1" smtClean="0"/>
                        <a:t>Показник</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880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mn-lt"/>
                          <a:ea typeface="+mn-ea"/>
                          <a:cs typeface="+mn-cs"/>
                        </a:rPr>
                        <a:t>Іноземні доходи від реалізації прав на інтелектуальну власність, млрд дол.,</a:t>
                      </a:r>
                      <a:r>
                        <a:rPr lang="uk-UA" sz="1800" kern="1200" baseline="0" dirty="0" smtClean="0">
                          <a:solidFill>
                            <a:schemeClr val="dk1"/>
                          </a:solidFill>
                          <a:effectLst/>
                          <a:latin typeface="+mn-lt"/>
                          <a:ea typeface="+mn-ea"/>
                          <a:cs typeface="+mn-cs"/>
                        </a:rPr>
                        <a:t> 2018</a:t>
                      </a:r>
                      <a:endParaRPr lang="uk-UA" dirty="0"/>
                    </a:p>
                  </a:txBody>
                  <a:tcPr/>
                </a:tc>
                <a:tc>
                  <a:txBody>
                    <a:bodyPr/>
                    <a:lstStyle/>
                    <a:p>
                      <a:pPr algn="ctr"/>
                      <a:r>
                        <a:rPr lang="uk-UA" dirty="0" smtClean="0"/>
                        <a:t>146</a:t>
                      </a:r>
                      <a:endParaRPr lang="uk-UA" dirty="0"/>
                    </a:p>
                  </a:txBody>
                  <a:tcPr/>
                </a:tc>
                <a:tc>
                  <a:txBody>
                    <a:bodyPr/>
                    <a:lstStyle/>
                    <a:p>
                      <a:pPr algn="ctr"/>
                      <a:r>
                        <a:rPr lang="uk-UA" dirty="0" smtClean="0"/>
                        <a:t>129</a:t>
                      </a:r>
                      <a:endParaRPr lang="uk-UA" dirty="0"/>
                    </a:p>
                  </a:txBody>
                  <a:tcPr/>
                </a:tc>
                <a:tc>
                  <a:txBody>
                    <a:bodyPr/>
                    <a:lstStyle/>
                    <a:p>
                      <a:pPr algn="ctr"/>
                      <a:r>
                        <a:rPr lang="uk-UA" dirty="0" smtClean="0"/>
                        <a:t>5,6</a:t>
                      </a:r>
                      <a:endParaRPr lang="uk-UA" dirty="0"/>
                    </a:p>
                  </a:txBody>
                  <a:tcPr/>
                </a:tc>
              </a:tr>
              <a:tr h="616461">
                <a:tc>
                  <a:txBody>
                    <a:bodyPr/>
                    <a:lstStyle/>
                    <a:p>
                      <a:r>
                        <a:rPr lang="uk-UA" sz="1800" kern="1200" dirty="0" smtClean="0">
                          <a:solidFill>
                            <a:schemeClr val="dk1"/>
                          </a:solidFill>
                          <a:effectLst/>
                          <a:latin typeface="+mn-lt"/>
                          <a:ea typeface="+mn-ea"/>
                          <a:cs typeface="+mn-cs"/>
                        </a:rPr>
                        <a:t>Кількість науково-технічних статей , тис., 2016</a:t>
                      </a:r>
                      <a:endParaRPr lang="uk-UA" dirty="0"/>
                    </a:p>
                  </a:txBody>
                  <a:tcPr/>
                </a:tc>
                <a:tc>
                  <a:txBody>
                    <a:bodyPr/>
                    <a:lstStyle/>
                    <a:p>
                      <a:pPr algn="ctr"/>
                      <a:r>
                        <a:rPr lang="uk-UA" dirty="0" smtClean="0"/>
                        <a:t>614</a:t>
                      </a:r>
                      <a:endParaRPr lang="uk-UA" dirty="0"/>
                    </a:p>
                  </a:txBody>
                  <a:tcPr/>
                </a:tc>
                <a:tc>
                  <a:txBody>
                    <a:bodyPr/>
                    <a:lstStyle/>
                    <a:p>
                      <a:pPr algn="ctr"/>
                      <a:r>
                        <a:rPr lang="uk-UA" dirty="0" smtClean="0"/>
                        <a:t>409</a:t>
                      </a:r>
                      <a:endParaRPr lang="uk-UA" dirty="0"/>
                    </a:p>
                  </a:txBody>
                  <a:tcPr/>
                </a:tc>
                <a:tc>
                  <a:txBody>
                    <a:bodyPr/>
                    <a:lstStyle/>
                    <a:p>
                      <a:pPr algn="ctr"/>
                      <a:r>
                        <a:rPr lang="uk-UA" dirty="0" smtClean="0"/>
                        <a:t>426</a:t>
                      </a:r>
                      <a:endParaRPr lang="uk-UA" dirty="0"/>
                    </a:p>
                  </a:txBody>
                  <a:tcPr/>
                </a:tc>
              </a:tr>
              <a:tr h="514384">
                <a:tc>
                  <a:txBody>
                    <a:bodyPr/>
                    <a:lstStyle/>
                    <a:p>
                      <a:r>
                        <a:rPr lang="uk-UA" dirty="0" smtClean="0"/>
                        <a:t>Кількість вчених, тис., 2017</a:t>
                      </a:r>
                      <a:endParaRPr lang="uk-UA" dirty="0"/>
                    </a:p>
                  </a:txBody>
                  <a:tcPr/>
                </a:tc>
                <a:tc>
                  <a:txBody>
                    <a:bodyPr/>
                    <a:lstStyle/>
                    <a:p>
                      <a:pPr algn="ctr"/>
                      <a:r>
                        <a:rPr lang="uk-UA" dirty="0" smtClean="0"/>
                        <a:t>1960(-290)</a:t>
                      </a:r>
                      <a:endParaRPr lang="uk-UA" dirty="0"/>
                    </a:p>
                  </a:txBody>
                  <a:tcPr/>
                </a:tc>
                <a:tc>
                  <a:txBody>
                    <a:bodyPr/>
                    <a:lstStyle/>
                    <a:p>
                      <a:pPr algn="ctr"/>
                      <a:r>
                        <a:rPr lang="uk-UA" dirty="0" smtClean="0"/>
                        <a:t>1390</a:t>
                      </a:r>
                      <a:endParaRPr lang="uk-UA" dirty="0"/>
                    </a:p>
                  </a:txBody>
                  <a:tcPr/>
                </a:tc>
                <a:tc>
                  <a:txBody>
                    <a:bodyPr/>
                    <a:lstStyle/>
                    <a:p>
                      <a:pPr algn="ctr"/>
                      <a:r>
                        <a:rPr lang="uk-UA" dirty="0" smtClean="0"/>
                        <a:t>1720</a:t>
                      </a:r>
                      <a:endParaRPr lang="uk-UA" dirty="0"/>
                    </a:p>
                  </a:txBody>
                  <a:tcPr/>
                </a:tc>
              </a:tr>
            </a:tbl>
          </a:graphicData>
        </a:graphic>
      </p:graphicFrame>
      <p:sp>
        <p:nvSpPr>
          <p:cNvPr id="7" name="TextBox 6"/>
          <p:cNvSpPr txBox="1"/>
          <p:nvPr/>
        </p:nvSpPr>
        <p:spPr>
          <a:xfrm>
            <a:off x="323528" y="6224372"/>
            <a:ext cx="8568952" cy="369332"/>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endParaRPr lang="uk-UA" dirty="0"/>
          </a:p>
        </p:txBody>
      </p:sp>
      <p:sp>
        <p:nvSpPr>
          <p:cNvPr id="8" name="Прямоугольник 7"/>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425883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95288" y="115888"/>
            <a:ext cx="8229600" cy="563562"/>
          </a:xfrm>
        </p:spPr>
        <p:txBody>
          <a:bodyPr/>
          <a:lstStyle/>
          <a:p>
            <a:pPr eaLnBrk="1" hangingPunct="1"/>
            <a:r>
              <a:rPr lang="ru-RU" altLang="uk-UA" smtClean="0">
                <a:solidFill>
                  <a:srgbClr val="FF0000"/>
                </a:solidFill>
              </a:rPr>
              <a:t>Посилююч</a:t>
            </a:r>
            <a:r>
              <a:rPr lang="uk-UA" altLang="uk-UA" smtClean="0">
                <a:solidFill>
                  <a:srgbClr val="FF0000"/>
                </a:solidFill>
              </a:rPr>
              <a:t>і</a:t>
            </a:r>
            <a:r>
              <a:rPr lang="ru-RU" altLang="uk-UA" smtClean="0">
                <a:solidFill>
                  <a:srgbClr val="FF0000"/>
                </a:solidFill>
              </a:rPr>
              <a:t> фактори</a:t>
            </a:r>
            <a:endParaRPr lang="uk-UA" altLang="uk-UA" smtClean="0">
              <a:solidFill>
                <a:srgbClr val="FF0000"/>
              </a:solidFill>
            </a:endParaRPr>
          </a:p>
        </p:txBody>
      </p:sp>
      <p:sp>
        <p:nvSpPr>
          <p:cNvPr id="3075" name="Объект 2"/>
          <p:cNvSpPr>
            <a:spLocks noGrp="1"/>
          </p:cNvSpPr>
          <p:nvPr>
            <p:ph idx="1"/>
          </p:nvPr>
        </p:nvSpPr>
        <p:spPr>
          <a:xfrm>
            <a:off x="457200" y="764704"/>
            <a:ext cx="8229600" cy="5904384"/>
          </a:xfrm>
        </p:spPr>
        <p:txBody>
          <a:bodyPr/>
          <a:lstStyle/>
          <a:p>
            <a:pPr eaLnBrk="1" hangingPunct="1"/>
            <a:endParaRPr lang="en-US" altLang="uk-UA" dirty="0" smtClean="0"/>
          </a:p>
          <a:p>
            <a:pPr eaLnBrk="1" hangingPunct="1"/>
            <a:r>
              <a:rPr lang="uk-UA" altLang="uk-UA" dirty="0" smtClean="0"/>
              <a:t>друга </a:t>
            </a:r>
            <a:r>
              <a:rPr lang="uk-UA" altLang="uk-UA" smtClean="0"/>
              <a:t>світов</a:t>
            </a:r>
            <a:r>
              <a:rPr lang="uk-UA" altLang="uk-UA"/>
              <a:t>а</a:t>
            </a:r>
            <a:r>
              <a:rPr lang="uk-UA" altLang="uk-UA" smtClean="0"/>
              <a:t> валюта, </a:t>
            </a:r>
            <a:r>
              <a:rPr lang="uk-UA" altLang="uk-UA" dirty="0" smtClean="0"/>
              <a:t>найбільший донор міжнародної допомоги, експорт ПІІ, вплив у МВФ</a:t>
            </a:r>
          </a:p>
          <a:p>
            <a:pPr marL="0" indent="0" eaLnBrk="1" hangingPunct="1">
              <a:buNone/>
            </a:pPr>
            <a:endParaRPr lang="uk-UA" altLang="uk-UA" dirty="0" smtClean="0"/>
          </a:p>
        </p:txBody>
      </p:sp>
      <p:graphicFrame>
        <p:nvGraphicFramePr>
          <p:cNvPr id="6" name="Content Placeholder 3"/>
          <p:cNvGraphicFramePr>
            <a:graphicFrameLocks/>
          </p:cNvGraphicFramePr>
          <p:nvPr>
            <p:extLst>
              <p:ext uri="{D42A27DB-BD31-4B8C-83A1-F6EECF244321}">
                <p14:modId xmlns:p14="http://schemas.microsoft.com/office/powerpoint/2010/main" val="823162901"/>
              </p:ext>
            </p:extLst>
          </p:nvPr>
        </p:nvGraphicFramePr>
        <p:xfrm>
          <a:off x="493204" y="3284984"/>
          <a:ext cx="8229600" cy="1154464"/>
        </p:xfrm>
        <a:graphic>
          <a:graphicData uri="http://schemas.openxmlformats.org/drawingml/2006/table">
            <a:tbl>
              <a:tblPr firstRow="1" bandRow="1">
                <a:tableStyleId>{5C22544A-7EE6-4342-B048-85BDC9FD1C3A}</a:tableStyleId>
              </a:tblPr>
              <a:tblGrid>
                <a:gridCol w="3322712"/>
                <a:gridCol w="1584176"/>
                <a:gridCol w="1728192"/>
                <a:gridCol w="1594520"/>
              </a:tblGrid>
              <a:tr h="514384">
                <a:tc>
                  <a:txBody>
                    <a:bodyPr/>
                    <a:lstStyle/>
                    <a:p>
                      <a:r>
                        <a:rPr lang="ru-RU" dirty="0" err="1" smtClean="0"/>
                        <a:t>Показник</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616461">
                <a:tc>
                  <a:txBody>
                    <a:bodyPr/>
                    <a:lstStyle/>
                    <a:p>
                      <a:r>
                        <a:rPr lang="uk-UA" dirty="0" smtClean="0"/>
                        <a:t>Місце валюти у валютних резервах</a:t>
                      </a:r>
                      <a:r>
                        <a:rPr lang="uk-UA" baseline="0" dirty="0" smtClean="0"/>
                        <a:t> країн світу, %, 2019</a:t>
                      </a:r>
                      <a:endParaRPr lang="uk-UA" dirty="0"/>
                    </a:p>
                  </a:txBody>
                  <a:tcPr/>
                </a:tc>
                <a:tc>
                  <a:txBody>
                    <a:bodyPr/>
                    <a:lstStyle/>
                    <a:p>
                      <a:pPr algn="ctr"/>
                      <a:r>
                        <a:rPr lang="en-US" dirty="0" smtClean="0"/>
                        <a:t>19</a:t>
                      </a:r>
                      <a:endParaRPr lang="uk-U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58</a:t>
                      </a:r>
                      <a:endParaRPr lang="uk-UA" dirty="0" smtClean="0"/>
                    </a:p>
                    <a:p>
                      <a:pPr algn="ctr"/>
                      <a:endParaRPr lang="uk-UA" dirty="0"/>
                    </a:p>
                  </a:txBody>
                  <a:tcPr/>
                </a:tc>
                <a:tc>
                  <a:txBody>
                    <a:bodyPr/>
                    <a:lstStyle/>
                    <a:p>
                      <a:pPr algn="ctr"/>
                      <a:r>
                        <a:rPr lang="en-US" dirty="0" smtClean="0"/>
                        <a:t>2</a:t>
                      </a:r>
                      <a:endParaRPr lang="uk-UA" dirty="0"/>
                    </a:p>
                  </a:txBody>
                  <a:tcPr/>
                </a:tc>
              </a:tr>
            </a:tbl>
          </a:graphicData>
        </a:graphic>
      </p:graphicFrame>
      <p:sp>
        <p:nvSpPr>
          <p:cNvPr id="7" name="TextBox 6"/>
          <p:cNvSpPr txBox="1"/>
          <p:nvPr/>
        </p:nvSpPr>
        <p:spPr>
          <a:xfrm>
            <a:off x="323528" y="6224372"/>
            <a:ext cx="8568952" cy="369332"/>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r>
              <a:rPr lang="uk-UA" dirty="0" smtClean="0"/>
              <a:t> </a:t>
            </a:r>
            <a:r>
              <a:rPr lang="en-US" dirty="0" smtClean="0"/>
              <a:t>COFER, IMF</a:t>
            </a:r>
            <a:endParaRPr lang="uk-UA" dirty="0"/>
          </a:p>
        </p:txBody>
      </p:sp>
      <p:sp>
        <p:nvSpPr>
          <p:cNvPr id="8" name="Прямоугольник 7"/>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67987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95288" y="115888"/>
            <a:ext cx="8229600" cy="563562"/>
          </a:xfrm>
        </p:spPr>
        <p:txBody>
          <a:bodyPr/>
          <a:lstStyle/>
          <a:p>
            <a:pPr eaLnBrk="1" hangingPunct="1"/>
            <a:r>
              <a:rPr lang="ru-RU" altLang="uk-UA" smtClean="0">
                <a:solidFill>
                  <a:srgbClr val="FF0000"/>
                </a:solidFill>
              </a:rPr>
              <a:t>Посилююч</a:t>
            </a:r>
            <a:r>
              <a:rPr lang="uk-UA" altLang="uk-UA" smtClean="0">
                <a:solidFill>
                  <a:srgbClr val="FF0000"/>
                </a:solidFill>
              </a:rPr>
              <a:t>і</a:t>
            </a:r>
            <a:r>
              <a:rPr lang="ru-RU" altLang="uk-UA" smtClean="0">
                <a:solidFill>
                  <a:srgbClr val="FF0000"/>
                </a:solidFill>
              </a:rPr>
              <a:t> фактори</a:t>
            </a:r>
            <a:endParaRPr lang="uk-UA" altLang="uk-UA" smtClean="0">
              <a:solidFill>
                <a:srgbClr val="FF0000"/>
              </a:solidFill>
            </a:endParaRPr>
          </a:p>
        </p:txBody>
      </p:sp>
      <p:sp>
        <p:nvSpPr>
          <p:cNvPr id="3075" name="Объект 2"/>
          <p:cNvSpPr>
            <a:spLocks noGrp="1"/>
          </p:cNvSpPr>
          <p:nvPr>
            <p:ph idx="1"/>
          </p:nvPr>
        </p:nvSpPr>
        <p:spPr>
          <a:xfrm>
            <a:off x="457200" y="1196752"/>
            <a:ext cx="8229600" cy="5472336"/>
          </a:xfrm>
        </p:spPr>
        <p:txBody>
          <a:bodyPr/>
          <a:lstStyle/>
          <a:p>
            <a:pPr eaLnBrk="1" hangingPunct="1"/>
            <a:r>
              <a:rPr lang="uk-UA" altLang="uk-UA" dirty="0" smtClean="0"/>
              <a:t>енергоефективність</a:t>
            </a:r>
            <a:r>
              <a:rPr lang="en-US" altLang="uk-UA" dirty="0" smtClean="0"/>
              <a:t> </a:t>
            </a:r>
            <a:r>
              <a:rPr lang="uk-UA" altLang="uk-UA" dirty="0" smtClean="0"/>
              <a:t>і альтернативна енергетика</a:t>
            </a:r>
            <a:endParaRPr lang="uk-UA" altLang="uk-UA" dirty="0"/>
          </a:p>
          <a:p>
            <a:pPr marL="0" indent="0" eaLnBrk="1" hangingPunct="1">
              <a:buNone/>
            </a:pPr>
            <a:endParaRPr lang="uk-UA" altLang="uk-UA" dirty="0" smtClean="0"/>
          </a:p>
        </p:txBody>
      </p:sp>
      <p:graphicFrame>
        <p:nvGraphicFramePr>
          <p:cNvPr id="6" name="Content Placeholder 3"/>
          <p:cNvGraphicFramePr>
            <a:graphicFrameLocks/>
          </p:cNvGraphicFramePr>
          <p:nvPr>
            <p:extLst>
              <p:ext uri="{D42A27DB-BD31-4B8C-83A1-F6EECF244321}">
                <p14:modId xmlns:p14="http://schemas.microsoft.com/office/powerpoint/2010/main" val="653006171"/>
              </p:ext>
            </p:extLst>
          </p:nvPr>
        </p:nvGraphicFramePr>
        <p:xfrm>
          <a:off x="493204" y="3429000"/>
          <a:ext cx="8229600" cy="1428784"/>
        </p:xfrm>
        <a:graphic>
          <a:graphicData uri="http://schemas.openxmlformats.org/drawingml/2006/table">
            <a:tbl>
              <a:tblPr firstRow="1" bandRow="1">
                <a:tableStyleId>{5C22544A-7EE6-4342-B048-85BDC9FD1C3A}</a:tableStyleId>
              </a:tblPr>
              <a:tblGrid>
                <a:gridCol w="3322712"/>
                <a:gridCol w="1584176"/>
                <a:gridCol w="1728192"/>
                <a:gridCol w="1594520"/>
              </a:tblGrid>
              <a:tr h="514384">
                <a:tc>
                  <a:txBody>
                    <a:bodyPr/>
                    <a:lstStyle/>
                    <a:p>
                      <a:r>
                        <a:rPr lang="ru-RU" dirty="0" err="1" smtClean="0"/>
                        <a:t>Показник</a:t>
                      </a:r>
                      <a:endParaRPr lang="uk-UA" dirty="0"/>
                    </a:p>
                  </a:txBody>
                  <a:tcPr/>
                </a:tc>
                <a:tc>
                  <a:txBody>
                    <a:bodyPr/>
                    <a:lstStyle/>
                    <a:p>
                      <a:pPr algn="ctr"/>
                      <a:r>
                        <a:rPr lang="uk-UA" dirty="0" smtClean="0"/>
                        <a:t>ЄС</a:t>
                      </a:r>
                      <a:endParaRPr lang="uk-UA" dirty="0"/>
                    </a:p>
                  </a:txBody>
                  <a:tcPr/>
                </a:tc>
                <a:tc>
                  <a:txBody>
                    <a:bodyPr/>
                    <a:lstStyle/>
                    <a:p>
                      <a:pPr algn="ctr"/>
                      <a:r>
                        <a:rPr lang="uk-UA" dirty="0" smtClean="0"/>
                        <a:t>США</a:t>
                      </a:r>
                      <a:endParaRPr lang="uk-UA" dirty="0"/>
                    </a:p>
                  </a:txBody>
                  <a:tcPr/>
                </a:tc>
                <a:tc>
                  <a:txBody>
                    <a:bodyPr/>
                    <a:lstStyle/>
                    <a:p>
                      <a:pPr algn="ctr"/>
                      <a:r>
                        <a:rPr lang="uk-UA" dirty="0" smtClean="0"/>
                        <a:t>Китай</a:t>
                      </a:r>
                      <a:endParaRPr lang="uk-UA" dirty="0"/>
                    </a:p>
                  </a:txBody>
                  <a:tcPr/>
                </a:tc>
              </a:tr>
              <a:tr h="616461">
                <a:tc>
                  <a:txBody>
                    <a:bodyPr/>
                    <a:lstStyle/>
                    <a:p>
                      <a:r>
                        <a:rPr lang="ru-RU" dirty="0" err="1" smtClean="0"/>
                        <a:t>Частка</a:t>
                      </a:r>
                      <a:r>
                        <a:rPr lang="ru-RU" baseline="0" dirty="0" smtClean="0"/>
                        <a:t> </a:t>
                      </a:r>
                      <a:r>
                        <a:rPr lang="uk-UA" baseline="0" dirty="0" smtClean="0"/>
                        <a:t>енергії з відновлювальних джерел, %</a:t>
                      </a:r>
                      <a:r>
                        <a:rPr lang="ru-RU" dirty="0" smtClean="0"/>
                        <a:t>, 2015</a:t>
                      </a:r>
                      <a:endParaRPr lang="uk-UA" dirty="0"/>
                    </a:p>
                  </a:txBody>
                  <a:tcPr/>
                </a:tc>
                <a:tc>
                  <a:txBody>
                    <a:bodyPr/>
                    <a:lstStyle/>
                    <a:p>
                      <a:pPr algn="ctr"/>
                      <a:r>
                        <a:rPr lang="uk-UA" dirty="0" smtClean="0"/>
                        <a:t>16,5</a:t>
                      </a:r>
                      <a:endParaRPr lang="uk-UA" dirty="0"/>
                    </a:p>
                  </a:txBody>
                  <a:tcPr/>
                </a:tc>
                <a:tc>
                  <a:txBody>
                    <a:bodyPr/>
                    <a:lstStyle/>
                    <a:p>
                      <a:pPr algn="ctr"/>
                      <a:r>
                        <a:rPr lang="uk-UA" dirty="0" smtClean="0"/>
                        <a:t>8,7</a:t>
                      </a:r>
                      <a:endParaRPr lang="uk-UA" dirty="0"/>
                    </a:p>
                  </a:txBody>
                  <a:tcPr/>
                </a:tc>
                <a:tc>
                  <a:txBody>
                    <a:bodyPr/>
                    <a:lstStyle/>
                    <a:p>
                      <a:pPr algn="ctr"/>
                      <a:r>
                        <a:rPr lang="uk-UA" dirty="0" smtClean="0"/>
                        <a:t>12,4</a:t>
                      </a:r>
                      <a:endParaRPr lang="uk-UA" dirty="0"/>
                    </a:p>
                  </a:txBody>
                  <a:tcPr/>
                </a:tc>
              </a:tr>
            </a:tbl>
          </a:graphicData>
        </a:graphic>
      </p:graphicFrame>
      <p:sp>
        <p:nvSpPr>
          <p:cNvPr id="7" name="TextBox 6"/>
          <p:cNvSpPr txBox="1"/>
          <p:nvPr/>
        </p:nvSpPr>
        <p:spPr>
          <a:xfrm>
            <a:off x="323528" y="6224372"/>
            <a:ext cx="8568952" cy="369332"/>
          </a:xfrm>
          <a:prstGeom prst="rect">
            <a:avLst/>
          </a:prstGeom>
          <a:noFill/>
        </p:spPr>
        <p:txBody>
          <a:bodyPr wrap="square" rtlCol="0">
            <a:spAutoFit/>
          </a:bodyPr>
          <a:lstStyle/>
          <a:p>
            <a:r>
              <a:rPr lang="uk-UA" dirty="0" smtClean="0"/>
              <a:t>Джере</a:t>
            </a:r>
            <a:r>
              <a:rPr lang="uk-UA" dirty="0"/>
              <a:t>л</a:t>
            </a:r>
            <a:r>
              <a:rPr lang="uk-UA" dirty="0" smtClean="0"/>
              <a:t>о: </a:t>
            </a:r>
            <a:r>
              <a:rPr lang="en-US" dirty="0" smtClean="0"/>
              <a:t>World Development Indicators 2019, World Bank;</a:t>
            </a:r>
            <a:r>
              <a:rPr lang="uk-UA" dirty="0" smtClean="0"/>
              <a:t> </a:t>
            </a:r>
            <a:r>
              <a:rPr lang="en-US" dirty="0" smtClean="0"/>
              <a:t>COFER, IMF</a:t>
            </a:r>
            <a:endParaRPr lang="uk-UA" dirty="0"/>
          </a:p>
        </p:txBody>
      </p:sp>
      <p:sp>
        <p:nvSpPr>
          <p:cNvPr id="8" name="Прямоугольник 7"/>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61718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68313" y="115888"/>
            <a:ext cx="8229600" cy="563562"/>
          </a:xfrm>
        </p:spPr>
        <p:txBody>
          <a:bodyPr/>
          <a:lstStyle/>
          <a:p>
            <a:pPr eaLnBrk="1" hangingPunct="1"/>
            <a:r>
              <a:rPr lang="ru-RU" altLang="uk-UA" smtClean="0">
                <a:solidFill>
                  <a:srgbClr val="FF0000"/>
                </a:solidFill>
              </a:rPr>
              <a:t>Посилююч</a:t>
            </a:r>
            <a:r>
              <a:rPr lang="uk-UA" altLang="uk-UA" smtClean="0">
                <a:solidFill>
                  <a:srgbClr val="FF0000"/>
                </a:solidFill>
              </a:rPr>
              <a:t>і</a:t>
            </a:r>
            <a:r>
              <a:rPr lang="ru-RU" altLang="uk-UA" smtClean="0">
                <a:solidFill>
                  <a:srgbClr val="FF0000"/>
                </a:solidFill>
              </a:rPr>
              <a:t> фактори</a:t>
            </a:r>
            <a:endParaRPr lang="uk-UA" altLang="uk-UA" smtClean="0">
              <a:solidFill>
                <a:srgbClr val="FF0000"/>
              </a:solidFill>
            </a:endParaRPr>
          </a:p>
        </p:txBody>
      </p:sp>
      <p:sp>
        <p:nvSpPr>
          <p:cNvPr id="4099" name="Объект 2"/>
          <p:cNvSpPr>
            <a:spLocks noGrp="1"/>
          </p:cNvSpPr>
          <p:nvPr>
            <p:ph idx="1"/>
          </p:nvPr>
        </p:nvSpPr>
        <p:spPr>
          <a:xfrm>
            <a:off x="457200" y="1268413"/>
            <a:ext cx="8229600" cy="5400675"/>
          </a:xfrm>
        </p:spPr>
        <p:txBody>
          <a:bodyPr/>
          <a:lstStyle/>
          <a:p>
            <a:pPr eaLnBrk="1" hangingPunct="1"/>
            <a:r>
              <a:rPr lang="uk-UA" altLang="uk-UA" dirty="0" smtClean="0"/>
              <a:t>нормативна сила</a:t>
            </a:r>
          </a:p>
          <a:p>
            <a:pPr eaLnBrk="1" hangingPunct="1"/>
            <a:r>
              <a:rPr lang="uk-UA" altLang="uk-UA" dirty="0" smtClean="0"/>
              <a:t>інтеграційні перспективи – розширення до 2008 р. дозволяло зберігати вагу у світовому ВВП на рівні 21-22%, іміджеві переваги</a:t>
            </a:r>
          </a:p>
          <a:p>
            <a:pPr eaLnBrk="1" hangingPunct="1"/>
            <a:r>
              <a:rPr lang="uk-UA" altLang="uk-UA" dirty="0" smtClean="0"/>
              <a:t>збалансоване представництво країн-учасниць в наднаціональних органах</a:t>
            </a:r>
          </a:p>
          <a:p>
            <a:pPr eaLnBrk="1" hangingPunct="1"/>
            <a:r>
              <a:rPr lang="uk-UA" altLang="uk-UA" dirty="0"/>
              <a:t>синхронність ділових циклів між країнами-членами та з багатьма іншими </a:t>
            </a:r>
            <a:r>
              <a:rPr lang="uk-UA" altLang="uk-UA" dirty="0" smtClean="0"/>
              <a:t>країнами</a:t>
            </a:r>
            <a:endParaRPr lang="uk-UA" altLang="uk-UA" dirty="0"/>
          </a:p>
          <a:p>
            <a:pPr eaLnBrk="1" hangingPunct="1"/>
            <a:endParaRPr lang="uk-UA" altLang="uk-UA" dirty="0" smtClean="0"/>
          </a:p>
          <a:p>
            <a:pPr eaLnBrk="1" hangingPunct="1"/>
            <a:endParaRPr lang="uk-UA" altLang="uk-UA" dirty="0" smtClean="0"/>
          </a:p>
        </p:txBody>
      </p:sp>
      <p:sp>
        <p:nvSpPr>
          <p:cNvPr id="5" name="Прямоугольник 4"/>
          <p:cNvSpPr/>
          <p:nvPr/>
        </p:nvSpPr>
        <p:spPr>
          <a:xfrm>
            <a:off x="159709" y="-18893"/>
            <a:ext cx="673327" cy="923330"/>
          </a:xfrm>
          <a:prstGeom prst="rect">
            <a:avLst/>
          </a:prstGeom>
          <a:noFill/>
        </p:spPr>
        <p:txBody>
          <a:bodyPr wrap="square" lIns="91440" tIns="45720" rIns="91440" bIns="45720">
            <a:spAutoFit/>
          </a:bodyPr>
          <a:lstStyle/>
          <a:p>
            <a:pPr algn="ctr"/>
            <a:r>
              <a:rPr lang="en-US" sz="5400" b="1" dirty="0">
                <a:ln w="18000">
                  <a:solidFill>
                    <a:srgbClr val="FA3514"/>
                  </a:solidFill>
                  <a:prstDash val="solid"/>
                  <a:miter lim="800000"/>
                </a:ln>
                <a:noFill/>
                <a:effectLst>
                  <a:outerShdw blurRad="25500" dist="23000" dir="7020000" algn="tl">
                    <a:srgbClr val="000000">
                      <a:alpha val="50000"/>
                    </a:srgbClr>
                  </a:outerShdw>
                </a:effectLst>
              </a:rPr>
              <a:t>+</a:t>
            </a:r>
            <a:endParaRPr lang="ru-RU" sz="5400" b="1" cap="none" spc="0" dirty="0">
              <a:ln w="18000">
                <a:solidFill>
                  <a:srgbClr val="FA3514"/>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TotalTime>
  <Words>780</Words>
  <Application>Microsoft Office PowerPoint</Application>
  <PresentationFormat>On-screen Show (4:3)</PresentationFormat>
  <Paragraphs>229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Тема Office</vt:lpstr>
      <vt:lpstr>ЄС у світововій економіці</vt:lpstr>
      <vt:lpstr>PowerPoint Presentation</vt:lpstr>
      <vt:lpstr>Посилюючі фактори</vt:lpstr>
      <vt:lpstr>Посилюючі фактори</vt:lpstr>
      <vt:lpstr>Посилюючі фактори</vt:lpstr>
      <vt:lpstr>Посилюючі фактори</vt:lpstr>
      <vt:lpstr>Посилюючі фактори</vt:lpstr>
      <vt:lpstr>Посилюючі фактори</vt:lpstr>
      <vt:lpstr>Посилюючі фактори</vt:lpstr>
      <vt:lpstr>Посилюючі фактори</vt:lpstr>
      <vt:lpstr>Послаблюючі фактори</vt:lpstr>
      <vt:lpstr>Послаблюючі фактори</vt:lpstr>
      <vt:lpstr>Послаблюючі фактори</vt:lpstr>
      <vt:lpstr>Засоби забезпечення економічної сили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Economic Power: Size of Economy and Economic Growth</dc:title>
  <dc:creator>llpx llpx</dc:creator>
  <cp:lastModifiedBy>User</cp:lastModifiedBy>
  <cp:revision>174</cp:revision>
  <dcterms:created xsi:type="dcterms:W3CDTF">2016-11-01T09:09:59Z</dcterms:created>
  <dcterms:modified xsi:type="dcterms:W3CDTF">2020-05-19T15:18:01Z</dcterms:modified>
</cp:coreProperties>
</file>