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9" autoAdjust="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276872"/>
            <a:ext cx="8640960" cy="1974081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“</a:t>
            </a:r>
            <a:r>
              <a:rPr lang="en-US" dirty="0" smtClean="0"/>
              <a:t>Relative economic power in the EU+ integration cluster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1752600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sym typeface="Symbol"/>
              </a:rPr>
              <a:t>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/>
              <a:t>O.Chugaiev</a:t>
            </a:r>
            <a:r>
              <a:rPr lang="uk-UA" dirty="0" smtClean="0">
                <a:solidFill>
                  <a:schemeClr val="tx1"/>
                </a:solidFill>
              </a:rPr>
              <a:t>, </a:t>
            </a:r>
            <a:r>
              <a:rPr lang="uk-UA" dirty="0" smtClean="0">
                <a:solidFill>
                  <a:schemeClr val="tx1"/>
                </a:solidFill>
              </a:rPr>
              <a:t>2014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584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862" y="786072"/>
            <a:ext cx="8229600" cy="6048672"/>
          </a:xfrm>
        </p:spPr>
        <p:txBody>
          <a:bodyPr>
            <a:normAutofit/>
          </a:bodyPr>
          <a:lstStyle/>
          <a:p>
            <a:r>
              <a:rPr lang="en-US" dirty="0" smtClean="0"/>
              <a:t>Analysis of relative benefits and losses from economic integration </a:t>
            </a:r>
          </a:p>
          <a:p>
            <a:r>
              <a:rPr lang="en-US" dirty="0" smtClean="0"/>
              <a:t>Ratio of economic power (potential and in results)</a:t>
            </a:r>
          </a:p>
          <a:p>
            <a:r>
              <a:rPr lang="en-US" dirty="0" smtClean="0"/>
              <a:t>Integration cluster </a:t>
            </a:r>
            <a:r>
              <a:rPr lang="uk-UA" dirty="0" smtClean="0"/>
              <a:t>ЄС</a:t>
            </a:r>
            <a:r>
              <a:rPr lang="uk-UA" dirty="0"/>
              <a:t>+ </a:t>
            </a:r>
            <a:r>
              <a:rPr lang="uk-UA" dirty="0" smtClean="0"/>
              <a:t>(</a:t>
            </a:r>
            <a:r>
              <a:rPr lang="en-US" dirty="0" smtClean="0"/>
              <a:t>the EU and countries with FTAs, CU or CM</a:t>
            </a:r>
            <a:r>
              <a:rPr lang="uk-UA" dirty="0" smtClean="0"/>
              <a:t>)</a:t>
            </a:r>
            <a:endParaRPr lang="uk-UA" dirty="0" smtClean="0"/>
          </a:p>
          <a:p>
            <a:r>
              <a:rPr lang="en-US" dirty="0" smtClean="0"/>
              <a:t>Data for </a:t>
            </a:r>
            <a:r>
              <a:rPr lang="uk-UA" dirty="0" smtClean="0"/>
              <a:t>2004-2012 </a:t>
            </a:r>
            <a:r>
              <a:rPr lang="uk-UA" dirty="0" smtClean="0"/>
              <a:t>рр. </a:t>
            </a:r>
            <a:endParaRPr lang="uk-UA" dirty="0"/>
          </a:p>
          <a:p>
            <a:endParaRPr lang="uk-U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61679"/>
            <a:ext cx="5355258" cy="301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144463" y="6581001"/>
            <a:ext cx="83159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uk-UA" sz="1200" dirty="0"/>
              <a:t>Source: https://www.wto.org/english/tratop_e/region_e/rta_participation_map_e.htm</a:t>
            </a:r>
            <a:endParaRPr lang="uk-UA" altLang="uk-UA" sz="1200" dirty="0"/>
          </a:p>
        </p:txBody>
      </p:sp>
    </p:spTree>
    <p:extLst>
      <p:ext uri="{BB962C8B-B14F-4D97-AF65-F5344CB8AC3E}">
        <p14:creationId xmlns:p14="http://schemas.microsoft.com/office/powerpoint/2010/main" val="350905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60932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Assumption: under fair rules and equal ability of countries to adapt to regulation framework:</a:t>
            </a:r>
          </a:p>
          <a:p>
            <a:pPr marL="0" indent="0" algn="ctr">
              <a:buNone/>
            </a:pPr>
            <a:r>
              <a:rPr lang="en-US" dirty="0" smtClean="0"/>
              <a:t>Economic power potential (P)= Economic power in results (R)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/>
              <a:t>national wealth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                (</a:t>
            </a:r>
            <a:r>
              <a:rPr lang="en-US" dirty="0"/>
              <a:t>long-term GNI growth)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Input data from:</a:t>
            </a:r>
            <a:endParaRPr lang="uk-UA" dirty="0" smtClean="0"/>
          </a:p>
          <a:p>
            <a:pPr lvl="1"/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World</a:t>
            </a:r>
            <a:r>
              <a:rPr lang="uk-UA" dirty="0"/>
              <a:t> </a:t>
            </a:r>
            <a:r>
              <a:rPr lang="uk-UA" dirty="0" err="1"/>
              <a:t>Bank</a:t>
            </a:r>
            <a:r>
              <a:rPr lang="uk-UA" dirty="0"/>
              <a:t> </a:t>
            </a:r>
            <a:r>
              <a:rPr lang="en-US" dirty="0" smtClean="0"/>
              <a:t>(2011)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/>
              <a:t>Changing</a:t>
            </a:r>
            <a:r>
              <a:rPr lang="uk-UA" dirty="0"/>
              <a:t> </a:t>
            </a:r>
            <a:r>
              <a:rPr lang="uk-UA" dirty="0" err="1"/>
              <a:t>Wealth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 smtClean="0"/>
              <a:t>Nations</a:t>
            </a:r>
            <a:r>
              <a:rPr lang="uk-UA" dirty="0" smtClean="0"/>
              <a:t>.</a:t>
            </a:r>
            <a:endParaRPr lang="uk-UA" dirty="0"/>
          </a:p>
          <a:p>
            <a:pPr lvl="1"/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World</a:t>
            </a:r>
            <a:r>
              <a:rPr lang="uk-UA" dirty="0"/>
              <a:t> </a:t>
            </a:r>
            <a:r>
              <a:rPr lang="uk-UA" dirty="0" err="1" smtClean="0"/>
              <a:t>Bank</a:t>
            </a:r>
            <a:r>
              <a:rPr lang="en-US" dirty="0" smtClean="0"/>
              <a:t> (2013) </a:t>
            </a:r>
            <a:r>
              <a:rPr lang="uk-UA" dirty="0" err="1" smtClean="0"/>
              <a:t>World</a:t>
            </a:r>
            <a:r>
              <a:rPr lang="uk-UA" dirty="0" smtClean="0"/>
              <a:t> </a:t>
            </a:r>
            <a:r>
              <a:rPr lang="uk-UA" dirty="0" err="1"/>
              <a:t>Development</a:t>
            </a:r>
            <a:r>
              <a:rPr lang="uk-UA" dirty="0"/>
              <a:t> </a:t>
            </a:r>
            <a:r>
              <a:rPr lang="uk-UA" dirty="0" err="1" smtClean="0"/>
              <a:t>Indicators</a:t>
            </a:r>
            <a:r>
              <a:rPr lang="uk-UA" dirty="0" smtClean="0"/>
              <a:t>. </a:t>
            </a:r>
            <a:endParaRPr lang="uk-UA" dirty="0"/>
          </a:p>
          <a:p>
            <a:endParaRPr lang="uk-UA" dirty="0" smtClean="0"/>
          </a:p>
          <a:p>
            <a:r>
              <a:rPr lang="en-US" dirty="0" smtClean="0"/>
              <a:t>Efficiency of economic power (</a:t>
            </a:r>
            <a:r>
              <a:rPr lang="en-US" dirty="0" err="1" smtClean="0"/>
              <a:t>EPE</a:t>
            </a:r>
            <a:r>
              <a:rPr lang="en-US" baseline="-25000" dirty="0" err="1" smtClean="0"/>
              <a:t>adj</a:t>
            </a:r>
            <a:r>
              <a:rPr lang="en-US" dirty="0" smtClean="0"/>
              <a:t>)=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</a:t>
            </a:r>
            <a:r>
              <a:rPr lang="en-US" dirty="0" smtClean="0"/>
              <a:t>Actual</a:t>
            </a:r>
            <a:r>
              <a:rPr lang="uk-UA" dirty="0" smtClean="0"/>
              <a:t>  </a:t>
            </a:r>
            <a:r>
              <a:rPr lang="en-US" dirty="0"/>
              <a:t>R/P </a:t>
            </a:r>
            <a:r>
              <a:rPr lang="en-US" dirty="0" smtClean="0"/>
              <a:t>– R/P</a:t>
            </a:r>
            <a:r>
              <a:rPr lang="en-US" dirty="0" smtClean="0"/>
              <a:t> </a:t>
            </a:r>
            <a:r>
              <a:rPr lang="en-US" dirty="0"/>
              <a:t>estimated </a:t>
            </a:r>
            <a:r>
              <a:rPr lang="uk-UA" dirty="0" smtClean="0"/>
              <a:t> </a:t>
            </a:r>
            <a:r>
              <a:rPr lang="en-US" dirty="0" smtClean="0"/>
              <a:t>with the formula </a:t>
            </a:r>
            <a:r>
              <a:rPr lang="uk-UA" dirty="0" smtClean="0"/>
              <a:t>:</a:t>
            </a:r>
            <a:endParaRPr lang="uk-UA" dirty="0" smtClean="0"/>
          </a:p>
          <a:p>
            <a:endParaRPr lang="en-US" dirty="0" smtClean="0"/>
          </a:p>
          <a:p>
            <a:endParaRPr lang="uk-UA" dirty="0" smtClean="0"/>
          </a:p>
          <a:p>
            <a:pPr lvl="1"/>
            <a:r>
              <a:rPr lang="en-US" dirty="0" err="1"/>
              <a:t>EPE</a:t>
            </a:r>
            <a:r>
              <a:rPr lang="en-US" baseline="-25000" dirty="0" err="1"/>
              <a:t>adj</a:t>
            </a:r>
            <a:r>
              <a:rPr lang="en-US" baseline="-25000" dirty="0"/>
              <a:t> </a:t>
            </a:r>
            <a:r>
              <a:rPr lang="en-US" dirty="0" smtClean="0"/>
              <a:t>&gt;0 means relative benefits (benefits &gt; average)</a:t>
            </a:r>
            <a:endParaRPr lang="uk-UA" dirty="0" smtClean="0"/>
          </a:p>
          <a:p>
            <a:pPr lvl="1"/>
            <a:r>
              <a:rPr lang="en-US" dirty="0" err="1"/>
              <a:t>EPE</a:t>
            </a:r>
            <a:r>
              <a:rPr lang="en-US" baseline="-25000" dirty="0" err="1"/>
              <a:t>adj</a:t>
            </a:r>
            <a:r>
              <a:rPr lang="en-US" baseline="-25000" dirty="0"/>
              <a:t> </a:t>
            </a:r>
            <a:r>
              <a:rPr lang="en-US" dirty="0" smtClean="0"/>
              <a:t>&lt;</a:t>
            </a:r>
            <a:r>
              <a:rPr lang="uk-UA" dirty="0" smtClean="0"/>
              <a:t>0 </a:t>
            </a:r>
            <a:r>
              <a:rPr lang="en-US" dirty="0"/>
              <a:t>means relative </a:t>
            </a:r>
            <a:r>
              <a:rPr lang="en-US" dirty="0" smtClean="0"/>
              <a:t>losses(benefits &lt; </a:t>
            </a:r>
            <a:r>
              <a:rPr lang="en-US" dirty="0"/>
              <a:t>average</a:t>
            </a:r>
            <a:r>
              <a:rPr lang="en-US" dirty="0" smtClean="0"/>
              <a:t>)</a:t>
            </a:r>
            <a:endParaRPr lang="uk-UA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58086"/>
              </p:ext>
            </p:extLst>
          </p:nvPr>
        </p:nvGraphicFramePr>
        <p:xfrm>
          <a:off x="2123728" y="5229200"/>
          <a:ext cx="4320480" cy="42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Формула" r:id="rId3" imgW="2336800" imgH="228600" progId="Equation.3">
                  <p:embed/>
                </p:oleObj>
              </mc:Choice>
              <mc:Fallback>
                <p:oleObj name="Формула" r:id="rId3" imgW="23368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5229200"/>
                        <a:ext cx="4320480" cy="4215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686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Relative losses / smaller benefits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273942"/>
              </p:ext>
            </p:extLst>
          </p:nvPr>
        </p:nvGraphicFramePr>
        <p:xfrm>
          <a:off x="395536" y="1988840"/>
          <a:ext cx="8136904" cy="4032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482386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ЕРЕ</a:t>
                      </a:r>
                      <a:r>
                        <a:rPr kumimoji="0" lang="en-US" sz="18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Країна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ЕРЕ</a:t>
                      </a:r>
                      <a:r>
                        <a:rPr kumimoji="0" lang="en-US" sz="18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endParaRPr lang="uk-UA" dirty="0"/>
                    </a:p>
                  </a:txBody>
                  <a:tcPr/>
                </a:tc>
              </a:tr>
              <a:tr h="655744">
                <a:tc>
                  <a:txBody>
                    <a:bodyPr/>
                    <a:lstStyle/>
                    <a:p>
                      <a:r>
                        <a:rPr lang="en-US" dirty="0" smtClean="0"/>
                        <a:t>Belize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2.31</a:t>
                      </a:r>
                      <a:endParaRPr lang="uk-UA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Iceland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0.98</a:t>
                      </a:r>
                      <a:endParaRPr lang="uk-UA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82386">
                <a:tc>
                  <a:txBody>
                    <a:bodyPr/>
                    <a:lstStyle/>
                    <a:p>
                      <a:r>
                        <a:rPr lang="en-US" dirty="0" smtClean="0"/>
                        <a:t>Greece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2.10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Spain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0.82</a:t>
                      </a:r>
                      <a:endParaRPr lang="uk-UA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82386">
                <a:tc>
                  <a:txBody>
                    <a:bodyPr/>
                    <a:lstStyle/>
                    <a:p>
                      <a:r>
                        <a:rPr lang="en-US" dirty="0" smtClean="0"/>
                        <a:t>Portugal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1.89</a:t>
                      </a:r>
                      <a:endParaRPr lang="uk-UA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0.73</a:t>
                      </a:r>
                      <a:endParaRPr lang="uk-UA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82386">
                <a:tc>
                  <a:txBody>
                    <a:bodyPr/>
                    <a:lstStyle/>
                    <a:p>
                      <a:r>
                        <a:rPr lang="en-US" dirty="0" smtClean="0"/>
                        <a:t>Hungary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1.56</a:t>
                      </a:r>
                      <a:endParaRPr lang="uk-UA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Ireland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0.65</a:t>
                      </a:r>
                      <a:endParaRPr lang="uk-UA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82386">
                <a:tc>
                  <a:txBody>
                    <a:bodyPr/>
                    <a:lstStyle/>
                    <a:p>
                      <a:r>
                        <a:rPr lang="en-US" dirty="0" smtClean="0"/>
                        <a:t>Croatia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1.49</a:t>
                      </a:r>
                      <a:endParaRPr lang="uk-UA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0.61</a:t>
                      </a:r>
                      <a:endParaRPr lang="uk-UA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82386">
                <a:tc>
                  <a:txBody>
                    <a:bodyPr/>
                    <a:lstStyle/>
                    <a:p>
                      <a:r>
                        <a:rPr lang="en-US" dirty="0" smtClean="0"/>
                        <a:t>Italy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1.34</a:t>
                      </a:r>
                      <a:endParaRPr lang="uk-UA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Malta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0.55</a:t>
                      </a:r>
                      <a:endParaRPr lang="uk-UA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82386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Denmark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0.44</a:t>
                      </a:r>
                      <a:endParaRPr lang="uk-UA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81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Neutral effect </a:t>
            </a:r>
            <a:r>
              <a:rPr lang="en-US" dirty="0" smtClean="0"/>
              <a:t>/ average benefits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279810"/>
              </p:ext>
            </p:extLst>
          </p:nvPr>
        </p:nvGraphicFramePr>
        <p:xfrm>
          <a:off x="611560" y="1628800"/>
          <a:ext cx="8229600" cy="4945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19282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ЕРЕ</a:t>
                      </a:r>
                      <a:r>
                        <a:rPr kumimoji="0" lang="en-US" sz="18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endParaRPr lang="uk-U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ЕРЕ</a:t>
                      </a:r>
                      <a:r>
                        <a:rPr kumimoji="0" lang="en-US" sz="18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endParaRPr lang="uk-UA" dirty="0"/>
                    </a:p>
                  </a:txBody>
                  <a:tcPr/>
                </a:tc>
              </a:tr>
              <a:tr h="519282">
                <a:tc>
                  <a:txBody>
                    <a:bodyPr/>
                    <a:lstStyle/>
                    <a:p>
                      <a:r>
                        <a:rPr lang="en-US" dirty="0" smtClean="0"/>
                        <a:t>Belgium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0.35</a:t>
                      </a:r>
                      <a:endParaRPr lang="uk-UA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Austria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0.05</a:t>
                      </a:r>
                      <a:endParaRPr lang="uk-UA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9282">
                <a:tc>
                  <a:txBody>
                    <a:bodyPr/>
                    <a:lstStyle/>
                    <a:p>
                      <a:r>
                        <a:rPr lang="en-US" dirty="0" smtClean="0"/>
                        <a:t>Finland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0.37</a:t>
                      </a:r>
                      <a:endParaRPr lang="uk-UA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0.01</a:t>
                      </a:r>
                      <a:endParaRPr lang="uk-UA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9282">
                <a:tc>
                  <a:txBody>
                    <a:bodyPr/>
                    <a:lstStyle/>
                    <a:p>
                      <a:r>
                        <a:rPr lang="en-US" dirty="0" smtClean="0"/>
                        <a:t>Luxemburg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0.21</a:t>
                      </a:r>
                      <a:endParaRPr lang="uk-UA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Sweden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0.23</a:t>
                      </a:r>
                      <a:endParaRPr lang="uk-UA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70085">
                <a:tc>
                  <a:txBody>
                    <a:bodyPr/>
                    <a:lstStyle/>
                    <a:p>
                      <a:r>
                        <a:rPr lang="en-US" dirty="0" smtClean="0"/>
                        <a:t>The Netherlands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0.21</a:t>
                      </a:r>
                      <a:endParaRPr lang="uk-UA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Czech Republic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0.40</a:t>
                      </a:r>
                      <a:endParaRPr lang="uk-UA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9282">
                <a:tc>
                  <a:txBody>
                    <a:bodyPr/>
                    <a:lstStyle/>
                    <a:p>
                      <a:r>
                        <a:rPr lang="en-US" dirty="0" smtClean="0"/>
                        <a:t>Jordan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0.16</a:t>
                      </a:r>
                      <a:endParaRPr lang="uk-UA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Switzerland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0.39</a:t>
                      </a:r>
                      <a:endParaRPr lang="uk-UA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9282">
                <a:tc>
                  <a:txBody>
                    <a:bodyPr/>
                    <a:lstStyle/>
                    <a:p>
                      <a:r>
                        <a:rPr lang="en-US" dirty="0" smtClean="0"/>
                        <a:t>Morocco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0.05</a:t>
                      </a:r>
                      <a:endParaRPr lang="uk-UA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Macedonia</a:t>
                      </a:r>
                      <a:r>
                        <a:rPr lang="en-US" baseline="0" dirty="0" smtClean="0"/>
                        <a:t> (FYROM)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0.38</a:t>
                      </a:r>
                      <a:endParaRPr lang="uk-UA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9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Mexico</a:t>
                      </a:r>
                      <a:endParaRPr lang="uk-U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0.31</a:t>
                      </a:r>
                      <a:endParaRPr lang="uk-UA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 marL="9525" marR="9525" marT="9525" marB="0" anchor="b"/>
                </a:tc>
              </a:tr>
              <a:tr h="519282">
                <a:tc>
                  <a:txBody>
                    <a:bodyPr/>
                    <a:lstStyle/>
                    <a:p>
                      <a:r>
                        <a:rPr lang="en-US" dirty="0" smtClean="0"/>
                        <a:t>South Africa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uk-UA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0.27</a:t>
                      </a:r>
                      <a:endParaRPr lang="uk-UA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225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Relative benefits / larger benefits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998140"/>
              </p:ext>
            </p:extLst>
          </p:nvPr>
        </p:nvGraphicFramePr>
        <p:xfrm>
          <a:off x="323528" y="1772814"/>
          <a:ext cx="8229600" cy="4657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92732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ЕРЕ</a:t>
                      </a:r>
                      <a:r>
                        <a:rPr kumimoji="0" lang="en-US" sz="18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endParaRPr lang="uk-U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ЕРЕ</a:t>
                      </a:r>
                      <a:r>
                        <a:rPr kumimoji="0" lang="en-US" sz="18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endParaRPr lang="uk-UA" dirty="0" smtClean="0"/>
                    </a:p>
                  </a:txBody>
                  <a:tcPr/>
                </a:tc>
              </a:tr>
              <a:tr h="850469">
                <a:tc>
                  <a:txBody>
                    <a:bodyPr/>
                    <a:lstStyle/>
                    <a:p>
                      <a:r>
                        <a:rPr lang="en-US" dirty="0" smtClean="0"/>
                        <a:t>Latvia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0.54</a:t>
                      </a:r>
                      <a:endParaRPr lang="uk-UA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Slovakia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2.27</a:t>
                      </a:r>
                      <a:endParaRPr lang="uk-UA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92732">
                <a:tc>
                  <a:txBody>
                    <a:bodyPr/>
                    <a:lstStyle/>
                    <a:p>
                      <a:r>
                        <a:rPr lang="en-US" dirty="0" smtClean="0"/>
                        <a:t>Bulgaria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0.55</a:t>
                      </a:r>
                      <a:endParaRPr lang="uk-UA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Poland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1.37</a:t>
                      </a:r>
                      <a:endParaRPr lang="uk-UA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92732">
                <a:tc>
                  <a:txBody>
                    <a:bodyPr/>
                    <a:lstStyle/>
                    <a:p>
                      <a:r>
                        <a:rPr lang="en-US" dirty="0" smtClean="0"/>
                        <a:t>Romania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0.86</a:t>
                      </a:r>
                      <a:endParaRPr lang="uk-UA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Turkey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1.62</a:t>
                      </a:r>
                      <a:endParaRPr lang="uk-UA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50469">
                <a:tc>
                  <a:txBody>
                    <a:bodyPr/>
                    <a:lstStyle/>
                    <a:p>
                      <a:r>
                        <a:rPr lang="en-US" dirty="0" smtClean="0"/>
                        <a:t>Norway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0.83</a:t>
                      </a:r>
                      <a:endParaRPr lang="uk-UA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Dominican</a:t>
                      </a:r>
                      <a:r>
                        <a:rPr lang="en-US" baseline="0" dirty="0" smtClean="0"/>
                        <a:t> Republic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1.79</a:t>
                      </a:r>
                      <a:endParaRPr lang="uk-UA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92732">
                <a:tc>
                  <a:txBody>
                    <a:bodyPr/>
                    <a:lstStyle/>
                    <a:p>
                      <a:r>
                        <a:rPr lang="en-US" dirty="0" smtClean="0"/>
                        <a:t>Albania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0.60</a:t>
                      </a:r>
                      <a:endParaRPr lang="uk-UA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Chile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2.65</a:t>
                      </a:r>
                      <a:endParaRPr lang="uk-UA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92732">
                <a:tc>
                  <a:txBody>
                    <a:bodyPr/>
                    <a:lstStyle/>
                    <a:p>
                      <a:r>
                        <a:rPr lang="en-US" dirty="0" smtClean="0"/>
                        <a:t>Israel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1.23</a:t>
                      </a:r>
                      <a:endParaRPr lang="uk-UA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Algeria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2.77</a:t>
                      </a:r>
                      <a:endParaRPr lang="uk-UA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92732">
                <a:tc>
                  <a:txBody>
                    <a:bodyPr/>
                    <a:lstStyle/>
                    <a:p>
                      <a:r>
                        <a:rPr lang="en-US" dirty="0" smtClean="0"/>
                        <a:t>Tunisia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1.35</a:t>
                      </a:r>
                      <a:endParaRPr lang="uk-UA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Egypt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E26B0A"/>
                          </a:solidFill>
                          <a:effectLst/>
                          <a:latin typeface="Calibri"/>
                        </a:rPr>
                        <a:t>4.46</a:t>
                      </a:r>
                      <a:endParaRPr lang="uk-UA" sz="1600" b="0" i="0" u="none" strike="noStrike" dirty="0">
                        <a:solidFill>
                          <a:srgbClr val="E26B0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159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74921"/>
          </a:xfrm>
        </p:spPr>
        <p:txBody>
          <a:bodyPr>
            <a:normAutofit/>
          </a:bodyPr>
          <a:lstStyle/>
          <a:p>
            <a:r>
              <a:rPr lang="en-US" dirty="0" smtClean="0"/>
              <a:t>South of the EU </a:t>
            </a:r>
            <a:r>
              <a:rPr lang="uk-UA" dirty="0" smtClean="0"/>
              <a:t>– </a:t>
            </a:r>
            <a:r>
              <a:rPr lang="en-US" dirty="0" smtClean="0"/>
              <a:t>relative losses (substantially smaller benefits)</a:t>
            </a:r>
            <a:endParaRPr lang="uk-UA" dirty="0" smtClean="0"/>
          </a:p>
          <a:p>
            <a:r>
              <a:rPr lang="en-US" dirty="0" smtClean="0"/>
              <a:t>The other EU MSs</a:t>
            </a:r>
            <a:r>
              <a:rPr lang="uk-UA" dirty="0" smtClean="0"/>
              <a:t>– </a:t>
            </a:r>
            <a:r>
              <a:rPr lang="en-US" dirty="0" smtClean="0"/>
              <a:t>neutral effect or moderate losses (average or smaller benefits) </a:t>
            </a:r>
          </a:p>
          <a:p>
            <a:r>
              <a:rPr lang="en-US" dirty="0" smtClean="0"/>
              <a:t>Membership in the euro area – not significant</a:t>
            </a:r>
            <a:endParaRPr lang="uk-UA" dirty="0" smtClean="0"/>
          </a:p>
          <a:p>
            <a:r>
              <a:rPr lang="en-US" dirty="0" smtClean="0"/>
              <a:t>The new EU MSs – moderate benefits on average</a:t>
            </a:r>
          </a:p>
          <a:p>
            <a:r>
              <a:rPr lang="en-US" dirty="0" smtClean="0"/>
              <a:t>EFTA and candidate countries – large variance </a:t>
            </a:r>
            <a:r>
              <a:rPr lang="uk-UA" dirty="0" smtClean="0"/>
              <a:t>(</a:t>
            </a:r>
            <a:r>
              <a:rPr lang="en-US" dirty="0"/>
              <a:t>moderate benefits on average</a:t>
            </a:r>
            <a:r>
              <a:rPr lang="uk-UA" dirty="0" smtClean="0"/>
              <a:t>)</a:t>
            </a:r>
            <a:endParaRPr lang="uk-UA" dirty="0" smtClean="0"/>
          </a:p>
          <a:p>
            <a:r>
              <a:rPr lang="en-US" dirty="0" smtClean="0"/>
              <a:t>FTA </a:t>
            </a:r>
            <a:r>
              <a:rPr lang="uk-UA" dirty="0" smtClean="0"/>
              <a:t>– </a:t>
            </a:r>
            <a:r>
              <a:rPr lang="en-US" dirty="0"/>
              <a:t>large variance </a:t>
            </a:r>
            <a:r>
              <a:rPr lang="uk-UA" dirty="0" smtClean="0"/>
              <a:t>(</a:t>
            </a:r>
            <a:r>
              <a:rPr lang="en-US" dirty="0"/>
              <a:t>moderate benefits on </a:t>
            </a:r>
            <a:r>
              <a:rPr lang="en-US" dirty="0" smtClean="0"/>
              <a:t>average, coverage of services is not significant</a:t>
            </a:r>
            <a:r>
              <a:rPr lang="uk-UA" dirty="0" smtClean="0"/>
              <a:t>)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2155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Reservation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4281339"/>
          </a:xfrm>
        </p:spPr>
        <p:txBody>
          <a:bodyPr/>
          <a:lstStyle/>
          <a:p>
            <a:r>
              <a:rPr lang="en-US" dirty="0" smtClean="0"/>
              <a:t>Selected period </a:t>
            </a:r>
            <a:r>
              <a:rPr lang="uk-UA" dirty="0" smtClean="0"/>
              <a:t>(</a:t>
            </a:r>
            <a:r>
              <a:rPr lang="en-US" dirty="0" smtClean="0"/>
              <a:t>asymmetric effect of the crisis</a:t>
            </a:r>
            <a:r>
              <a:rPr lang="uk-UA" dirty="0" smtClean="0"/>
              <a:t>)</a:t>
            </a:r>
            <a:endParaRPr lang="uk-UA" dirty="0" smtClean="0"/>
          </a:p>
          <a:p>
            <a:endParaRPr lang="uk-UA" dirty="0" smtClean="0"/>
          </a:p>
          <a:p>
            <a:r>
              <a:rPr lang="en-US" dirty="0" smtClean="0"/>
              <a:t>Imperfect measure </a:t>
            </a:r>
            <a:r>
              <a:rPr lang="en-US" dirty="0" smtClean="0"/>
              <a:t>of economic power indicators</a:t>
            </a:r>
          </a:p>
          <a:p>
            <a:endParaRPr lang="uk-UA" dirty="0" smtClean="0"/>
          </a:p>
          <a:p>
            <a:r>
              <a:rPr lang="en-US" dirty="0" smtClean="0"/>
              <a:t>Controlling </a:t>
            </a:r>
            <a:r>
              <a:rPr lang="en-US" dirty="0"/>
              <a:t>for economic </a:t>
            </a:r>
            <a:r>
              <a:rPr lang="en-US" dirty="0" smtClean="0"/>
              <a:t>development level only</a:t>
            </a:r>
          </a:p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9906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410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456</TotalTime>
  <Words>370</Words>
  <Application>Microsoft Office PowerPoint</Application>
  <PresentationFormat>Экран (4:3)</PresentationFormat>
  <Paragraphs>132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Поток</vt:lpstr>
      <vt:lpstr>Формула</vt:lpstr>
      <vt:lpstr>“Relative economic power in the EU+ integration cluster</vt:lpstr>
      <vt:lpstr>Презентация PowerPoint</vt:lpstr>
      <vt:lpstr>Презентация PowerPoint</vt:lpstr>
      <vt:lpstr>Relative losses / smaller benefits</vt:lpstr>
      <vt:lpstr>Neutral effect / average benefits</vt:lpstr>
      <vt:lpstr>Relative benefits / larger benefits</vt:lpstr>
      <vt:lpstr>Презентация PowerPoint</vt:lpstr>
      <vt:lpstr>Reservation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"Співвідношення економічної сили країн в інтеграційних об'єднаннях ЄС"</dc:title>
  <dc:creator>llpx llpx</dc:creator>
  <cp:lastModifiedBy>User</cp:lastModifiedBy>
  <cp:revision>41</cp:revision>
  <dcterms:created xsi:type="dcterms:W3CDTF">2014-04-08T07:30:08Z</dcterms:created>
  <dcterms:modified xsi:type="dcterms:W3CDTF">2018-02-25T16:56:00Z</dcterms:modified>
</cp:coreProperties>
</file>