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C6F8-1934-41EC-BB0E-0A41C219339F}" type="datetimeFigureOut">
              <a:rPr lang="uk-UA" smtClean="0"/>
              <a:t>25.02.2018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54A88-0090-46E2-9D22-8D0346FC1A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174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54A88-0090-46E2-9D22-8D0346FC1A32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51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/>
              <a:t>Forecasting enlargement of the EU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82046"/>
            <a:ext cx="6400800" cy="1752600"/>
          </a:xfrm>
        </p:spPr>
        <p:txBody>
          <a:bodyPr/>
          <a:lstStyle/>
          <a:p>
            <a:r>
              <a:rPr lang="en-US" dirty="0" err="1" smtClean="0"/>
              <a:t>O.Chugaiev</a:t>
            </a:r>
            <a:r>
              <a:rPr lang="en-US" dirty="0" smtClean="0"/>
              <a:t>, 2016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48029"/>
            <a:ext cx="1656184" cy="112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9984"/>
            <a:ext cx="1944216" cy="132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707904" y="5611787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59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Positive motivation</a:t>
            </a:r>
            <a:r>
              <a:rPr lang="uk-UA" dirty="0" smtClean="0"/>
              <a:t> </a:t>
            </a:r>
            <a:r>
              <a:rPr lang="uk-UA" dirty="0" smtClean="0"/>
              <a:t>– </a:t>
            </a:r>
            <a:r>
              <a:rPr lang="en-US" dirty="0" smtClean="0"/>
              <a:t>maintaining economic power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share of old MSs in the world GDP decreased</a:t>
            </a:r>
          </a:p>
          <a:p>
            <a:r>
              <a:rPr lang="en-US" sz="2800" dirty="0" smtClean="0"/>
              <a:t>Enlargement allowed to maintain the EU’s </a:t>
            </a:r>
            <a:r>
              <a:rPr lang="en-US" sz="2800" dirty="0"/>
              <a:t>share in the world GDP </a:t>
            </a:r>
            <a:r>
              <a:rPr lang="en-US" sz="2800" dirty="0" smtClean="0"/>
              <a:t>at 21-22%</a:t>
            </a:r>
          </a:p>
          <a:p>
            <a:r>
              <a:rPr lang="en-US" sz="2800" dirty="0" smtClean="0"/>
              <a:t>Accession of Croatia in 2013 was not enough (17,5%)</a:t>
            </a:r>
          </a:p>
          <a:p>
            <a:r>
              <a:rPr lang="en-US" sz="2800" dirty="0" smtClean="0"/>
              <a:t>To reach 17% by 2020  - accession of Western Balkan States and Turkey</a:t>
            </a:r>
          </a:p>
          <a:p>
            <a:r>
              <a:rPr lang="en-US" sz="2800" dirty="0" smtClean="0"/>
              <a:t>To reach 21% - accession of almost the all European non-MSs</a:t>
            </a:r>
            <a:r>
              <a:rPr lang="uk-UA" sz="2800" dirty="0" smtClean="0"/>
              <a:t>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dirty="0"/>
              <a:t>Negative motivation – lack of </a:t>
            </a:r>
            <a:r>
              <a:rPr lang="en-US" dirty="0" smtClean="0"/>
              <a:t>readiness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2767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Pace of enlargement – history and methodology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Pace of enlargement</a:t>
            </a:r>
            <a:r>
              <a:rPr lang="uk-UA" dirty="0" smtClean="0"/>
              <a:t>:</a:t>
            </a:r>
            <a:endParaRPr lang="uk-UA" dirty="0" smtClean="0"/>
          </a:p>
          <a:p>
            <a:pPr lvl="1"/>
            <a:r>
              <a:rPr lang="uk-UA" dirty="0" smtClean="0"/>
              <a:t>1981-86  </a:t>
            </a:r>
            <a:r>
              <a:rPr lang="en-US" dirty="0" smtClean="0"/>
              <a:t>about </a:t>
            </a:r>
            <a:r>
              <a:rPr lang="uk-UA" dirty="0" smtClean="0"/>
              <a:t>9</a:t>
            </a:r>
            <a:r>
              <a:rPr lang="en-US" dirty="0" smtClean="0"/>
              <a:t>.</a:t>
            </a:r>
            <a:r>
              <a:rPr lang="uk-UA" dirty="0" smtClean="0"/>
              <a:t>7 </a:t>
            </a:r>
            <a:r>
              <a:rPr lang="en-US" dirty="0" err="1" smtClean="0"/>
              <a:t>mln</a:t>
            </a:r>
            <a:r>
              <a:rPr lang="en-US" dirty="0" smtClean="0"/>
              <a:t> people / year</a:t>
            </a:r>
            <a:endParaRPr lang="uk-UA" dirty="0" smtClean="0"/>
          </a:p>
          <a:p>
            <a:pPr lvl="1"/>
            <a:r>
              <a:rPr lang="uk-UA" dirty="0" smtClean="0"/>
              <a:t>1986-95  </a:t>
            </a:r>
            <a:r>
              <a:rPr lang="uk-UA" dirty="0"/>
              <a:t>– </a:t>
            </a:r>
            <a:r>
              <a:rPr lang="uk-UA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5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uk-UA" dirty="0"/>
          </a:p>
          <a:p>
            <a:pPr lvl="1"/>
            <a:r>
              <a:rPr lang="uk-UA" dirty="0" smtClean="0"/>
              <a:t>1995-2004  </a:t>
            </a:r>
            <a:r>
              <a:rPr lang="uk-UA" dirty="0"/>
              <a:t>– 8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uk-UA" dirty="0"/>
          </a:p>
          <a:p>
            <a:pPr lvl="1"/>
            <a:r>
              <a:rPr lang="uk-UA" dirty="0" smtClean="0"/>
              <a:t>2004-07</a:t>
            </a:r>
            <a:r>
              <a:rPr lang="uk-UA" dirty="0"/>
              <a:t> </a:t>
            </a:r>
            <a:r>
              <a:rPr lang="uk-UA" dirty="0" smtClean="0"/>
              <a:t>– </a:t>
            </a:r>
            <a:r>
              <a:rPr lang="uk-UA" dirty="0"/>
              <a:t>11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uk-UA" dirty="0"/>
          </a:p>
          <a:p>
            <a:pPr lvl="1"/>
            <a:r>
              <a:rPr lang="uk-UA" dirty="0" smtClean="0"/>
              <a:t>2007-13  </a:t>
            </a:r>
            <a:r>
              <a:rPr lang="uk-UA" dirty="0"/>
              <a:t>– </a:t>
            </a:r>
            <a:r>
              <a:rPr lang="en-US" dirty="0" smtClean="0"/>
              <a:t>only </a:t>
            </a:r>
            <a:r>
              <a:rPr lang="uk-UA" dirty="0" smtClean="0"/>
              <a:t>0</a:t>
            </a:r>
            <a:r>
              <a:rPr lang="en-US" dirty="0" smtClean="0"/>
              <a:t>.</a:t>
            </a:r>
            <a:r>
              <a:rPr lang="uk-UA" dirty="0" smtClean="0"/>
              <a:t>7 </a:t>
            </a:r>
            <a:r>
              <a:rPr lang="en-US" dirty="0" err="1" smtClean="0"/>
              <a:t>mln</a:t>
            </a:r>
            <a:endParaRPr lang="uk-UA" dirty="0"/>
          </a:p>
          <a:p>
            <a:r>
              <a:rPr lang="en-US" dirty="0" smtClean="0"/>
              <a:t>Under the crises </a:t>
            </a:r>
            <a:r>
              <a:rPr lang="en-US" dirty="0" err="1" smtClean="0"/>
              <a:t>neccesity</a:t>
            </a:r>
            <a:r>
              <a:rPr lang="en-US" dirty="0" smtClean="0"/>
              <a:t> vs. readiness to </a:t>
            </a:r>
            <a:r>
              <a:rPr lang="en-US" dirty="0" smtClean="0"/>
              <a:t>enlarge</a:t>
            </a:r>
          </a:p>
          <a:p>
            <a:pPr marL="0" indent="0">
              <a:buNone/>
            </a:pPr>
            <a:r>
              <a:rPr lang="uk-UA" dirty="0" smtClean="0"/>
              <a:t>	</a:t>
            </a:r>
            <a:endParaRPr lang="uk-UA" dirty="0"/>
          </a:p>
          <a:p>
            <a:endParaRPr lang="uk-UA" dirty="0" smtClean="0"/>
          </a:p>
          <a:p>
            <a:pPr lvl="1"/>
            <a:r>
              <a:rPr lang="uk-UA" dirty="0" smtClean="0"/>
              <a:t>U </a:t>
            </a:r>
            <a:r>
              <a:rPr lang="uk-UA" dirty="0"/>
              <a:t>– </a:t>
            </a:r>
            <a:r>
              <a:rPr lang="en-US" dirty="0" smtClean="0"/>
              <a:t>pace of the EU enlargement, </a:t>
            </a:r>
            <a:r>
              <a:rPr lang="en-US" dirty="0" err="1" smtClean="0"/>
              <a:t>mln</a:t>
            </a:r>
            <a:r>
              <a:rPr lang="en-US" dirty="0" smtClean="0"/>
              <a:t> </a:t>
            </a:r>
            <a:r>
              <a:rPr lang="en-US" dirty="0" err="1" smtClean="0"/>
              <a:t>peiople</a:t>
            </a:r>
            <a:r>
              <a:rPr lang="en-US" dirty="0" smtClean="0"/>
              <a:t> in the new MSs per year</a:t>
            </a:r>
            <a:endParaRPr lang="uk-UA" dirty="0"/>
          </a:p>
          <a:p>
            <a:pPr lvl="1"/>
            <a:r>
              <a:rPr lang="uk-UA" dirty="0"/>
              <a:t>х – </a:t>
            </a:r>
            <a:r>
              <a:rPr lang="en-US" dirty="0" smtClean="0"/>
              <a:t>average GDP growth since the previous enlargement</a:t>
            </a:r>
            <a:r>
              <a:rPr lang="uk-UA" dirty="0" smtClean="0"/>
              <a:t>, </a:t>
            </a:r>
            <a:r>
              <a:rPr lang="uk-UA" dirty="0"/>
              <a:t>%.</a:t>
            </a:r>
          </a:p>
          <a:p>
            <a:pPr lvl="1"/>
            <a:r>
              <a:rPr lang="en-US" dirty="0" smtClean="0"/>
              <a:t>Data from IMF (2015) </a:t>
            </a:r>
            <a:r>
              <a:rPr lang="uk-UA" dirty="0" err="1" smtClean="0"/>
              <a:t>World</a:t>
            </a:r>
            <a:r>
              <a:rPr lang="uk-UA" dirty="0" smtClean="0"/>
              <a:t> </a:t>
            </a:r>
            <a:r>
              <a:rPr lang="uk-UA" dirty="0" err="1"/>
              <a:t>Economic</a:t>
            </a:r>
            <a:r>
              <a:rPr lang="uk-UA" dirty="0"/>
              <a:t> Outlook </a:t>
            </a:r>
            <a:r>
              <a:rPr lang="uk-UA" dirty="0" err="1" smtClean="0"/>
              <a:t>Databases</a:t>
            </a:r>
            <a:endParaRPr lang="en-US" dirty="0" smtClean="0"/>
          </a:p>
          <a:p>
            <a:r>
              <a:rPr lang="en-US" dirty="0" smtClean="0"/>
              <a:t>Further enlargement can be faster  than accession of Croatia (the crisis peaked in 2009) but slower than </a:t>
            </a:r>
            <a:r>
              <a:rPr lang="en-US" dirty="0" smtClean="0"/>
              <a:t>during economic boom periods</a:t>
            </a:r>
            <a:endParaRPr lang="uk-UA" dirty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961197"/>
              </p:ext>
            </p:extLst>
          </p:nvPr>
        </p:nvGraphicFramePr>
        <p:xfrm>
          <a:off x="3603883" y="3789040"/>
          <a:ext cx="1936233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883" y="3789040"/>
                        <a:ext cx="1936233" cy="410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507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US" dirty="0" smtClean="0"/>
              <a:t>Forecasting enlargement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6166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Under GDP growth 1,5% the pace would be about 2,5 people /year </a:t>
            </a:r>
          </a:p>
          <a:p>
            <a:r>
              <a:rPr lang="en-US" dirty="0" smtClean="0"/>
              <a:t>E.g. by 2019 Albania, Macedonia, Serbia and Montenegro could join the EU</a:t>
            </a:r>
          </a:p>
          <a:p>
            <a:r>
              <a:rPr lang="en-US" dirty="0" smtClean="0"/>
              <a:t>Possible reasons to postpone enlargement: </a:t>
            </a:r>
          </a:p>
          <a:p>
            <a:pPr lvl="1"/>
            <a:r>
              <a:rPr lang="en-US" dirty="0" smtClean="0"/>
              <a:t>lack of readiness by the candidate countries</a:t>
            </a:r>
          </a:p>
          <a:p>
            <a:pPr lvl="1"/>
            <a:r>
              <a:rPr lang="en-US" dirty="0" smtClean="0"/>
              <a:t>migration crisis as alternative to integration</a:t>
            </a:r>
          </a:p>
          <a:p>
            <a:pPr lvl="1"/>
            <a:r>
              <a:rPr lang="en-US" dirty="0" smtClean="0"/>
              <a:t>Brexit</a:t>
            </a:r>
          </a:p>
          <a:p>
            <a:r>
              <a:rPr lang="en-US" dirty="0" smtClean="0"/>
              <a:t>After 2019 – 3 scenarios </a:t>
            </a:r>
          </a:p>
          <a:p>
            <a:pPr lvl="1"/>
            <a:r>
              <a:rPr lang="en-US" dirty="0" smtClean="0"/>
              <a:t>GDP growth 1.5% / </a:t>
            </a:r>
            <a:r>
              <a:rPr lang="uk-UA" dirty="0" smtClean="0"/>
              <a:t>1</a:t>
            </a:r>
            <a:r>
              <a:rPr lang="en-US" dirty="0" smtClean="0"/>
              <a:t>.</a:t>
            </a:r>
            <a:r>
              <a:rPr lang="uk-UA" dirty="0" smtClean="0"/>
              <a:t>9</a:t>
            </a:r>
            <a:r>
              <a:rPr lang="uk-UA" dirty="0" smtClean="0"/>
              <a:t>% / </a:t>
            </a:r>
            <a:r>
              <a:rPr lang="uk-UA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5%</a:t>
            </a:r>
            <a:endParaRPr lang="en-US" dirty="0" smtClean="0"/>
          </a:p>
          <a:p>
            <a:pPr lvl="1"/>
            <a:r>
              <a:rPr lang="en-US" dirty="0" smtClean="0"/>
              <a:t>Pace of enlargement – 2,5-8 </a:t>
            </a:r>
            <a:r>
              <a:rPr lang="en-US" dirty="0" err="1" smtClean="0"/>
              <a:t>mln</a:t>
            </a:r>
            <a:r>
              <a:rPr lang="en-US" dirty="0" smtClean="0"/>
              <a:t> people in the new MSs</a:t>
            </a:r>
            <a:r>
              <a:rPr lang="uk-UA" dirty="0" smtClean="0"/>
              <a:t> 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993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Forecasting enlargement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Time necessary for enlargement (most probable / pessimistic / optimistic scenarios)</a:t>
            </a:r>
            <a:r>
              <a:rPr lang="uk-UA" dirty="0" smtClean="0"/>
              <a:t>:</a:t>
            </a:r>
            <a:endParaRPr lang="uk-UA" dirty="0"/>
          </a:p>
          <a:p>
            <a:pPr lvl="1"/>
            <a:r>
              <a:rPr lang="en-US" dirty="0" smtClean="0"/>
              <a:t>Bosnia and Herzegovina</a:t>
            </a:r>
            <a:r>
              <a:rPr lang="uk-UA" dirty="0" smtClean="0"/>
              <a:t>, </a:t>
            </a:r>
            <a:r>
              <a:rPr lang="en-US" dirty="0" smtClean="0"/>
              <a:t>Kosovo </a:t>
            </a:r>
            <a:r>
              <a:rPr lang="uk-UA" dirty="0" smtClean="0"/>
              <a:t>– 1</a:t>
            </a:r>
            <a:r>
              <a:rPr lang="en-US" dirty="0" smtClean="0"/>
              <a:t>.</a:t>
            </a:r>
            <a:r>
              <a:rPr lang="uk-UA" dirty="0" smtClean="0"/>
              <a:t>5 </a:t>
            </a:r>
            <a:r>
              <a:rPr lang="uk-UA" dirty="0"/>
              <a:t>/ </a:t>
            </a:r>
            <a:r>
              <a:rPr lang="uk-UA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2 </a:t>
            </a:r>
            <a:r>
              <a:rPr lang="uk-UA" dirty="0"/>
              <a:t>/ </a:t>
            </a:r>
            <a:r>
              <a:rPr lang="uk-UA" dirty="0" smtClean="0"/>
              <a:t>0</a:t>
            </a:r>
            <a:r>
              <a:rPr lang="en-US" dirty="0" smtClean="0"/>
              <a:t>.</a:t>
            </a:r>
            <a:r>
              <a:rPr lang="uk-UA" dirty="0" smtClean="0"/>
              <a:t>7 </a:t>
            </a:r>
            <a:r>
              <a:rPr lang="en-US" dirty="0" smtClean="0"/>
              <a:t>(years)</a:t>
            </a:r>
            <a:endParaRPr lang="uk-UA" dirty="0" smtClean="0"/>
          </a:p>
          <a:p>
            <a:pPr lvl="1"/>
            <a:r>
              <a:rPr lang="en-US" dirty="0" smtClean="0"/>
              <a:t>Turkey </a:t>
            </a:r>
            <a:r>
              <a:rPr lang="uk-UA" dirty="0" smtClean="0"/>
              <a:t>– </a:t>
            </a:r>
            <a:r>
              <a:rPr lang="uk-UA" dirty="0"/>
              <a:t>21 / 33 / 10; </a:t>
            </a:r>
            <a:endParaRPr lang="uk-UA" dirty="0" smtClean="0"/>
          </a:p>
          <a:p>
            <a:pPr lvl="1"/>
            <a:r>
              <a:rPr lang="en-US" dirty="0" smtClean="0"/>
              <a:t>Iceland</a:t>
            </a:r>
            <a:r>
              <a:rPr lang="uk-UA" dirty="0" smtClean="0"/>
              <a:t>, </a:t>
            </a:r>
            <a:r>
              <a:rPr lang="en-US" dirty="0" smtClean="0"/>
              <a:t>Norway</a:t>
            </a:r>
            <a:r>
              <a:rPr lang="uk-UA" dirty="0" smtClean="0"/>
              <a:t>, </a:t>
            </a:r>
            <a:r>
              <a:rPr lang="en-US" dirty="0" smtClean="0"/>
              <a:t>Switzerland </a:t>
            </a:r>
            <a:r>
              <a:rPr lang="uk-UA" dirty="0" smtClean="0"/>
              <a:t>– 3</a:t>
            </a:r>
            <a:r>
              <a:rPr lang="en-US" dirty="0" smtClean="0"/>
              <a:t>.</a:t>
            </a:r>
            <a:r>
              <a:rPr lang="uk-UA" dirty="0" smtClean="0"/>
              <a:t>7 </a:t>
            </a:r>
            <a:r>
              <a:rPr lang="uk-UA" dirty="0"/>
              <a:t>/ </a:t>
            </a:r>
            <a:r>
              <a:rPr lang="uk-UA" dirty="0" smtClean="0"/>
              <a:t>5</a:t>
            </a:r>
            <a:r>
              <a:rPr lang="en-US" dirty="0" smtClean="0"/>
              <a:t>.</a:t>
            </a:r>
            <a:r>
              <a:rPr lang="uk-UA" dirty="0" smtClean="0"/>
              <a:t>8 </a:t>
            </a:r>
            <a:r>
              <a:rPr lang="uk-UA" dirty="0"/>
              <a:t>/ </a:t>
            </a:r>
            <a:r>
              <a:rPr lang="uk-UA" dirty="0" smtClean="0"/>
              <a:t>1</a:t>
            </a:r>
            <a:r>
              <a:rPr lang="en-US" dirty="0" smtClean="0"/>
              <a:t>.</a:t>
            </a:r>
            <a:r>
              <a:rPr lang="uk-UA" dirty="0" smtClean="0"/>
              <a:t>7</a:t>
            </a:r>
            <a:r>
              <a:rPr lang="uk-UA" dirty="0"/>
              <a:t>; </a:t>
            </a:r>
            <a:endParaRPr lang="uk-UA" dirty="0" smtClean="0"/>
          </a:p>
          <a:p>
            <a:pPr lvl="1"/>
            <a:r>
              <a:rPr lang="en-US" dirty="0" smtClean="0"/>
              <a:t>Georgia</a:t>
            </a:r>
            <a:r>
              <a:rPr lang="uk-UA" dirty="0" smtClean="0"/>
              <a:t>, </a:t>
            </a:r>
            <a:r>
              <a:rPr lang="en-US" dirty="0" smtClean="0"/>
              <a:t>Moldova </a:t>
            </a:r>
            <a:r>
              <a:rPr lang="uk-UA" dirty="0" smtClean="0"/>
              <a:t>– </a:t>
            </a:r>
            <a:r>
              <a:rPr lang="uk-UA" dirty="0"/>
              <a:t>1,9 / </a:t>
            </a:r>
            <a:r>
              <a:rPr lang="uk-UA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9 </a:t>
            </a:r>
            <a:r>
              <a:rPr lang="uk-UA" dirty="0"/>
              <a:t>/ </a:t>
            </a:r>
            <a:r>
              <a:rPr lang="uk-UA" dirty="0" smtClean="0"/>
              <a:t>0</a:t>
            </a:r>
            <a:r>
              <a:rPr lang="en-US" dirty="0" smtClean="0"/>
              <a:t>.</a:t>
            </a:r>
            <a:r>
              <a:rPr lang="uk-UA" dirty="0" smtClean="0"/>
              <a:t>9</a:t>
            </a:r>
            <a:r>
              <a:rPr lang="uk-UA" dirty="0"/>
              <a:t>; </a:t>
            </a:r>
            <a:endParaRPr lang="uk-UA" dirty="0" smtClean="0"/>
          </a:p>
          <a:p>
            <a:pPr lvl="1"/>
            <a:r>
              <a:rPr lang="en-US" dirty="0" smtClean="0"/>
              <a:t>Ukraine </a:t>
            </a:r>
            <a:r>
              <a:rPr lang="uk-UA" dirty="0" smtClean="0"/>
              <a:t>– </a:t>
            </a:r>
            <a:r>
              <a:rPr lang="uk-UA" dirty="0"/>
              <a:t>11 / 17 / </a:t>
            </a:r>
            <a:r>
              <a:rPr lang="uk-UA" dirty="0" smtClean="0"/>
              <a:t>5</a:t>
            </a:r>
            <a:r>
              <a:rPr lang="en-US" dirty="0" smtClean="0"/>
              <a:t>.</a:t>
            </a:r>
            <a:r>
              <a:rPr lang="uk-UA" dirty="0" smtClean="0"/>
              <a:t>2</a:t>
            </a:r>
            <a:r>
              <a:rPr lang="uk-UA" dirty="0"/>
              <a:t>; </a:t>
            </a:r>
            <a:endParaRPr lang="uk-UA" dirty="0" smtClean="0"/>
          </a:p>
          <a:p>
            <a:pPr lvl="1"/>
            <a:r>
              <a:rPr lang="en-US" dirty="0" smtClean="0"/>
              <a:t>Azerbaijan</a:t>
            </a:r>
            <a:r>
              <a:rPr lang="uk-UA" dirty="0" smtClean="0"/>
              <a:t>, </a:t>
            </a:r>
            <a:r>
              <a:rPr lang="en-US" dirty="0" smtClean="0"/>
              <a:t>Belarus</a:t>
            </a:r>
            <a:r>
              <a:rPr lang="uk-UA" dirty="0" smtClean="0"/>
              <a:t>, </a:t>
            </a:r>
            <a:r>
              <a:rPr lang="en-US" dirty="0" smtClean="0"/>
              <a:t>Armenia </a:t>
            </a:r>
            <a:r>
              <a:rPr lang="uk-UA" dirty="0" smtClean="0"/>
              <a:t>– 5</a:t>
            </a:r>
            <a:r>
              <a:rPr lang="en-US" dirty="0" smtClean="0"/>
              <a:t>.</a:t>
            </a:r>
            <a:r>
              <a:rPr lang="uk-UA" dirty="0" smtClean="0"/>
              <a:t>8 </a:t>
            </a:r>
            <a:r>
              <a:rPr lang="uk-UA" dirty="0"/>
              <a:t>/ </a:t>
            </a:r>
            <a:r>
              <a:rPr lang="uk-UA" dirty="0" smtClean="0"/>
              <a:t>8</a:t>
            </a:r>
            <a:r>
              <a:rPr lang="en-US" dirty="0" smtClean="0"/>
              <a:t>.</a:t>
            </a:r>
            <a:r>
              <a:rPr lang="uk-UA" dirty="0" smtClean="0"/>
              <a:t>9 </a:t>
            </a:r>
            <a:r>
              <a:rPr lang="uk-UA" dirty="0"/>
              <a:t>/ </a:t>
            </a:r>
            <a:r>
              <a:rPr lang="uk-UA" dirty="0" smtClean="0"/>
              <a:t>2</a:t>
            </a:r>
            <a:r>
              <a:rPr lang="en-US" dirty="0" smtClean="0"/>
              <a:t>.</a:t>
            </a:r>
            <a:r>
              <a:rPr lang="uk-UA" dirty="0" smtClean="0"/>
              <a:t>7</a:t>
            </a:r>
            <a:r>
              <a:rPr lang="uk-UA" dirty="0"/>
              <a:t>; </a:t>
            </a:r>
            <a:endParaRPr lang="uk-UA" dirty="0" smtClean="0"/>
          </a:p>
          <a:p>
            <a:pPr lvl="1"/>
            <a:r>
              <a:rPr lang="en-US" dirty="0" smtClean="0"/>
              <a:t>Russia </a:t>
            </a:r>
            <a:r>
              <a:rPr lang="uk-UA" dirty="0" smtClean="0"/>
              <a:t>– </a:t>
            </a:r>
            <a:r>
              <a:rPr lang="uk-UA" dirty="0"/>
              <a:t>38 / 59 / 18. </a:t>
            </a:r>
            <a:endParaRPr lang="uk-UA" dirty="0" smtClean="0"/>
          </a:p>
          <a:p>
            <a:r>
              <a:rPr lang="en-US" dirty="0" smtClean="0"/>
              <a:t>To </a:t>
            </a:r>
            <a:r>
              <a:rPr lang="en-US" dirty="0"/>
              <a:t>be added according to </a:t>
            </a:r>
            <a:r>
              <a:rPr lang="en-US" dirty="0" smtClean="0"/>
              <a:t>a possible sequence of accessions</a:t>
            </a:r>
          </a:p>
          <a:p>
            <a:r>
              <a:rPr lang="en-US" dirty="0" smtClean="0"/>
              <a:t>The calculations mean the time necessary for the EU to get ready (not for an acceding country  + no information about willingness </a:t>
            </a:r>
            <a:r>
              <a:rPr lang="en-US" dirty="0"/>
              <a:t>of the </a:t>
            </a:r>
            <a:r>
              <a:rPr lang="en-US" dirty="0" smtClean="0"/>
              <a:t>latter to accede)</a:t>
            </a:r>
          </a:p>
          <a:p>
            <a:r>
              <a:rPr lang="en-US" dirty="0" smtClean="0"/>
              <a:t>Possible benefits from accession / deeper integration without membership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7139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354</Words>
  <Application>Microsoft Office PowerPoint</Application>
  <PresentationFormat>Экран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Forecasting enlargement of the EU</vt:lpstr>
      <vt:lpstr>Positive motivation – maintaining economic power</vt:lpstr>
      <vt:lpstr>Pace of enlargement – history and methodology</vt:lpstr>
      <vt:lpstr>Forecasting enlargement</vt:lpstr>
      <vt:lpstr>Forecasting enlargement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прогнозування темпів розширення ЄС </dc:title>
  <dc:creator>llpx llpx</dc:creator>
  <cp:lastModifiedBy>User</cp:lastModifiedBy>
  <cp:revision>19</cp:revision>
  <dcterms:created xsi:type="dcterms:W3CDTF">2016-07-03T09:34:25Z</dcterms:created>
  <dcterms:modified xsi:type="dcterms:W3CDTF">2018-02-25T18:01:09Z</dcterms:modified>
</cp:coreProperties>
</file>