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305" r:id="rId3"/>
    <p:sldId id="307" r:id="rId4"/>
    <p:sldId id="310" r:id="rId5"/>
    <p:sldId id="312" r:id="rId6"/>
    <p:sldId id="314" r:id="rId7"/>
    <p:sldId id="315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1" autoAdjust="0"/>
    <p:restoredTop sz="94660"/>
  </p:normalViewPr>
  <p:slideViewPr>
    <p:cSldViewPr>
      <p:cViewPr varScale="1">
        <p:scale>
          <a:sx n="74" d="100"/>
          <a:sy n="74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0AF3-25A7-4D8F-A954-CD0F425AE6C6}" type="datetimeFigureOut">
              <a:rPr lang="uk-UA" smtClean="0"/>
              <a:t>27.02.2018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9F9F-7133-4023-A5D1-E5F38F9306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684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0AF3-25A7-4D8F-A954-CD0F425AE6C6}" type="datetimeFigureOut">
              <a:rPr lang="uk-UA" smtClean="0"/>
              <a:t>27.02.2018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9F9F-7133-4023-A5D1-E5F38F9306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732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0AF3-25A7-4D8F-A954-CD0F425AE6C6}" type="datetimeFigureOut">
              <a:rPr lang="uk-UA" smtClean="0"/>
              <a:t>27.02.2018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9F9F-7133-4023-A5D1-E5F38F9306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039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0AF3-25A7-4D8F-A954-CD0F425AE6C6}" type="datetimeFigureOut">
              <a:rPr lang="uk-UA" smtClean="0"/>
              <a:t>27.02.2018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9F9F-7133-4023-A5D1-E5F38F9306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451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0AF3-25A7-4D8F-A954-CD0F425AE6C6}" type="datetimeFigureOut">
              <a:rPr lang="uk-UA" smtClean="0"/>
              <a:t>27.02.2018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9F9F-7133-4023-A5D1-E5F38F9306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107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0AF3-25A7-4D8F-A954-CD0F425AE6C6}" type="datetimeFigureOut">
              <a:rPr lang="uk-UA" smtClean="0"/>
              <a:t>27.02.2018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9F9F-7133-4023-A5D1-E5F38F9306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827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0AF3-25A7-4D8F-A954-CD0F425AE6C6}" type="datetimeFigureOut">
              <a:rPr lang="uk-UA" smtClean="0"/>
              <a:t>27.02.2018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9F9F-7133-4023-A5D1-E5F38F9306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165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0AF3-25A7-4D8F-A954-CD0F425AE6C6}" type="datetimeFigureOut">
              <a:rPr lang="uk-UA" smtClean="0"/>
              <a:t>27.02.2018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9F9F-7133-4023-A5D1-E5F38F9306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751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0AF3-25A7-4D8F-A954-CD0F425AE6C6}" type="datetimeFigureOut">
              <a:rPr lang="uk-UA" smtClean="0"/>
              <a:t>27.02.2018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9F9F-7133-4023-A5D1-E5F38F9306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904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0AF3-25A7-4D8F-A954-CD0F425AE6C6}" type="datetimeFigureOut">
              <a:rPr lang="uk-UA" smtClean="0"/>
              <a:t>27.02.2018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9F9F-7133-4023-A5D1-E5F38F9306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611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0AF3-25A7-4D8F-A954-CD0F425AE6C6}" type="datetimeFigureOut">
              <a:rPr lang="uk-UA" smtClean="0"/>
              <a:t>27.02.2018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9F9F-7133-4023-A5D1-E5F38F9306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749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20AF3-25A7-4D8F-A954-CD0F425AE6C6}" type="datetimeFigureOut">
              <a:rPr lang="uk-UA" smtClean="0"/>
              <a:t>27.02.2018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59F9F-7133-4023-A5D1-E5F38F9306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128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8.Sectoral Integration. </a:t>
            </a:r>
            <a:r>
              <a:rPr lang="en-US" dirty="0" smtClean="0"/>
              <a:t>Case: </a:t>
            </a:r>
            <a:r>
              <a:rPr lang="en-US" dirty="0"/>
              <a:t>The EU – Ukraine Association Agreement</a:t>
            </a:r>
            <a:endParaRPr lang="uk-U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3056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563" y="3933056"/>
            <a:ext cx="1966754" cy="196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it-IT" sz="2400" b="1" dirty="0"/>
              <a:t>TITLE </a:t>
            </a:r>
            <a:r>
              <a:rPr lang="uk-UA" sz="2400" b="1" dirty="0"/>
              <a:t>V </a:t>
            </a:r>
            <a:r>
              <a:rPr lang="it-IT" sz="2400" b="1" dirty="0"/>
              <a:t>ECONOMIC AND SECTOR COOPERATION</a:t>
            </a:r>
            <a:r>
              <a:rPr lang="uk-UA" sz="2000" dirty="0">
                <a:solidFill>
                  <a:srgbClr val="00B050"/>
                </a:solidFill>
              </a:rPr>
              <a:t/>
            </a:r>
            <a:br>
              <a:rPr lang="uk-UA" sz="2000" dirty="0">
                <a:solidFill>
                  <a:srgbClr val="00B050"/>
                </a:solidFill>
              </a:rPr>
            </a:br>
            <a:endParaRPr lang="uk-UA" sz="24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b="1" dirty="0"/>
              <a:t>CHAPTER</a:t>
            </a:r>
            <a:r>
              <a:rPr lang="it-IT" sz="1600" b="1" dirty="0"/>
              <a:t> </a:t>
            </a:r>
            <a:r>
              <a:rPr lang="uk-UA" b="1" dirty="0" smtClean="0"/>
              <a:t>1 </a:t>
            </a:r>
            <a:r>
              <a:rPr lang="en-US" b="1" dirty="0"/>
              <a:t>ENERGY COOPERATION, INCLUDING NUCLEAR ISSUES</a:t>
            </a:r>
            <a:endParaRPr lang="uk-UA" b="1" dirty="0"/>
          </a:p>
          <a:p>
            <a:pPr marL="0" indent="0">
              <a:buNone/>
            </a:pPr>
            <a:r>
              <a:rPr lang="it-IT" b="1" i="1" dirty="0" smtClean="0"/>
              <a:t>Article </a:t>
            </a:r>
            <a:r>
              <a:rPr lang="uk-UA" b="1" i="1" dirty="0" smtClean="0"/>
              <a:t>338</a:t>
            </a:r>
            <a:endParaRPr lang="uk-UA" b="1" i="1" dirty="0"/>
          </a:p>
          <a:p>
            <a:r>
              <a:rPr lang="it-IT" dirty="0" smtClean="0"/>
              <a:t>Areas of mutual cooperation are listed</a:t>
            </a:r>
            <a:endParaRPr lang="en-US" dirty="0" smtClean="0"/>
          </a:p>
          <a:p>
            <a:pPr marL="0" indent="0">
              <a:buNone/>
            </a:pPr>
            <a:r>
              <a:rPr lang="it-IT" b="1" i="1" dirty="0" smtClean="0"/>
              <a:t>Article </a:t>
            </a:r>
            <a:r>
              <a:rPr lang="uk-UA" b="1" i="1" dirty="0" smtClean="0"/>
              <a:t>341 </a:t>
            </a:r>
            <a:endParaRPr lang="uk-UA" sz="2600" dirty="0"/>
          </a:p>
          <a:p>
            <a:r>
              <a:rPr lang="en-US" dirty="0"/>
              <a:t>approximation of legislation Ukraine (timetable in the Annex </a:t>
            </a:r>
            <a:r>
              <a:rPr lang="uk-UA" dirty="0" smtClean="0"/>
              <a:t>XXVII</a:t>
            </a:r>
            <a:r>
              <a:rPr lang="en-US" dirty="0" smtClean="0"/>
              <a:t>) </a:t>
            </a:r>
            <a:r>
              <a:rPr lang="en-US" dirty="0" err="1" smtClean="0"/>
              <a:t>e.g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sz="2600" dirty="0"/>
              <a:t>Directive 2006/67/EC on maintaining minimum stocks of crude oil and/or </a:t>
            </a:r>
            <a:r>
              <a:rPr lang="en-US" sz="2600" dirty="0" smtClean="0"/>
              <a:t>petroleum</a:t>
            </a:r>
          </a:p>
          <a:p>
            <a:pPr lvl="1"/>
            <a:r>
              <a:rPr lang="en-US" sz="2600" dirty="0"/>
              <a:t>Directive 2002/91/EC on the energy performance of </a:t>
            </a:r>
            <a:r>
              <a:rPr lang="en-US" sz="2600" dirty="0" smtClean="0"/>
              <a:t>buildings</a:t>
            </a:r>
          </a:p>
          <a:p>
            <a:pPr lvl="1"/>
            <a:r>
              <a:rPr lang="en-US" sz="2600" dirty="0"/>
              <a:t>Directive 2005/32/EC on establishing a framework for the setting eco-design requirements </a:t>
            </a:r>
            <a:r>
              <a:rPr lang="en-US" sz="2600" dirty="0" smtClean="0"/>
              <a:t>for </a:t>
            </a:r>
            <a:r>
              <a:rPr lang="it-IT" sz="2600" dirty="0" smtClean="0"/>
              <a:t>energy </a:t>
            </a:r>
            <a:r>
              <a:rPr lang="it-IT" sz="2600" dirty="0"/>
              <a:t>using </a:t>
            </a:r>
            <a:r>
              <a:rPr lang="it-IT" sz="2600" dirty="0" smtClean="0"/>
              <a:t>products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CHAPTER </a:t>
            </a:r>
            <a:r>
              <a:rPr lang="uk-UA" b="1" dirty="0"/>
              <a:t>2 </a:t>
            </a:r>
            <a:r>
              <a:rPr lang="it-IT" b="1" dirty="0"/>
              <a:t>MACRO-ECONOMIC COOPERATION</a:t>
            </a:r>
            <a:endParaRPr lang="uk-UA" dirty="0"/>
          </a:p>
          <a:p>
            <a:pPr marL="0" indent="0">
              <a:buNone/>
            </a:pPr>
            <a:r>
              <a:rPr lang="en-US" b="1" i="1" dirty="0"/>
              <a:t>…</a:t>
            </a:r>
            <a:endParaRPr lang="uk-UA" dirty="0"/>
          </a:p>
          <a:p>
            <a:pPr marL="0" indent="0">
              <a:buNone/>
            </a:pPr>
            <a:r>
              <a:rPr lang="it-IT" b="1" i="1" dirty="0" smtClean="0"/>
              <a:t>Article </a:t>
            </a:r>
            <a:r>
              <a:rPr lang="uk-UA" b="1" i="1" dirty="0"/>
              <a:t>345 </a:t>
            </a:r>
            <a:endParaRPr lang="uk-UA" dirty="0"/>
          </a:p>
          <a:p>
            <a:r>
              <a:rPr lang="it-IT" dirty="0"/>
              <a:t>A regular dialogue </a:t>
            </a:r>
            <a:r>
              <a:rPr lang="uk-UA" dirty="0"/>
              <a:t>(</a:t>
            </a:r>
            <a:r>
              <a:rPr lang="en-US" dirty="0"/>
              <a:t>also in other areas /sectors</a:t>
            </a:r>
            <a:r>
              <a:rPr lang="uk-UA" dirty="0"/>
              <a:t>)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CHAPTER </a:t>
            </a:r>
            <a:r>
              <a:rPr lang="uk-UA" b="1" dirty="0"/>
              <a:t>3 </a:t>
            </a:r>
            <a:r>
              <a:rPr lang="en-US" b="1" dirty="0"/>
              <a:t>MANAGEMENT OF PUBLIC FINANCES: BUDGET POLICY, INTERNAL </a:t>
            </a:r>
            <a:r>
              <a:rPr lang="it-IT" b="1" dirty="0"/>
              <a:t>CONTROL AND EXTERNAL AUDIT</a:t>
            </a:r>
            <a:r>
              <a:rPr lang="uk-UA" b="1" dirty="0"/>
              <a:t> </a:t>
            </a:r>
            <a:endParaRPr lang="uk-UA" dirty="0"/>
          </a:p>
          <a:p>
            <a:pPr marL="0" indent="0">
              <a:buNone/>
            </a:pPr>
            <a:r>
              <a:rPr lang="it-IT" b="1" i="1" dirty="0"/>
              <a:t>Article </a:t>
            </a:r>
            <a:r>
              <a:rPr lang="uk-UA" b="1" i="1" dirty="0"/>
              <a:t>347 </a:t>
            </a:r>
            <a:endParaRPr lang="uk-UA" dirty="0"/>
          </a:p>
          <a:p>
            <a:r>
              <a:rPr lang="en-US" dirty="0"/>
              <a:t>E.g. development of medium-term budget forecast/planning system</a:t>
            </a:r>
          </a:p>
          <a:p>
            <a:r>
              <a:rPr lang="en-US" dirty="0"/>
              <a:t>Implementation of international standards  (</a:t>
            </a:r>
            <a:r>
              <a:rPr lang="it-IT" dirty="0"/>
              <a:t>external audit , internal financial control )</a:t>
            </a:r>
          </a:p>
          <a:p>
            <a:pPr marL="457200" lvl="1" indent="0">
              <a:buNone/>
            </a:pPr>
            <a:endParaRPr lang="en-US" sz="2700" dirty="0"/>
          </a:p>
          <a:p>
            <a:endParaRPr lang="uk-UA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726" y="476672"/>
            <a:ext cx="1427910" cy="131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2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b="1" dirty="0"/>
              <a:t>CHAPTER </a:t>
            </a:r>
            <a:r>
              <a:rPr lang="uk-UA" b="1" dirty="0" smtClean="0"/>
              <a:t>4 </a:t>
            </a:r>
            <a:r>
              <a:rPr lang="it-IT" b="1" dirty="0"/>
              <a:t>TAXATION</a:t>
            </a:r>
            <a:endParaRPr lang="uk-UA" dirty="0"/>
          </a:p>
          <a:p>
            <a:pPr marL="0" indent="0">
              <a:buNone/>
            </a:pPr>
            <a:r>
              <a:rPr lang="it-IT" b="1" i="1" dirty="0"/>
              <a:t>Article </a:t>
            </a:r>
            <a:r>
              <a:rPr lang="uk-UA" b="1" i="1" dirty="0" smtClean="0"/>
              <a:t>351 </a:t>
            </a:r>
            <a:endParaRPr lang="uk-UA" dirty="0"/>
          </a:p>
          <a:p>
            <a:r>
              <a:rPr lang="en-US" dirty="0" smtClean="0"/>
              <a:t>E.g. cooperation for Value </a:t>
            </a:r>
            <a:r>
              <a:rPr lang="en-US" dirty="0"/>
              <a:t>Added Tax (VAT) </a:t>
            </a:r>
            <a:r>
              <a:rPr lang="en-US" dirty="0" smtClean="0"/>
              <a:t>refund </a:t>
            </a:r>
            <a:r>
              <a:rPr lang="it-IT" dirty="0" smtClean="0"/>
              <a:t>procedures</a:t>
            </a:r>
          </a:p>
          <a:p>
            <a:pPr marL="0" indent="0">
              <a:buNone/>
            </a:pPr>
            <a:r>
              <a:rPr lang="it-IT" b="1" i="1" dirty="0" smtClean="0"/>
              <a:t>Article </a:t>
            </a:r>
            <a:r>
              <a:rPr lang="uk-UA" b="1" i="1" dirty="0" smtClean="0"/>
              <a:t>352 </a:t>
            </a:r>
            <a:endParaRPr lang="uk-UA" dirty="0"/>
          </a:p>
          <a:p>
            <a:r>
              <a:rPr lang="en-US" dirty="0"/>
              <a:t>gradual approximation of excise rates on tobacco products 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it-IT" b="1" i="1" dirty="0" smtClean="0"/>
              <a:t>Article </a:t>
            </a:r>
            <a:r>
              <a:rPr lang="uk-UA" b="1" i="1" dirty="0" smtClean="0"/>
              <a:t>353 </a:t>
            </a:r>
            <a:endParaRPr lang="uk-UA" dirty="0"/>
          </a:p>
          <a:p>
            <a:r>
              <a:rPr lang="en-US" dirty="0"/>
              <a:t>gradual approximation to the taxation structure </a:t>
            </a:r>
            <a:r>
              <a:rPr lang="en-US" dirty="0" smtClean="0"/>
              <a:t>(Annex</a:t>
            </a:r>
            <a:r>
              <a:rPr lang="uk-UA" dirty="0" smtClean="0"/>
              <a:t> XXVIII</a:t>
            </a:r>
            <a:r>
              <a:rPr lang="en-US" dirty="0" smtClean="0"/>
              <a:t>),</a:t>
            </a:r>
            <a:r>
              <a:rPr lang="uk-UA" dirty="0" smtClean="0"/>
              <a:t> </a:t>
            </a:r>
            <a:r>
              <a:rPr lang="en-US" dirty="0" smtClean="0"/>
              <a:t>the EU legal acts on VAT</a:t>
            </a:r>
            <a:r>
              <a:rPr lang="en-US" dirty="0"/>
              <a:t>, </a:t>
            </a:r>
            <a:r>
              <a:rPr lang="en-US" dirty="0" err="1"/>
              <a:t>travellers'</a:t>
            </a:r>
            <a:r>
              <a:rPr lang="en-US" dirty="0"/>
              <a:t> </a:t>
            </a:r>
            <a:r>
              <a:rPr lang="en-US" dirty="0" smtClean="0"/>
              <a:t>allowances, </a:t>
            </a:r>
            <a:r>
              <a:rPr lang="en-US" dirty="0"/>
              <a:t>excise duties </a:t>
            </a:r>
            <a:r>
              <a:rPr lang="en-US" dirty="0" smtClean="0"/>
              <a:t>(</a:t>
            </a:r>
            <a:r>
              <a:rPr lang="en-US" dirty="0"/>
              <a:t>and alcoholic </a:t>
            </a:r>
            <a:r>
              <a:rPr lang="en-US" dirty="0" smtClean="0"/>
              <a:t>beverages, </a:t>
            </a:r>
            <a:r>
              <a:rPr lang="en-US" dirty="0"/>
              <a:t>energy products and electricity</a:t>
            </a:r>
            <a:r>
              <a:rPr lang="en-US" dirty="0" smtClean="0"/>
              <a:t>, </a:t>
            </a:r>
            <a:r>
              <a:rPr lang="en-US" dirty="0"/>
              <a:t>manufactured tobacco </a:t>
            </a:r>
            <a:r>
              <a:rPr lang="en-US" dirty="0" smtClean="0"/>
              <a:t>)</a:t>
            </a:r>
            <a:endParaRPr lang="uk-UA" dirty="0" smtClean="0"/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it-IT" b="1" dirty="0"/>
              <a:t>CHAPTER </a:t>
            </a:r>
            <a:r>
              <a:rPr lang="uk-UA" b="1" dirty="0" smtClean="0"/>
              <a:t>5 </a:t>
            </a:r>
            <a:r>
              <a:rPr lang="it-IT" b="1" dirty="0"/>
              <a:t>STATISTICS</a:t>
            </a:r>
            <a:endParaRPr lang="uk-UA" dirty="0"/>
          </a:p>
          <a:p>
            <a:pPr marL="0" indent="0">
              <a:buNone/>
            </a:pPr>
            <a:r>
              <a:rPr lang="it-IT" b="1" i="1" dirty="0"/>
              <a:t>Article </a:t>
            </a:r>
            <a:r>
              <a:rPr lang="uk-UA" b="1" i="1" dirty="0" smtClean="0"/>
              <a:t>355 </a:t>
            </a:r>
            <a:endParaRPr lang="uk-UA" dirty="0"/>
          </a:p>
          <a:p>
            <a:r>
              <a:rPr lang="en-US" dirty="0" smtClean="0"/>
              <a:t>E.g. </a:t>
            </a:r>
            <a:r>
              <a:rPr lang="en-US" dirty="0"/>
              <a:t>gradual approximation of the Ukrainian statistical </a:t>
            </a:r>
            <a:r>
              <a:rPr lang="en-US" dirty="0" smtClean="0"/>
              <a:t>system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it-IT" b="1" dirty="0"/>
              <a:t>CHAPTER </a:t>
            </a:r>
            <a:r>
              <a:rPr lang="uk-UA" b="1" dirty="0"/>
              <a:t>6 </a:t>
            </a:r>
            <a:r>
              <a:rPr lang="it-IT" b="1" dirty="0"/>
              <a:t>ENVIRONMENT</a:t>
            </a:r>
            <a:endParaRPr lang="uk-UA" sz="2800" dirty="0"/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CHAPTER </a:t>
            </a:r>
            <a:r>
              <a:rPr lang="uk-UA" b="1" dirty="0"/>
              <a:t>7 </a:t>
            </a:r>
            <a:r>
              <a:rPr lang="it-IT" b="1" dirty="0"/>
              <a:t>TRANSPORT</a:t>
            </a:r>
            <a:endParaRPr lang="uk-UA" dirty="0"/>
          </a:p>
          <a:p>
            <a:pPr marL="0" indent="0">
              <a:buNone/>
            </a:pPr>
            <a:r>
              <a:rPr lang="it-IT" b="1" i="1" dirty="0"/>
              <a:t>Article </a:t>
            </a:r>
            <a:r>
              <a:rPr lang="uk-UA" b="1" i="1" dirty="0"/>
              <a:t>368 </a:t>
            </a:r>
            <a:endParaRPr lang="uk-UA" dirty="0"/>
          </a:p>
          <a:p>
            <a:r>
              <a:rPr lang="it-IT" dirty="0"/>
              <a:t>gradual approximation towards </a:t>
            </a:r>
            <a:r>
              <a:rPr lang="en-US" dirty="0"/>
              <a:t>operating standards and policies described in the Annex [XXXI]</a:t>
            </a:r>
          </a:p>
          <a:p>
            <a:pPr marL="0" indent="0">
              <a:buNone/>
            </a:pPr>
            <a:r>
              <a:rPr lang="it-IT" b="1" i="1" dirty="0"/>
              <a:t>Article </a:t>
            </a:r>
            <a:r>
              <a:rPr lang="uk-UA" b="1" i="1" dirty="0"/>
              <a:t>369 </a:t>
            </a:r>
            <a:endParaRPr lang="uk-UA" dirty="0"/>
          </a:p>
          <a:p>
            <a:r>
              <a:rPr lang="en-US" dirty="0"/>
              <a:t>E.g. transport projects in Annex [XXXII] - map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06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b="1" dirty="0"/>
              <a:t>CHAPTER </a:t>
            </a:r>
            <a:r>
              <a:rPr lang="uk-UA" b="1" dirty="0"/>
              <a:t>8 </a:t>
            </a:r>
            <a:r>
              <a:rPr lang="it-IT" b="1" dirty="0" smtClean="0"/>
              <a:t>SPACE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it-IT" b="1" dirty="0" smtClean="0"/>
              <a:t>CHAPTER </a:t>
            </a:r>
            <a:r>
              <a:rPr lang="uk-UA" b="1" dirty="0" smtClean="0"/>
              <a:t>9 </a:t>
            </a:r>
            <a:r>
              <a:rPr lang="en-US" b="1" dirty="0"/>
              <a:t>COOPERATION IN SCIENCE AND TECHNOLOGY</a:t>
            </a:r>
            <a:endParaRPr lang="uk-UA" dirty="0"/>
          </a:p>
          <a:p>
            <a:pPr marL="0" indent="0">
              <a:buNone/>
            </a:pPr>
            <a:r>
              <a:rPr lang="uk-UA" b="1" i="1" dirty="0" smtClean="0"/>
              <a:t>Стаття </a:t>
            </a:r>
            <a:r>
              <a:rPr lang="uk-UA" b="1" i="1" dirty="0"/>
              <a:t>376 </a:t>
            </a:r>
            <a:endParaRPr lang="uk-UA" dirty="0"/>
          </a:p>
          <a:p>
            <a:r>
              <a:rPr lang="en-US" dirty="0" smtClean="0"/>
              <a:t>E.g. participation </a:t>
            </a:r>
            <a:r>
              <a:rPr lang="en-US" dirty="0"/>
              <a:t>in the Framework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it-IT" dirty="0" smtClean="0"/>
              <a:t>Research </a:t>
            </a:r>
            <a:r>
              <a:rPr lang="it-IT" dirty="0"/>
              <a:t>and Technological </a:t>
            </a:r>
            <a:r>
              <a:rPr lang="it-IT" dirty="0" smtClean="0"/>
              <a:t>Development </a:t>
            </a:r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it-IT" b="1" dirty="0"/>
              <a:t>CHAPTER </a:t>
            </a:r>
            <a:r>
              <a:rPr lang="uk-UA" b="1" dirty="0" smtClean="0"/>
              <a:t>10 </a:t>
            </a:r>
            <a:r>
              <a:rPr lang="it-IT" b="1" dirty="0"/>
              <a:t>INDUSTRIAL AND ENTERPRISE POLICY</a:t>
            </a:r>
            <a:endParaRPr lang="uk-UA" dirty="0"/>
          </a:p>
          <a:p>
            <a:pPr marL="0" indent="0">
              <a:buNone/>
            </a:pPr>
            <a:r>
              <a:rPr lang="uk-UA" b="1" i="1" dirty="0"/>
              <a:t>Стаття 378 </a:t>
            </a:r>
            <a:endParaRPr lang="uk-UA" dirty="0"/>
          </a:p>
          <a:p>
            <a:r>
              <a:rPr lang="it-IT" dirty="0" smtClean="0"/>
              <a:t>Particular </a:t>
            </a:r>
            <a:r>
              <a:rPr lang="en-US" dirty="0" smtClean="0"/>
              <a:t>emphasis </a:t>
            </a:r>
            <a:r>
              <a:rPr lang="en-US" dirty="0"/>
              <a:t>on Small and Medium Sized Enterprises</a:t>
            </a:r>
            <a:r>
              <a:rPr lang="uk-UA" dirty="0" smtClean="0"/>
              <a:t> </a:t>
            </a:r>
            <a:endParaRPr lang="uk-UA" dirty="0"/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it-IT" b="1" dirty="0"/>
              <a:t>CHAPTER </a:t>
            </a:r>
            <a:r>
              <a:rPr lang="uk-UA" b="1" dirty="0" smtClean="0"/>
              <a:t>11 </a:t>
            </a:r>
            <a:r>
              <a:rPr lang="it-IT" b="1" dirty="0"/>
              <a:t>MINING AND </a:t>
            </a:r>
            <a:r>
              <a:rPr lang="it-IT" b="1" dirty="0" smtClean="0"/>
              <a:t>METALS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/>
              <a:t>CHAPTER </a:t>
            </a:r>
            <a:r>
              <a:rPr lang="uk-UA" b="1" dirty="0"/>
              <a:t>12 </a:t>
            </a:r>
            <a:r>
              <a:rPr lang="it-IT" b="1" dirty="0"/>
              <a:t>FINANCIAL SERVICES</a:t>
            </a:r>
            <a:endParaRPr lang="uk-UA" dirty="0"/>
          </a:p>
          <a:p>
            <a:pPr marL="0" indent="0">
              <a:buNone/>
            </a:pPr>
            <a:r>
              <a:rPr lang="it-IT" b="1" i="1" dirty="0"/>
              <a:t>Article </a:t>
            </a:r>
            <a:r>
              <a:rPr lang="uk-UA" b="1" i="1" dirty="0"/>
              <a:t>384 </a:t>
            </a:r>
            <a:endParaRPr lang="uk-UA" dirty="0"/>
          </a:p>
          <a:p>
            <a:r>
              <a:rPr lang="en-US" dirty="0"/>
              <a:t>cooperation between relevant Regulatory and </a:t>
            </a:r>
            <a:r>
              <a:rPr lang="it-IT" dirty="0"/>
              <a:t>Supervisory Authorities, including </a:t>
            </a:r>
            <a:r>
              <a:rPr lang="en-US" dirty="0"/>
              <a:t>personnel exchange and joint training</a:t>
            </a:r>
            <a:r>
              <a:rPr lang="uk-UA" dirty="0"/>
              <a:t> </a:t>
            </a:r>
          </a:p>
          <a:p>
            <a:pPr marL="0" indent="0">
              <a:buNone/>
            </a:pPr>
            <a:r>
              <a:rPr lang="it-IT" b="1" i="1" dirty="0"/>
              <a:t>Article </a:t>
            </a:r>
            <a:r>
              <a:rPr lang="uk-UA" b="1" i="1" dirty="0"/>
              <a:t>385 </a:t>
            </a:r>
            <a:endParaRPr lang="uk-UA" dirty="0"/>
          </a:p>
          <a:p>
            <a:r>
              <a:rPr lang="en-US" dirty="0"/>
              <a:t>gradual approximation with </a:t>
            </a:r>
            <a:r>
              <a:rPr lang="en-US" dirty="0" err="1"/>
              <a:t>recognised</a:t>
            </a:r>
            <a:r>
              <a:rPr lang="en-US" dirty="0"/>
              <a:t> international standards on</a:t>
            </a:r>
          </a:p>
          <a:p>
            <a:r>
              <a:rPr lang="it-IT" dirty="0"/>
              <a:t>regulation and supervision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32656"/>
            <a:ext cx="124213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77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b="1" dirty="0"/>
              <a:t>CHAPTER </a:t>
            </a:r>
            <a:r>
              <a:rPr lang="uk-UA" b="1" dirty="0"/>
              <a:t>13 </a:t>
            </a:r>
            <a:r>
              <a:rPr lang="en-US" b="1" dirty="0"/>
              <a:t>COMPANY LAW, CORPORATE GOVERNANCE, ACCOUNTING AND AUDITING</a:t>
            </a:r>
            <a:endParaRPr lang="uk-UA" dirty="0"/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CHAPTER </a:t>
            </a:r>
            <a:r>
              <a:rPr lang="uk-UA" b="1" dirty="0" smtClean="0"/>
              <a:t>14 </a:t>
            </a:r>
            <a:r>
              <a:rPr lang="it-IT" b="1" dirty="0"/>
              <a:t>INFORMATION SOCIETY</a:t>
            </a:r>
            <a:endParaRPr lang="uk-UA" dirty="0"/>
          </a:p>
          <a:p>
            <a:pPr marL="0" indent="0">
              <a:buNone/>
            </a:pPr>
            <a:r>
              <a:rPr lang="it-IT" b="1" i="1" dirty="0"/>
              <a:t>Article </a:t>
            </a:r>
            <a:r>
              <a:rPr lang="uk-UA" b="1" i="1" dirty="0" smtClean="0"/>
              <a:t>390 </a:t>
            </a:r>
            <a:endParaRPr lang="uk-UA" dirty="0"/>
          </a:p>
          <a:p>
            <a:r>
              <a:rPr lang="en-US" dirty="0"/>
              <a:t>increased participation of Ukraine in the ICT research activities of the </a:t>
            </a:r>
            <a:r>
              <a:rPr lang="en-US" dirty="0" smtClean="0"/>
              <a:t>EU</a:t>
            </a:r>
            <a:r>
              <a:rPr lang="uk-UA" dirty="0" smtClean="0"/>
              <a:t> </a:t>
            </a:r>
            <a:endParaRPr lang="uk-UA" dirty="0"/>
          </a:p>
          <a:p>
            <a:pPr marL="0" indent="0">
              <a:buNone/>
            </a:pPr>
            <a:r>
              <a:rPr lang="it-IT" b="1" i="1" dirty="0"/>
              <a:t>Article </a:t>
            </a:r>
            <a:r>
              <a:rPr lang="uk-UA" b="1" i="1" dirty="0" smtClean="0"/>
              <a:t>391 </a:t>
            </a:r>
            <a:endParaRPr lang="uk-UA" dirty="0"/>
          </a:p>
          <a:p>
            <a:r>
              <a:rPr lang="it-IT" dirty="0" smtClean="0"/>
              <a:t>E.g. cooperation in development of e-business, e-government</a:t>
            </a:r>
            <a:r>
              <a:rPr lang="it-IT" dirty="0"/>
              <a:t>, e-health and </a:t>
            </a:r>
            <a:r>
              <a:rPr lang="it-IT" dirty="0" smtClean="0"/>
              <a:t>e-learning</a:t>
            </a:r>
            <a:endParaRPr lang="uk-UA" dirty="0"/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CHAPTER </a:t>
            </a:r>
            <a:r>
              <a:rPr lang="uk-UA" b="1" dirty="0" smtClean="0"/>
              <a:t>15 </a:t>
            </a:r>
            <a:r>
              <a:rPr lang="en-US" b="1" dirty="0" smtClean="0"/>
              <a:t> </a:t>
            </a:r>
            <a:r>
              <a:rPr lang="it-IT" b="1" dirty="0" smtClean="0"/>
              <a:t>AUDIO-VISUAL POLICY</a:t>
            </a:r>
          </a:p>
          <a:p>
            <a:endParaRPr lang="uk-UA" dirty="0"/>
          </a:p>
          <a:p>
            <a:pPr marL="0" indent="0">
              <a:buNone/>
            </a:pPr>
            <a:r>
              <a:rPr lang="it-IT" b="1" dirty="0"/>
              <a:t>CHAPTER </a:t>
            </a:r>
            <a:r>
              <a:rPr lang="uk-UA" b="1" dirty="0" smtClean="0"/>
              <a:t>16 </a:t>
            </a:r>
            <a:r>
              <a:rPr lang="it-IT" b="1" dirty="0" smtClean="0"/>
              <a:t>TOURISM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sz="3400" b="1" dirty="0"/>
              <a:t>CHAPTER </a:t>
            </a:r>
            <a:r>
              <a:rPr lang="uk-UA" sz="3400" b="1" dirty="0"/>
              <a:t>17 </a:t>
            </a:r>
            <a:r>
              <a:rPr lang="it-IT" sz="3400" b="1" dirty="0"/>
              <a:t>AGRICULTURE AND RURAL DEVELOPMENT</a:t>
            </a:r>
            <a:endParaRPr lang="uk-UA" sz="3400" dirty="0"/>
          </a:p>
          <a:p>
            <a:pPr marL="0" indent="0">
              <a:buNone/>
            </a:pPr>
            <a:r>
              <a:rPr lang="it-IT" sz="3400" b="1" i="1" dirty="0"/>
              <a:t>Article </a:t>
            </a:r>
            <a:r>
              <a:rPr lang="uk-UA" sz="3400" b="1" i="1" dirty="0"/>
              <a:t>405 </a:t>
            </a:r>
            <a:endParaRPr lang="uk-UA" sz="3400" dirty="0"/>
          </a:p>
          <a:p>
            <a:r>
              <a:rPr lang="it-IT" sz="3400" dirty="0"/>
              <a:t>gradual approximation </a:t>
            </a:r>
            <a:r>
              <a:rPr lang="en-US" sz="3400" dirty="0"/>
              <a:t>to the EU legislation and regulatory standards – Annex </a:t>
            </a:r>
            <a:r>
              <a:rPr lang="uk-UA" sz="3400" dirty="0"/>
              <a:t>XXXVII:</a:t>
            </a:r>
            <a:r>
              <a:rPr lang="en-US" sz="3400" dirty="0"/>
              <a:t> </a:t>
            </a:r>
          </a:p>
          <a:p>
            <a:pPr lvl="1"/>
            <a:r>
              <a:rPr lang="it-IT" sz="3000" dirty="0"/>
              <a:t>Quality Policy, </a:t>
            </a:r>
          </a:p>
          <a:p>
            <a:pPr lvl="1"/>
            <a:r>
              <a:rPr lang="it-IT" sz="3000" dirty="0"/>
              <a:t>Organic farming, </a:t>
            </a:r>
          </a:p>
          <a:p>
            <a:pPr lvl="1"/>
            <a:r>
              <a:rPr lang="it-IT" sz="3000" dirty="0"/>
              <a:t>Genetically modified crops, </a:t>
            </a:r>
          </a:p>
          <a:p>
            <a:pPr lvl="1"/>
            <a:r>
              <a:rPr lang="it-IT" sz="3000" dirty="0"/>
              <a:t>Biodiversity, </a:t>
            </a:r>
          </a:p>
          <a:p>
            <a:pPr lvl="1"/>
            <a:r>
              <a:rPr lang="en-US" sz="3000" dirty="0"/>
              <a:t>Marketing standards for plants, seeds of plants, products derived from plants, fruits and </a:t>
            </a:r>
            <a:r>
              <a:rPr lang="it-IT" sz="3400" dirty="0"/>
              <a:t>vegetables</a:t>
            </a:r>
            <a:endParaRPr lang="uk-UA" sz="3400" dirty="0"/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852936"/>
            <a:ext cx="1779744" cy="1547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605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b="1" dirty="0"/>
              <a:t>CHAPTER</a:t>
            </a:r>
            <a:r>
              <a:rPr lang="it-IT" sz="1600" b="1" dirty="0"/>
              <a:t> </a:t>
            </a:r>
            <a:r>
              <a:rPr lang="uk-UA" b="1" dirty="0"/>
              <a:t>18 </a:t>
            </a:r>
            <a:r>
              <a:rPr lang="it-IT" b="1" dirty="0"/>
              <a:t>FISHERIES AND MARITIME </a:t>
            </a:r>
            <a:r>
              <a:rPr lang="it-IT" b="1" dirty="0" smtClean="0"/>
              <a:t>POLICY</a:t>
            </a:r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r>
              <a:rPr lang="it-IT" b="1" dirty="0" smtClean="0"/>
              <a:t>CHAPTER</a:t>
            </a:r>
            <a:r>
              <a:rPr lang="it-IT" sz="1600" b="1" dirty="0" smtClean="0"/>
              <a:t> </a:t>
            </a:r>
            <a:r>
              <a:rPr lang="uk-UA" b="1" dirty="0" smtClean="0"/>
              <a:t>19 </a:t>
            </a:r>
            <a:r>
              <a:rPr lang="it-IT" b="1" dirty="0"/>
              <a:t>DANUBE RIVER</a:t>
            </a:r>
            <a:endParaRPr lang="uk-UA" dirty="0"/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it-IT" b="1" dirty="0" smtClean="0"/>
              <a:t>CHAPTER</a:t>
            </a:r>
            <a:r>
              <a:rPr lang="it-IT" sz="1600" b="1" dirty="0" smtClean="0"/>
              <a:t> </a:t>
            </a:r>
            <a:r>
              <a:rPr lang="uk-UA" b="1" dirty="0" smtClean="0"/>
              <a:t>20 </a:t>
            </a:r>
            <a:r>
              <a:rPr lang="it-IT" b="1" dirty="0"/>
              <a:t>CONSUMER PROTECTION</a:t>
            </a:r>
            <a:endParaRPr lang="uk-UA" dirty="0"/>
          </a:p>
          <a:p>
            <a:pPr marL="0" indent="0">
              <a:buNone/>
            </a:pPr>
            <a:r>
              <a:rPr lang="it-IT" b="1" i="1" dirty="0"/>
              <a:t>Article </a:t>
            </a:r>
            <a:r>
              <a:rPr lang="uk-UA" b="1" i="1" dirty="0" smtClean="0"/>
              <a:t>417 </a:t>
            </a:r>
            <a:endParaRPr lang="uk-UA" dirty="0"/>
          </a:p>
          <a:p>
            <a:r>
              <a:rPr lang="en-US" dirty="0"/>
              <a:t>gradually </a:t>
            </a:r>
            <a:r>
              <a:rPr lang="en-US" dirty="0" smtClean="0"/>
              <a:t>approximation of Ukrainian </a:t>
            </a:r>
            <a:r>
              <a:rPr lang="en-US" dirty="0"/>
              <a:t>legislation with the </a:t>
            </a:r>
            <a:r>
              <a:rPr lang="en-US" i="1" dirty="0"/>
              <a:t>EU acquis</a:t>
            </a:r>
            <a:r>
              <a:rPr lang="en-US" dirty="0"/>
              <a:t>, </a:t>
            </a:r>
            <a:r>
              <a:rPr lang="en-US" dirty="0" smtClean="0"/>
              <a:t>Annex </a:t>
            </a:r>
            <a:r>
              <a:rPr lang="it-IT" dirty="0" smtClean="0"/>
              <a:t>XXXVIII </a:t>
            </a:r>
            <a:r>
              <a:rPr lang="uk-UA" dirty="0" smtClean="0"/>
              <a:t>– </a:t>
            </a:r>
            <a:r>
              <a:rPr lang="en-US" dirty="0" smtClean="0"/>
              <a:t>mostly </a:t>
            </a:r>
            <a:r>
              <a:rPr lang="uk-UA" dirty="0" smtClean="0"/>
              <a:t>3 </a:t>
            </a:r>
            <a:r>
              <a:rPr lang="en-US" dirty="0" smtClean="0"/>
              <a:t>years</a:t>
            </a:r>
            <a:r>
              <a:rPr lang="uk-UA" dirty="0" smtClean="0"/>
              <a:t>:</a:t>
            </a:r>
          </a:p>
          <a:p>
            <a:pPr lvl="1"/>
            <a:r>
              <a:rPr lang="it-IT" dirty="0"/>
              <a:t>Product Safety</a:t>
            </a:r>
          </a:p>
          <a:p>
            <a:pPr lvl="1"/>
            <a:r>
              <a:rPr lang="it-IT" dirty="0"/>
              <a:t>Marketing</a:t>
            </a:r>
          </a:p>
          <a:p>
            <a:pPr lvl="1"/>
            <a:r>
              <a:rPr lang="it-IT" dirty="0"/>
              <a:t>Contract Law</a:t>
            </a:r>
          </a:p>
          <a:p>
            <a:pPr lvl="1"/>
            <a:r>
              <a:rPr lang="it-IT" dirty="0"/>
              <a:t>Unfair Contract Terms</a:t>
            </a:r>
          </a:p>
          <a:p>
            <a:pPr lvl="1"/>
            <a:r>
              <a:rPr lang="it-IT" dirty="0"/>
              <a:t>Doorstep selling</a:t>
            </a:r>
          </a:p>
          <a:p>
            <a:pPr lvl="1"/>
            <a:r>
              <a:rPr lang="it-IT" dirty="0"/>
              <a:t>Financial Services</a:t>
            </a:r>
          </a:p>
          <a:p>
            <a:pPr lvl="1"/>
            <a:r>
              <a:rPr lang="it-IT" dirty="0"/>
              <a:t>Consumer credit</a:t>
            </a:r>
          </a:p>
          <a:p>
            <a:pPr lvl="1"/>
            <a:r>
              <a:rPr lang="it-IT" dirty="0"/>
              <a:t>Redress</a:t>
            </a:r>
          </a:p>
          <a:p>
            <a:pPr lvl="1"/>
            <a:r>
              <a:rPr lang="it-IT" dirty="0"/>
              <a:t>Enforcement</a:t>
            </a:r>
          </a:p>
          <a:p>
            <a:pPr lvl="1"/>
            <a:r>
              <a:rPr lang="it-IT" dirty="0"/>
              <a:t>Consumer protection cooperation</a:t>
            </a:r>
          </a:p>
          <a:p>
            <a:endParaRPr lang="uk-UA" b="1" dirty="0" smtClean="0"/>
          </a:p>
          <a:p>
            <a:pPr marL="0" indent="0">
              <a:buNone/>
            </a:pPr>
            <a:r>
              <a:rPr lang="it-IT" b="1" dirty="0"/>
              <a:t>CHAPTER</a:t>
            </a:r>
            <a:r>
              <a:rPr lang="it-IT" sz="1600" b="1" dirty="0"/>
              <a:t> </a:t>
            </a:r>
            <a:r>
              <a:rPr lang="uk-UA" b="1" dirty="0" smtClean="0"/>
              <a:t>21 </a:t>
            </a:r>
            <a:r>
              <a:rPr lang="en-US" b="1" dirty="0"/>
              <a:t>COOPERATION ON EMPLOYMENT, SOCIAL POLICY AND </a:t>
            </a:r>
            <a:r>
              <a:rPr lang="en-US" b="1" dirty="0" smtClean="0"/>
              <a:t>EQUAL </a:t>
            </a:r>
            <a:r>
              <a:rPr lang="it-IT" b="1" dirty="0" smtClean="0"/>
              <a:t>OPPORTUNITIES</a:t>
            </a:r>
            <a:endParaRPr lang="uk-UA" dirty="0"/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068960"/>
            <a:ext cx="1719635" cy="171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8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/>
              <a:t>CHAPTER</a:t>
            </a:r>
            <a:r>
              <a:rPr lang="it-IT" sz="1600" b="1" dirty="0"/>
              <a:t> </a:t>
            </a:r>
            <a:r>
              <a:rPr lang="uk-UA" b="1" dirty="0" smtClean="0"/>
              <a:t>22 </a:t>
            </a:r>
            <a:r>
              <a:rPr lang="it-IT" b="1" dirty="0"/>
              <a:t>PUBLIC HEALTH</a:t>
            </a:r>
            <a:endParaRPr lang="uk-UA" dirty="0"/>
          </a:p>
          <a:p>
            <a:endParaRPr lang="uk-UA" b="1" dirty="0" smtClean="0"/>
          </a:p>
          <a:p>
            <a:pPr marL="0" indent="0">
              <a:buNone/>
            </a:pPr>
            <a:r>
              <a:rPr lang="it-IT" b="1" dirty="0"/>
              <a:t>CHAPTER</a:t>
            </a:r>
            <a:r>
              <a:rPr lang="it-IT" sz="1600" b="1" dirty="0"/>
              <a:t> </a:t>
            </a:r>
            <a:r>
              <a:rPr lang="uk-UA" b="1" dirty="0" smtClean="0"/>
              <a:t>23 </a:t>
            </a:r>
            <a:r>
              <a:rPr lang="it-IT" b="1" dirty="0"/>
              <a:t>EDUCATION, TRAINING, AND YOUTH</a:t>
            </a:r>
            <a:endParaRPr lang="uk-UA" dirty="0"/>
          </a:p>
          <a:p>
            <a:endParaRPr lang="uk-UA" b="1" dirty="0" smtClean="0"/>
          </a:p>
          <a:p>
            <a:pPr marL="0" indent="0">
              <a:buNone/>
            </a:pPr>
            <a:r>
              <a:rPr lang="it-IT" b="1" dirty="0"/>
              <a:t>CHAPTER</a:t>
            </a:r>
            <a:r>
              <a:rPr lang="it-IT" sz="1600" b="1" dirty="0"/>
              <a:t> </a:t>
            </a:r>
            <a:r>
              <a:rPr lang="uk-UA" b="1" dirty="0" smtClean="0"/>
              <a:t>24 </a:t>
            </a:r>
            <a:r>
              <a:rPr lang="it-IT" b="1" dirty="0"/>
              <a:t>CULTURE</a:t>
            </a:r>
            <a:r>
              <a:rPr lang="uk-UA" b="1" dirty="0" smtClean="0"/>
              <a:t> </a:t>
            </a:r>
            <a:endParaRPr lang="en-US" b="1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it-IT" b="1" dirty="0"/>
              <a:t>CHAPTER</a:t>
            </a:r>
            <a:r>
              <a:rPr lang="it-IT" sz="1600" b="1" dirty="0"/>
              <a:t> </a:t>
            </a:r>
            <a:r>
              <a:rPr lang="uk-UA" b="1" dirty="0" smtClean="0"/>
              <a:t>25 </a:t>
            </a:r>
            <a:r>
              <a:rPr lang="en-US" b="1" dirty="0"/>
              <a:t>COOPERATION IN THE FIELD OF SPORT AND PHYSICAL </a:t>
            </a:r>
            <a:r>
              <a:rPr lang="en-US" b="1" dirty="0" smtClean="0"/>
              <a:t>ACTIVITY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it-IT" b="1" dirty="0"/>
              <a:t>CHAPTER</a:t>
            </a:r>
            <a:r>
              <a:rPr lang="it-IT" sz="1600" b="1" dirty="0"/>
              <a:t> </a:t>
            </a:r>
            <a:r>
              <a:rPr lang="uk-UA" b="1" dirty="0" smtClean="0"/>
              <a:t>26 </a:t>
            </a:r>
            <a:r>
              <a:rPr lang="it-IT" b="1" dirty="0"/>
              <a:t>CIVIL SOCIETY </a:t>
            </a:r>
            <a:r>
              <a:rPr lang="it-IT" b="1" dirty="0" smtClean="0"/>
              <a:t>COOPERATION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it-IT" b="1" dirty="0"/>
              <a:t>CHAPTER</a:t>
            </a:r>
            <a:r>
              <a:rPr lang="it-IT" sz="1600" b="1" dirty="0"/>
              <a:t> </a:t>
            </a:r>
            <a:r>
              <a:rPr lang="uk-UA" b="1" dirty="0" smtClean="0"/>
              <a:t>27 </a:t>
            </a:r>
            <a:r>
              <a:rPr lang="it-IT" b="1" dirty="0"/>
              <a:t>CROSS-BORDER AND REGIONAL </a:t>
            </a:r>
            <a:r>
              <a:rPr lang="it-IT" b="1" dirty="0" smtClean="0"/>
              <a:t>COOPERATION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it-IT" b="1" dirty="0"/>
              <a:t>CHAPTER</a:t>
            </a:r>
            <a:r>
              <a:rPr lang="it-IT" sz="1600" b="1" dirty="0"/>
              <a:t> </a:t>
            </a:r>
            <a:r>
              <a:rPr lang="uk-UA" b="1" dirty="0" smtClean="0"/>
              <a:t>28 </a:t>
            </a:r>
            <a:r>
              <a:rPr lang="en-US" b="1" dirty="0"/>
              <a:t>PARTICIPATION IN EUROPEAN UNION AGENCIES AND PROGRAMMES</a:t>
            </a:r>
            <a:endParaRPr lang="uk-UA" b="1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1210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15358</TotalTime>
  <Words>540</Words>
  <Application>Microsoft Office PowerPoint</Application>
  <PresentationFormat>Экран (4:3)</PresentationFormat>
  <Paragraphs>110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Lecture 8.Sectoral Integration. Case: The EU – Ukraine Association Agreement</vt:lpstr>
      <vt:lpstr>TITLE V ECONOMIC AND SECTOR COOPERATION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УГОДА ПРО АСОЦІАЦІЮ МІЖ УКРАЇНОЮ, З ОДНІЄЇ СТОРОНИ, ТА ЄВРОПЕЙСЬКИМ СОЮЗОМ</dc:title>
  <dc:creator>User</dc:creator>
  <cp:lastModifiedBy>User</cp:lastModifiedBy>
  <cp:revision>287</cp:revision>
  <dcterms:created xsi:type="dcterms:W3CDTF">2014-03-11T07:50:56Z</dcterms:created>
  <dcterms:modified xsi:type="dcterms:W3CDTF">2018-02-27T12:14:18Z</dcterms:modified>
</cp:coreProperties>
</file>