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2" r:id="rId5"/>
    <p:sldId id="273" r:id="rId6"/>
    <p:sldId id="260" r:id="rId7"/>
    <p:sldId id="263" r:id="rId8"/>
    <p:sldId id="267" r:id="rId9"/>
    <p:sldId id="266" r:id="rId10"/>
    <p:sldId id="261" r:id="rId11"/>
    <p:sldId id="264" r:id="rId12"/>
    <p:sldId id="265" r:id="rId13"/>
    <p:sldId id="268" r:id="rId14"/>
    <p:sldId id="269" r:id="rId15"/>
    <p:sldId id="270" r:id="rId16"/>
    <p:sldId id="271" r:id="rId17"/>
    <p:sldId id="274" r:id="rId18"/>
    <p:sldId id="275" r:id="rId19"/>
    <p:sldId id="272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46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mfa.gov.ua/ua/about-mfa/abroad/embassie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teri.sm/on-line/en/home/diplomatic-and-consular-corps.html" TargetMode="External"/><Relationship Id="rId2" Type="http://schemas.openxmlformats.org/officeDocument/2006/relationships/hyperlink" Target="https://mfa.gov.ua/ua/about-ukraine/dip-in-ukraine/missions-list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reaties.un.org/Pages/ViewDetails.aspx?src=TREATY&amp;mtdsg_no=III-3&amp;chapter=3&amp;clang=_en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mfa-ks.net/en/misionet/495/misionet-e-huaja-n-kosov/49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dirty="0"/>
              <a:t>Дипломатичні відносини.</a:t>
            </a:r>
            <a:br>
              <a:rPr lang="uk-UA" dirty="0"/>
            </a:br>
            <a:r>
              <a:rPr lang="uk-UA" dirty="0"/>
              <a:t>Посольство</a:t>
            </a:r>
            <a:endParaRPr lang="en-GB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uk-UA" dirty="0"/>
              <a:t>Встановлення дипломатичних відносин.</a:t>
            </a:r>
          </a:p>
          <a:p>
            <a:pPr algn="l"/>
            <a:r>
              <a:rPr lang="uk-UA" dirty="0"/>
              <a:t>Відкриття дипломатичних представництв.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Міжнародно-правове визнання:</a:t>
            </a:r>
            <a:br>
              <a:rPr lang="uk-UA" dirty="0"/>
            </a:br>
            <a:r>
              <a:rPr lang="en-US" b="1" dirty="0"/>
              <a:t>ad hoc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Визнання для конкретного випадку:</a:t>
            </a:r>
          </a:p>
          <a:p>
            <a:pPr lvl="1"/>
            <a:r>
              <a:rPr lang="uk-UA" dirty="0"/>
              <a:t>підписання</a:t>
            </a:r>
            <a:r>
              <a:rPr lang="ru-RU" dirty="0"/>
              <a:t> </a:t>
            </a:r>
            <a:r>
              <a:rPr lang="ru-RU" dirty="0" err="1"/>
              <a:t>перемир’я</a:t>
            </a:r>
            <a:endParaRPr lang="ru-RU" dirty="0"/>
          </a:p>
          <a:p>
            <a:pPr lvl="1"/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переговорів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Image result for 26 серпня 2014 припинення вогню мінсь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095695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Дипломатичні відносини (</a:t>
            </a:r>
            <a:r>
              <a:rPr lang="en-US" dirty="0"/>
              <a:t>check-list</a:t>
            </a:r>
            <a:r>
              <a:rPr lang="uk-UA" dirty="0"/>
              <a:t>)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Державний статус</a:t>
            </a:r>
          </a:p>
          <a:p>
            <a:pPr lvl="1"/>
            <a:r>
              <a:rPr lang="uk-UA" dirty="0"/>
              <a:t>окремі випадки (Палестина, Тайвань, Косово…)</a:t>
            </a:r>
          </a:p>
          <a:p>
            <a:r>
              <a:rPr lang="uk-UA" dirty="0"/>
              <a:t>Визнання (юридично підкріплене)</a:t>
            </a:r>
          </a:p>
          <a:p>
            <a:r>
              <a:rPr lang="uk-UA" dirty="0"/>
              <a:t>Рівень установи (посольство/місія)</a:t>
            </a:r>
          </a:p>
          <a:p>
            <a:r>
              <a:rPr lang="uk-UA" dirty="0"/>
              <a:t>Приміщення в столиці</a:t>
            </a:r>
          </a:p>
          <a:p>
            <a:pPr lvl="1"/>
            <a:r>
              <a:rPr lang="uk-UA" dirty="0"/>
              <a:t>окремі випадки (Гаага, Тель-Авів)</a:t>
            </a:r>
          </a:p>
          <a:p>
            <a:r>
              <a:rPr lang="uk-UA" dirty="0"/>
              <a:t>Персонал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Множинне представництво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pPr lvl="1"/>
            <a:r>
              <a:rPr lang="uk-UA" dirty="0">
                <a:hlinkClick r:id="rId2"/>
              </a:rPr>
              <a:t>Україна: 84/182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Спільне представництво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Спільне представництво різних країн</a:t>
            </a:r>
          </a:p>
          <a:p>
            <a:pPr lvl="1"/>
            <a:r>
              <a:rPr lang="en-US" dirty="0"/>
              <a:t>Nordic House </a:t>
            </a:r>
            <a:r>
              <a:rPr lang="uk-UA" dirty="0"/>
              <a:t>в Янгоні (М</a:t>
            </a:r>
            <a:r>
              <a:rPr lang="en-US" dirty="0"/>
              <a:t>’</a:t>
            </a:r>
            <a:r>
              <a:rPr lang="uk-UA" dirty="0" err="1"/>
              <a:t>янма</a:t>
            </a:r>
            <a:r>
              <a:rPr lang="uk-UA" dirty="0"/>
              <a:t>) з 2016 р. – посольства 4 країн під одним дахом</a:t>
            </a:r>
          </a:p>
          <a:p>
            <a:pPr lvl="1"/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554" name="Picture 2" descr="Image result for nordic house yang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229"/>
            <a:ext cx="9144000" cy="6864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857256"/>
          </a:xfrm>
        </p:spPr>
        <p:txBody>
          <a:bodyPr/>
          <a:lstStyle/>
          <a:p>
            <a:r>
              <a:rPr lang="uk-UA" dirty="0"/>
              <a:t>Об’єднане представництво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5072074"/>
          </a:xfrm>
        </p:spPr>
        <p:txBody>
          <a:bodyPr>
            <a:normAutofit/>
          </a:bodyPr>
          <a:lstStyle/>
          <a:p>
            <a:pPr lvl="1"/>
            <a:r>
              <a:rPr lang="uk-UA" dirty="0"/>
              <a:t>Посольство Іраку в Італії та Ватикані – одне приміщення, два посла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A184D-CFEA-4825-AABE-8815ED1F7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hlinkClick r:id="rId2"/>
              </a:rPr>
              <a:t>Посольство</a:t>
            </a:r>
            <a:r>
              <a:rPr lang="en-US" dirty="0">
                <a:hlinkClick r:id="rId2"/>
              </a:rPr>
              <a:t>-</a:t>
            </a:r>
            <a:r>
              <a:rPr lang="en-US" dirty="0" err="1">
                <a:hlinkClick r:id="rId2"/>
              </a:rPr>
              <a:t>нерезидент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F9BAC-9918-448C-9204-F25206237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dirty="0"/>
              <a:t>при власному </a:t>
            </a:r>
            <a:r>
              <a:rPr lang="uk-UA" dirty="0" err="1"/>
              <a:t>МЗС</a:t>
            </a:r>
            <a:r>
              <a:rPr lang="uk-UA" dirty="0"/>
              <a:t> </a:t>
            </a:r>
          </a:p>
          <a:p>
            <a:pPr lvl="1"/>
            <a:r>
              <a:rPr lang="uk-UA" dirty="0">
                <a:hlinkClick r:id="rId3"/>
              </a:rPr>
              <a:t>на своїй території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7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FE503-8499-425A-9AAB-77444C36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Protecting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63C40-7791-4663-AC0E-D21CFDED0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Представлення іншою державою</a:t>
            </a:r>
          </a:p>
          <a:p>
            <a:pPr lvl="1"/>
            <a:r>
              <a:rPr lang="uk-UA" dirty="0"/>
              <a:t>Швейцарія (Іран, Грузія, Росія, Саудівська Аравія)</a:t>
            </a:r>
          </a:p>
          <a:p>
            <a:pPr lvl="1"/>
            <a:r>
              <a:rPr lang="uk-UA" dirty="0"/>
              <a:t>Швеція (</a:t>
            </a:r>
            <a:r>
              <a:rPr lang="uk-UA" dirty="0" err="1"/>
              <a:t>Пн.Корея</a:t>
            </a:r>
            <a:r>
              <a:rPr lang="uk-UA" dirty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81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Завершення дипмісії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/>
              <a:t>Розірвання </a:t>
            </a:r>
            <a:r>
              <a:rPr lang="uk-UA" dirty="0" err="1"/>
              <a:t>дипвідносин</a:t>
            </a:r>
            <a:r>
              <a:rPr lang="uk-UA" dirty="0"/>
              <a:t> (1941, 1967, 1979…)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/>
              <a:t>Об’єднання держав (НДР і ФРН)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/>
              <a:t>Розпад держав (СРСР, Чехословаччина)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uk-UA" dirty="0"/>
              <a:t>Оптимізація системи органів зовнішніх зносин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Встановлення </a:t>
            </a:r>
            <a:r>
              <a:rPr lang="uk-UA" dirty="0" err="1"/>
              <a:t>дипвідносин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pPr algn="ctr">
              <a:buNone/>
            </a:pPr>
            <a:r>
              <a:rPr lang="en-GB" i="1" dirty="0">
                <a:hlinkClick r:id="rId2"/>
              </a:rPr>
              <a:t>Article 2</a:t>
            </a:r>
            <a:endParaRPr lang="uk-UA" i="1" dirty="0"/>
          </a:p>
          <a:p>
            <a:pPr algn="ctr">
              <a:buNone/>
            </a:pPr>
            <a:endParaRPr lang="en-GB" i="1" dirty="0"/>
          </a:p>
          <a:p>
            <a:pPr>
              <a:buNone/>
            </a:pPr>
            <a:r>
              <a:rPr lang="en-GB" dirty="0"/>
              <a:t>The establishment of diplomatic relations between States, and of permanent diplomatic missions,</a:t>
            </a:r>
            <a:r>
              <a:rPr lang="uk-UA" dirty="0"/>
              <a:t> </a:t>
            </a:r>
            <a:r>
              <a:rPr lang="en-GB" dirty="0"/>
              <a:t>takes place by mutual consent.</a:t>
            </a: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02E1A-5E87-4152-880A-E663D6835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Функції дипломатичних представництв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35736-F6B8-4FD6-A140-1E8EDE8C9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/>
              <a:t>1.	</a:t>
            </a:r>
            <a:r>
              <a:rPr lang="ru-RU" dirty="0" err="1"/>
              <a:t>Представництво</a:t>
            </a:r>
            <a:r>
              <a:rPr lang="ru-RU" dirty="0"/>
              <a:t> в </a:t>
            </a:r>
            <a:r>
              <a:rPr lang="ru-RU" dirty="0" err="1"/>
              <a:t>державі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endParaRPr lang="ru-RU" dirty="0"/>
          </a:p>
          <a:p>
            <a:pPr marL="109728" indent="0">
              <a:buNone/>
            </a:pPr>
            <a:r>
              <a:rPr lang="ru-RU" dirty="0"/>
              <a:t>2.	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(в межах </a:t>
            </a:r>
            <a:r>
              <a:rPr lang="ru-RU" dirty="0" err="1"/>
              <a:t>міжнародного</a:t>
            </a:r>
            <a:r>
              <a:rPr lang="ru-RU" dirty="0"/>
              <a:t> права)</a:t>
            </a:r>
          </a:p>
          <a:p>
            <a:pPr marL="109728" indent="0">
              <a:buNone/>
            </a:pPr>
            <a:r>
              <a:rPr lang="ru-RU" dirty="0"/>
              <a:t>3.	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переговорів</a:t>
            </a:r>
            <a:r>
              <a:rPr lang="ru-RU" dirty="0"/>
              <a:t> з урядом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endParaRPr lang="ru-RU" dirty="0"/>
          </a:p>
          <a:p>
            <a:pPr marL="109728" indent="0">
              <a:buNone/>
            </a:pPr>
            <a:r>
              <a:rPr lang="ru-RU" dirty="0"/>
              <a:t>4.	</a:t>
            </a:r>
            <a:r>
              <a:rPr lang="ru-RU" dirty="0" err="1"/>
              <a:t>З’ясування</a:t>
            </a:r>
            <a:r>
              <a:rPr lang="ru-RU" dirty="0"/>
              <a:t> </a:t>
            </a:r>
            <a:r>
              <a:rPr lang="ru-RU" dirty="0" err="1"/>
              <a:t>законними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 умов і </a:t>
            </a:r>
            <a:r>
              <a:rPr lang="ru-RU" dirty="0" err="1"/>
              <a:t>подій</a:t>
            </a:r>
            <a:r>
              <a:rPr lang="ru-RU" dirty="0"/>
              <a:t> у </a:t>
            </a:r>
            <a:r>
              <a:rPr lang="ru-RU" dirty="0" err="1"/>
              <a:t>державі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та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акредитуючу</a:t>
            </a:r>
            <a:r>
              <a:rPr lang="ru-RU" dirty="0"/>
              <a:t> державу</a:t>
            </a:r>
          </a:p>
          <a:p>
            <a:pPr marL="109728" indent="0">
              <a:buNone/>
            </a:pPr>
            <a:r>
              <a:rPr lang="ru-RU" dirty="0"/>
              <a:t>5.	</a:t>
            </a:r>
            <a:r>
              <a:rPr lang="ru-RU" dirty="0" err="1"/>
              <a:t>Сприяння</a:t>
            </a:r>
            <a:r>
              <a:rPr lang="ru-RU" dirty="0"/>
              <a:t> </a:t>
            </a:r>
            <a:r>
              <a:rPr lang="ru-RU" dirty="0" err="1"/>
              <a:t>дружнім</a:t>
            </a:r>
            <a:r>
              <a:rPr lang="ru-RU" dirty="0"/>
              <a:t> </a:t>
            </a:r>
            <a:r>
              <a:rPr lang="ru-RU" dirty="0" err="1"/>
              <a:t>відносинам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державами,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культури</a:t>
            </a:r>
            <a:r>
              <a:rPr lang="ru-RU" dirty="0"/>
              <a:t> і науки.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5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Міжнародно-правове визнання:</a:t>
            </a:r>
            <a:br>
              <a:rPr lang="uk-UA" dirty="0"/>
            </a:br>
            <a:r>
              <a:rPr lang="uk-UA" b="1" dirty="0"/>
              <a:t>де-юре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uk-UA" dirty="0"/>
              <a:t>на підставі конституції</a:t>
            </a:r>
          </a:p>
          <a:p>
            <a:r>
              <a:rPr lang="uk-UA" dirty="0"/>
              <a:t>рішення глави держави</a:t>
            </a:r>
          </a:p>
          <a:p>
            <a:endParaRPr lang="uk-UA" dirty="0"/>
          </a:p>
          <a:p>
            <a:pPr marL="109728" indent="0" algn="ctr">
              <a:buNone/>
            </a:pPr>
            <a:r>
              <a:rPr lang="uk-UA" dirty="0"/>
              <a:t>Після визнання де-юре:</a:t>
            </a:r>
          </a:p>
          <a:p>
            <a:r>
              <a:rPr lang="ru-RU" b="1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дипломатичних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uk-UA" dirty="0"/>
              <a:t>шляхом підписання </a:t>
            </a:r>
            <a:r>
              <a:rPr lang="ru-RU" dirty="0"/>
              <a:t>меморандуму / угоди</a:t>
            </a:r>
            <a:r>
              <a:rPr lang="uk-UA" dirty="0"/>
              <a:t> / спільного комюніке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"/>
            <a:ext cx="65648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 descr="C:\Users\admin\Desktop\East_Timor,_Protocol_of_Diplomatic_Rela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3" y="1"/>
            <a:ext cx="648827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Міжнародно-правове визнання:</a:t>
            </a:r>
            <a:br>
              <a:rPr lang="uk-UA" dirty="0"/>
            </a:br>
            <a:r>
              <a:rPr lang="uk-UA" b="1" dirty="0"/>
              <a:t>де-факто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err="1"/>
              <a:t>Визнання</a:t>
            </a:r>
            <a:r>
              <a:rPr lang="ru-RU" dirty="0"/>
              <a:t>:</a:t>
            </a:r>
          </a:p>
          <a:p>
            <a:pPr lvl="1"/>
            <a:r>
              <a:rPr lang="ru-RU" dirty="0" err="1"/>
              <a:t>суб’єктності</a:t>
            </a:r>
            <a:r>
              <a:rPr lang="ru-RU" dirty="0"/>
              <a:t>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endParaRPr lang="ru-RU" dirty="0"/>
          </a:p>
          <a:p>
            <a:pPr lvl="1"/>
            <a:r>
              <a:rPr lang="ru-RU" dirty="0" err="1"/>
              <a:t>дійсності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супроводжують</a:t>
            </a:r>
            <a:r>
              <a:rPr lang="ru-RU" dirty="0"/>
              <a:t> товар</a:t>
            </a:r>
          </a:p>
          <a:p>
            <a:pPr lvl="1"/>
            <a:r>
              <a:rPr lang="ru-RU" dirty="0" err="1"/>
              <a:t>дійсності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посвідчують</a:t>
            </a:r>
            <a:r>
              <a:rPr lang="ru-RU" dirty="0"/>
              <a:t> особу</a:t>
            </a:r>
          </a:p>
          <a:p>
            <a:pPr lvl="1"/>
            <a:endParaRPr lang="ru-RU" dirty="0"/>
          </a:p>
          <a:p>
            <a:r>
              <a:rPr lang="ru-RU" b="1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консульських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endParaRPr lang="ru-RU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82191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-13655"/>
            <a:ext cx="7429552" cy="687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150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857364"/>
            <a:ext cx="915662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230</TotalTime>
  <Words>321</Words>
  <Application>Microsoft Office PowerPoint</Application>
  <PresentationFormat>On-screen Show (4:3)</PresentationFormat>
  <Paragraphs>61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Georgia</vt:lpstr>
      <vt:lpstr>Trebuchet MS</vt:lpstr>
      <vt:lpstr>Wingdings 2</vt:lpstr>
      <vt:lpstr>Городская</vt:lpstr>
      <vt:lpstr>Дипломатичні відносини. Посольство</vt:lpstr>
      <vt:lpstr>Встановлення дипвідносин</vt:lpstr>
      <vt:lpstr>Міжнародно-правове визнання: де-юре</vt:lpstr>
      <vt:lpstr>PowerPoint Presentation</vt:lpstr>
      <vt:lpstr>PowerPoint Presentation</vt:lpstr>
      <vt:lpstr>Міжнародно-правове визнання: де-факто</vt:lpstr>
      <vt:lpstr>PowerPoint Presentation</vt:lpstr>
      <vt:lpstr>PowerPoint Presentation</vt:lpstr>
      <vt:lpstr>PowerPoint Presentation</vt:lpstr>
      <vt:lpstr>Міжнародно-правове визнання: ad hoc</vt:lpstr>
      <vt:lpstr>PowerPoint Presentation</vt:lpstr>
      <vt:lpstr>Дипломатичні відносини (check-list)</vt:lpstr>
      <vt:lpstr>Множинне представництво</vt:lpstr>
      <vt:lpstr>Спільне представництво</vt:lpstr>
      <vt:lpstr>PowerPoint Presentation</vt:lpstr>
      <vt:lpstr>Об’єднане представництво</vt:lpstr>
      <vt:lpstr>Посольство-нерезидент</vt:lpstr>
      <vt:lpstr>Protecting power</vt:lpstr>
      <vt:lpstr>Завершення дипмісії</vt:lpstr>
      <vt:lpstr>Функції дипломатичних представництв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Дипломатичні відносини. Посольство</dc:title>
  <dc:creator>admin</dc:creator>
  <cp:lastModifiedBy>Петюр Роман Костянтинович</cp:lastModifiedBy>
  <cp:revision>20</cp:revision>
  <dcterms:created xsi:type="dcterms:W3CDTF">2018-10-01T05:14:26Z</dcterms:created>
  <dcterms:modified xsi:type="dcterms:W3CDTF">2026-02-23T08:51:58Z</dcterms:modified>
</cp:coreProperties>
</file>