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077CE-1201-4B25-9A40-78F24A78B2C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DE5C3-4A38-493A-B3E6-99C31C1396FD}">
      <dgm:prSet phldrT="[Text]" phldr="1"/>
      <dgm:spPr/>
      <dgm:t>
        <a:bodyPr/>
        <a:lstStyle/>
        <a:p>
          <a:endParaRPr lang="en-US" dirty="0"/>
        </a:p>
      </dgm:t>
    </dgm:pt>
    <dgm:pt modelId="{70231F1E-7EEB-49C1-A8BE-608A7554532C}" type="parTrans" cxnId="{D8634EC6-086C-4F93-A865-B49BBE6DB170}">
      <dgm:prSet/>
      <dgm:spPr/>
      <dgm:t>
        <a:bodyPr/>
        <a:lstStyle/>
        <a:p>
          <a:endParaRPr lang="en-US"/>
        </a:p>
      </dgm:t>
    </dgm:pt>
    <dgm:pt modelId="{4398531B-1679-4457-9DAE-A1062CB3A149}" type="sibTrans" cxnId="{D8634EC6-086C-4F93-A865-B49BBE6DB170}">
      <dgm:prSet/>
      <dgm:spPr/>
      <dgm:t>
        <a:bodyPr/>
        <a:lstStyle/>
        <a:p>
          <a:endParaRPr lang="en-US"/>
        </a:p>
      </dgm:t>
    </dgm:pt>
    <dgm:pt modelId="{8AFA0490-F954-43E6-A2B2-9386040806E4}">
      <dgm:prSet phldrT="[Text]"/>
      <dgm:spPr/>
      <dgm:t>
        <a:bodyPr/>
        <a:lstStyle/>
        <a:p>
          <a:pPr>
            <a:buNone/>
          </a:pPr>
          <a:r>
            <a:rPr lang="ru-RU" dirty="0" err="1"/>
            <a:t>Держави</a:t>
          </a:r>
          <a:r>
            <a:rPr lang="ru-RU" dirty="0"/>
            <a:t>-члени</a:t>
          </a:r>
          <a:endParaRPr lang="en-US" dirty="0"/>
        </a:p>
      </dgm:t>
    </dgm:pt>
    <dgm:pt modelId="{4AF2BBFE-0F24-4D40-96CA-1CA51FE5E865}" type="parTrans" cxnId="{76631A0F-7BDD-4403-9337-CFC3F1E60B2D}">
      <dgm:prSet/>
      <dgm:spPr/>
      <dgm:t>
        <a:bodyPr/>
        <a:lstStyle/>
        <a:p>
          <a:endParaRPr lang="en-US"/>
        </a:p>
      </dgm:t>
    </dgm:pt>
    <dgm:pt modelId="{587A1A38-E9FE-459B-B423-4C55EBC26B43}" type="sibTrans" cxnId="{76631A0F-7BDD-4403-9337-CFC3F1E60B2D}">
      <dgm:prSet/>
      <dgm:spPr/>
      <dgm:t>
        <a:bodyPr/>
        <a:lstStyle/>
        <a:p>
          <a:endParaRPr lang="en-US"/>
        </a:p>
      </dgm:t>
    </dgm:pt>
    <dgm:pt modelId="{2483D710-EB98-4670-8DEC-3D8B177AE468}">
      <dgm:prSet phldrT="[Text]" phldr="1"/>
      <dgm:spPr/>
      <dgm:t>
        <a:bodyPr/>
        <a:lstStyle/>
        <a:p>
          <a:endParaRPr lang="en-US" dirty="0"/>
        </a:p>
      </dgm:t>
    </dgm:pt>
    <dgm:pt modelId="{7BF7EBED-0F9D-4E35-9728-A122E05ABFB9}" type="parTrans" cxnId="{99E6A260-7433-4B13-B0C0-A7224DDCFD11}">
      <dgm:prSet/>
      <dgm:spPr/>
      <dgm:t>
        <a:bodyPr/>
        <a:lstStyle/>
        <a:p>
          <a:endParaRPr lang="en-US"/>
        </a:p>
      </dgm:t>
    </dgm:pt>
    <dgm:pt modelId="{33FEEC34-D0BE-497E-AEB5-53C47E422853}" type="sibTrans" cxnId="{99E6A260-7433-4B13-B0C0-A7224DDCFD11}">
      <dgm:prSet/>
      <dgm:spPr/>
      <dgm:t>
        <a:bodyPr/>
        <a:lstStyle/>
        <a:p>
          <a:endParaRPr lang="en-US"/>
        </a:p>
      </dgm:t>
    </dgm:pt>
    <dgm:pt modelId="{D9F86874-294F-4DB1-A64F-6CE6A4594910}">
      <dgm:prSet phldrT="[Text]"/>
      <dgm:spPr/>
      <dgm:t>
        <a:bodyPr/>
        <a:lstStyle/>
        <a:p>
          <a:pPr>
            <a:buNone/>
          </a:pPr>
          <a:r>
            <a:rPr lang="ru-RU" dirty="0"/>
            <a:t>ООН (</a:t>
          </a:r>
          <a:r>
            <a:rPr lang="ru-RU" dirty="0" err="1"/>
            <a:t>Комітет</a:t>
          </a:r>
          <a:r>
            <a:rPr lang="ru-RU" dirty="0"/>
            <a:t> ООН з </a:t>
          </a:r>
          <a:r>
            <a:rPr lang="ru-RU" dirty="0" err="1"/>
            <a:t>відносин</a:t>
          </a:r>
          <a:r>
            <a:rPr lang="ru-RU" dirty="0"/>
            <a:t> з державою </a:t>
          </a:r>
          <a:r>
            <a:rPr lang="ru-RU" dirty="0" err="1"/>
            <a:t>перебування</a:t>
          </a:r>
          <a:r>
            <a:rPr lang="ru-RU" dirty="0"/>
            <a:t>)</a:t>
          </a:r>
          <a:endParaRPr lang="en-US" dirty="0"/>
        </a:p>
      </dgm:t>
    </dgm:pt>
    <dgm:pt modelId="{71456F81-F8E3-49B1-8713-CE028D7DA9E5}" type="parTrans" cxnId="{4C7932E0-6CE5-4808-83F9-623422330E9E}">
      <dgm:prSet/>
      <dgm:spPr/>
      <dgm:t>
        <a:bodyPr/>
        <a:lstStyle/>
        <a:p>
          <a:endParaRPr lang="en-US"/>
        </a:p>
      </dgm:t>
    </dgm:pt>
    <dgm:pt modelId="{3D373E4C-8329-4329-96B8-760A1CD1AF42}" type="sibTrans" cxnId="{4C7932E0-6CE5-4808-83F9-623422330E9E}">
      <dgm:prSet/>
      <dgm:spPr/>
      <dgm:t>
        <a:bodyPr/>
        <a:lstStyle/>
        <a:p>
          <a:endParaRPr lang="en-US"/>
        </a:p>
      </dgm:t>
    </dgm:pt>
    <dgm:pt modelId="{3C6D7E1A-4E69-4584-91FC-21EA9E41996F}">
      <dgm:prSet phldrT="[Text]" phldr="1"/>
      <dgm:spPr/>
      <dgm:t>
        <a:bodyPr/>
        <a:lstStyle/>
        <a:p>
          <a:endParaRPr lang="en-US"/>
        </a:p>
      </dgm:t>
    </dgm:pt>
    <dgm:pt modelId="{F0628870-6B43-4FFF-AC43-52229B943A0E}" type="parTrans" cxnId="{288BE159-8FF9-43F1-AFE6-4F00450D4021}">
      <dgm:prSet/>
      <dgm:spPr/>
      <dgm:t>
        <a:bodyPr/>
        <a:lstStyle/>
        <a:p>
          <a:endParaRPr lang="en-US"/>
        </a:p>
      </dgm:t>
    </dgm:pt>
    <dgm:pt modelId="{75614F99-76B1-46DC-B2C8-B338DBBE5E63}" type="sibTrans" cxnId="{288BE159-8FF9-43F1-AFE6-4F00450D4021}">
      <dgm:prSet/>
      <dgm:spPr/>
      <dgm:t>
        <a:bodyPr/>
        <a:lstStyle/>
        <a:p>
          <a:endParaRPr lang="en-US"/>
        </a:p>
      </dgm:t>
    </dgm:pt>
    <dgm:pt modelId="{30E2CCC3-44B8-4E50-B8B6-368FFBA6B8A5}">
      <dgm:prSet phldrT="[Text]"/>
      <dgm:spPr/>
      <dgm:t>
        <a:bodyPr/>
        <a:lstStyle/>
        <a:p>
          <a:pPr>
            <a:buNone/>
          </a:pPr>
          <a:r>
            <a:rPr lang="en-US" dirty="0" err="1"/>
            <a:t>Представництво</a:t>
          </a:r>
          <a:r>
            <a:rPr lang="en-US" dirty="0"/>
            <a:t> </a:t>
          </a:r>
          <a:r>
            <a:rPr lang="en-US" dirty="0" err="1"/>
            <a:t>США</a:t>
          </a:r>
          <a:r>
            <a:rPr lang="en-US" dirty="0"/>
            <a:t> </a:t>
          </a:r>
          <a:r>
            <a:rPr lang="en-US" dirty="0" err="1"/>
            <a:t>при</a:t>
          </a:r>
          <a:r>
            <a:rPr lang="en-US" dirty="0"/>
            <a:t> </a:t>
          </a:r>
          <a:r>
            <a:rPr lang="en-US" dirty="0" err="1"/>
            <a:t>ООН</a:t>
          </a:r>
          <a:r>
            <a:rPr lang="en-US" dirty="0"/>
            <a:t> (Office of Host Country Affairs)</a:t>
          </a:r>
          <a:r>
            <a:rPr lang="uk-UA" dirty="0"/>
            <a:t> 	Державний департамент США</a:t>
          </a:r>
          <a:endParaRPr lang="en-US" dirty="0"/>
        </a:p>
      </dgm:t>
    </dgm:pt>
    <dgm:pt modelId="{8F329F14-F14C-4579-9C44-ECD512F7BD1F}" type="parTrans" cxnId="{CCBDB3A9-B504-4BD0-B087-8555B0036D2D}">
      <dgm:prSet/>
      <dgm:spPr/>
      <dgm:t>
        <a:bodyPr/>
        <a:lstStyle/>
        <a:p>
          <a:endParaRPr lang="en-US"/>
        </a:p>
      </dgm:t>
    </dgm:pt>
    <dgm:pt modelId="{853DB5D4-F2B6-439B-9BF7-8F830C992F58}" type="sibTrans" cxnId="{CCBDB3A9-B504-4BD0-B087-8555B0036D2D}">
      <dgm:prSet/>
      <dgm:spPr/>
      <dgm:t>
        <a:bodyPr/>
        <a:lstStyle/>
        <a:p>
          <a:endParaRPr lang="en-US"/>
        </a:p>
      </dgm:t>
    </dgm:pt>
    <dgm:pt modelId="{C6A3F8C3-5056-4925-A1BB-94EDC2949328}" type="pres">
      <dgm:prSet presAssocID="{A88077CE-1201-4B25-9A40-78F24A78B2C8}" presName="linearFlow" presStyleCnt="0">
        <dgm:presLayoutVars>
          <dgm:dir/>
          <dgm:animLvl val="lvl"/>
          <dgm:resizeHandles val="exact"/>
        </dgm:presLayoutVars>
      </dgm:prSet>
      <dgm:spPr/>
    </dgm:pt>
    <dgm:pt modelId="{91862B4F-ECF0-458B-A0F4-5FC0C1EFB7B1}" type="pres">
      <dgm:prSet presAssocID="{980DE5C3-4A38-493A-B3E6-99C31C1396FD}" presName="composite" presStyleCnt="0"/>
      <dgm:spPr/>
    </dgm:pt>
    <dgm:pt modelId="{90AA105A-F468-447F-AE5C-1A2826F69E09}" type="pres">
      <dgm:prSet presAssocID="{980DE5C3-4A38-493A-B3E6-99C31C1396F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984BA46-C0B0-4D78-BA26-07D3D9A204F5}" type="pres">
      <dgm:prSet presAssocID="{980DE5C3-4A38-493A-B3E6-99C31C1396FD}" presName="descendantText" presStyleLbl="alignAcc1" presStyleIdx="0" presStyleCnt="3">
        <dgm:presLayoutVars>
          <dgm:bulletEnabled val="1"/>
        </dgm:presLayoutVars>
      </dgm:prSet>
      <dgm:spPr/>
    </dgm:pt>
    <dgm:pt modelId="{AECCC8CB-4478-4B89-88B0-3ACE73CCB5E0}" type="pres">
      <dgm:prSet presAssocID="{4398531B-1679-4457-9DAE-A1062CB3A149}" presName="sp" presStyleCnt="0"/>
      <dgm:spPr/>
    </dgm:pt>
    <dgm:pt modelId="{9DEE8A37-F3DB-4D29-9B61-FD6B5214979D}" type="pres">
      <dgm:prSet presAssocID="{2483D710-EB98-4670-8DEC-3D8B177AE468}" presName="composite" presStyleCnt="0"/>
      <dgm:spPr/>
    </dgm:pt>
    <dgm:pt modelId="{56E5407D-4FF6-4A8F-A9B3-D3A8232C70A3}" type="pres">
      <dgm:prSet presAssocID="{2483D710-EB98-4670-8DEC-3D8B177AE46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DE9FE59-C351-4DE4-813F-CC7715CA5E16}" type="pres">
      <dgm:prSet presAssocID="{2483D710-EB98-4670-8DEC-3D8B177AE468}" presName="descendantText" presStyleLbl="alignAcc1" presStyleIdx="1" presStyleCnt="3">
        <dgm:presLayoutVars>
          <dgm:bulletEnabled val="1"/>
        </dgm:presLayoutVars>
      </dgm:prSet>
      <dgm:spPr/>
    </dgm:pt>
    <dgm:pt modelId="{D00A7C4E-FB66-4BA2-A6F7-93AD1A08D117}" type="pres">
      <dgm:prSet presAssocID="{33FEEC34-D0BE-497E-AEB5-53C47E422853}" presName="sp" presStyleCnt="0"/>
      <dgm:spPr/>
    </dgm:pt>
    <dgm:pt modelId="{AD703B89-ED01-4972-B1F6-DE1637AC4F98}" type="pres">
      <dgm:prSet presAssocID="{3C6D7E1A-4E69-4584-91FC-21EA9E41996F}" presName="composite" presStyleCnt="0"/>
      <dgm:spPr/>
    </dgm:pt>
    <dgm:pt modelId="{AD3E04EB-DFEA-4C5D-98E3-C022D564674A}" type="pres">
      <dgm:prSet presAssocID="{3C6D7E1A-4E69-4584-91FC-21EA9E41996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A45004D-6F22-4E5B-A50F-1D646129B01A}" type="pres">
      <dgm:prSet presAssocID="{3C6D7E1A-4E69-4584-91FC-21EA9E41996F}" presName="descendantText" presStyleLbl="alignAcc1" presStyleIdx="2" presStyleCnt="3" custLinFactNeighborX="0" custLinFactNeighborY="-5941">
        <dgm:presLayoutVars>
          <dgm:bulletEnabled val="1"/>
        </dgm:presLayoutVars>
      </dgm:prSet>
      <dgm:spPr/>
    </dgm:pt>
  </dgm:ptLst>
  <dgm:cxnLst>
    <dgm:cxn modelId="{20D2190E-B01C-4190-B914-4D22152677A5}" type="presOf" srcId="{A88077CE-1201-4B25-9A40-78F24A78B2C8}" destId="{C6A3F8C3-5056-4925-A1BB-94EDC2949328}" srcOrd="0" destOrd="0" presId="urn:microsoft.com/office/officeart/2005/8/layout/chevron2"/>
    <dgm:cxn modelId="{76631A0F-7BDD-4403-9337-CFC3F1E60B2D}" srcId="{980DE5C3-4A38-493A-B3E6-99C31C1396FD}" destId="{8AFA0490-F954-43E6-A2B2-9386040806E4}" srcOrd="0" destOrd="0" parTransId="{4AF2BBFE-0F24-4D40-96CA-1CA51FE5E865}" sibTransId="{587A1A38-E9FE-459B-B423-4C55EBC26B43}"/>
    <dgm:cxn modelId="{99E6A260-7433-4B13-B0C0-A7224DDCFD11}" srcId="{A88077CE-1201-4B25-9A40-78F24A78B2C8}" destId="{2483D710-EB98-4670-8DEC-3D8B177AE468}" srcOrd="1" destOrd="0" parTransId="{7BF7EBED-0F9D-4E35-9728-A122E05ABFB9}" sibTransId="{33FEEC34-D0BE-497E-AEB5-53C47E422853}"/>
    <dgm:cxn modelId="{D9A1244F-D5B8-4139-95AD-5D89CDB5A2ED}" type="presOf" srcId="{2483D710-EB98-4670-8DEC-3D8B177AE468}" destId="{56E5407D-4FF6-4A8F-A9B3-D3A8232C70A3}" srcOrd="0" destOrd="0" presId="urn:microsoft.com/office/officeart/2005/8/layout/chevron2"/>
    <dgm:cxn modelId="{288BE159-8FF9-43F1-AFE6-4F00450D4021}" srcId="{A88077CE-1201-4B25-9A40-78F24A78B2C8}" destId="{3C6D7E1A-4E69-4584-91FC-21EA9E41996F}" srcOrd="2" destOrd="0" parTransId="{F0628870-6B43-4FFF-AC43-52229B943A0E}" sibTransId="{75614F99-76B1-46DC-B2C8-B338DBBE5E63}"/>
    <dgm:cxn modelId="{5FBC967F-C38A-41D0-BD25-556FB1F59C86}" type="presOf" srcId="{3C6D7E1A-4E69-4584-91FC-21EA9E41996F}" destId="{AD3E04EB-DFEA-4C5D-98E3-C022D564674A}" srcOrd="0" destOrd="0" presId="urn:microsoft.com/office/officeart/2005/8/layout/chevron2"/>
    <dgm:cxn modelId="{753F229F-A954-4D0E-8370-7CD1EA21E45B}" type="presOf" srcId="{980DE5C3-4A38-493A-B3E6-99C31C1396FD}" destId="{90AA105A-F468-447F-AE5C-1A2826F69E09}" srcOrd="0" destOrd="0" presId="urn:microsoft.com/office/officeart/2005/8/layout/chevron2"/>
    <dgm:cxn modelId="{E82CD1A4-99D1-42A8-85FB-90478A40382A}" type="presOf" srcId="{30E2CCC3-44B8-4E50-B8B6-368FFBA6B8A5}" destId="{0A45004D-6F22-4E5B-A50F-1D646129B01A}" srcOrd="0" destOrd="0" presId="urn:microsoft.com/office/officeart/2005/8/layout/chevron2"/>
    <dgm:cxn modelId="{CCBDB3A9-B504-4BD0-B087-8555B0036D2D}" srcId="{3C6D7E1A-4E69-4584-91FC-21EA9E41996F}" destId="{30E2CCC3-44B8-4E50-B8B6-368FFBA6B8A5}" srcOrd="0" destOrd="0" parTransId="{8F329F14-F14C-4579-9C44-ECD512F7BD1F}" sibTransId="{853DB5D4-F2B6-439B-9BF7-8F830C992F58}"/>
    <dgm:cxn modelId="{51A7F0B1-EFBB-42A7-96AA-9DBC3D522672}" type="presOf" srcId="{D9F86874-294F-4DB1-A64F-6CE6A4594910}" destId="{0DE9FE59-C351-4DE4-813F-CC7715CA5E16}" srcOrd="0" destOrd="0" presId="urn:microsoft.com/office/officeart/2005/8/layout/chevron2"/>
    <dgm:cxn modelId="{204F14C6-B279-431F-B1DE-D7ADDDE76512}" type="presOf" srcId="{8AFA0490-F954-43E6-A2B2-9386040806E4}" destId="{0984BA46-C0B0-4D78-BA26-07D3D9A204F5}" srcOrd="0" destOrd="0" presId="urn:microsoft.com/office/officeart/2005/8/layout/chevron2"/>
    <dgm:cxn modelId="{D8634EC6-086C-4F93-A865-B49BBE6DB170}" srcId="{A88077CE-1201-4B25-9A40-78F24A78B2C8}" destId="{980DE5C3-4A38-493A-B3E6-99C31C1396FD}" srcOrd="0" destOrd="0" parTransId="{70231F1E-7EEB-49C1-A8BE-608A7554532C}" sibTransId="{4398531B-1679-4457-9DAE-A1062CB3A149}"/>
    <dgm:cxn modelId="{4C7932E0-6CE5-4808-83F9-623422330E9E}" srcId="{2483D710-EB98-4670-8DEC-3D8B177AE468}" destId="{D9F86874-294F-4DB1-A64F-6CE6A4594910}" srcOrd="0" destOrd="0" parTransId="{71456F81-F8E3-49B1-8713-CE028D7DA9E5}" sibTransId="{3D373E4C-8329-4329-96B8-760A1CD1AF42}"/>
    <dgm:cxn modelId="{39B16A9B-029B-496B-A129-876938DB10DD}" type="presParOf" srcId="{C6A3F8C3-5056-4925-A1BB-94EDC2949328}" destId="{91862B4F-ECF0-458B-A0F4-5FC0C1EFB7B1}" srcOrd="0" destOrd="0" presId="urn:microsoft.com/office/officeart/2005/8/layout/chevron2"/>
    <dgm:cxn modelId="{4DD8528C-36AD-4494-98EB-2FBF47DF9811}" type="presParOf" srcId="{91862B4F-ECF0-458B-A0F4-5FC0C1EFB7B1}" destId="{90AA105A-F468-447F-AE5C-1A2826F69E09}" srcOrd="0" destOrd="0" presId="urn:microsoft.com/office/officeart/2005/8/layout/chevron2"/>
    <dgm:cxn modelId="{320F6746-008D-4E46-8D47-D02FE220D0B4}" type="presParOf" srcId="{91862B4F-ECF0-458B-A0F4-5FC0C1EFB7B1}" destId="{0984BA46-C0B0-4D78-BA26-07D3D9A204F5}" srcOrd="1" destOrd="0" presId="urn:microsoft.com/office/officeart/2005/8/layout/chevron2"/>
    <dgm:cxn modelId="{FC194E46-F4CB-4F6C-BA62-A3136A50BC88}" type="presParOf" srcId="{C6A3F8C3-5056-4925-A1BB-94EDC2949328}" destId="{AECCC8CB-4478-4B89-88B0-3ACE73CCB5E0}" srcOrd="1" destOrd="0" presId="urn:microsoft.com/office/officeart/2005/8/layout/chevron2"/>
    <dgm:cxn modelId="{6A82A96A-138E-44AA-A66F-7649B5832015}" type="presParOf" srcId="{C6A3F8C3-5056-4925-A1BB-94EDC2949328}" destId="{9DEE8A37-F3DB-4D29-9B61-FD6B5214979D}" srcOrd="2" destOrd="0" presId="urn:microsoft.com/office/officeart/2005/8/layout/chevron2"/>
    <dgm:cxn modelId="{7578E410-4681-4E1E-896B-2E316B86C17E}" type="presParOf" srcId="{9DEE8A37-F3DB-4D29-9B61-FD6B5214979D}" destId="{56E5407D-4FF6-4A8F-A9B3-D3A8232C70A3}" srcOrd="0" destOrd="0" presId="urn:microsoft.com/office/officeart/2005/8/layout/chevron2"/>
    <dgm:cxn modelId="{D1C6261B-6B06-4AF0-9966-FA0FA78FC3D3}" type="presParOf" srcId="{9DEE8A37-F3DB-4D29-9B61-FD6B5214979D}" destId="{0DE9FE59-C351-4DE4-813F-CC7715CA5E16}" srcOrd="1" destOrd="0" presId="urn:microsoft.com/office/officeart/2005/8/layout/chevron2"/>
    <dgm:cxn modelId="{9F64B102-83BF-46E5-803D-DE20C8BC91B8}" type="presParOf" srcId="{C6A3F8C3-5056-4925-A1BB-94EDC2949328}" destId="{D00A7C4E-FB66-4BA2-A6F7-93AD1A08D117}" srcOrd="3" destOrd="0" presId="urn:microsoft.com/office/officeart/2005/8/layout/chevron2"/>
    <dgm:cxn modelId="{38E98AB1-DF75-420C-96F4-BB0D7D2FFC62}" type="presParOf" srcId="{C6A3F8C3-5056-4925-A1BB-94EDC2949328}" destId="{AD703B89-ED01-4972-B1F6-DE1637AC4F98}" srcOrd="4" destOrd="0" presId="urn:microsoft.com/office/officeart/2005/8/layout/chevron2"/>
    <dgm:cxn modelId="{5C5D12C8-B940-4BE3-A253-EEBB97C26F74}" type="presParOf" srcId="{AD703B89-ED01-4972-B1F6-DE1637AC4F98}" destId="{AD3E04EB-DFEA-4C5D-98E3-C022D564674A}" srcOrd="0" destOrd="0" presId="urn:microsoft.com/office/officeart/2005/8/layout/chevron2"/>
    <dgm:cxn modelId="{1FD9FB7D-618F-4515-A49C-86CBC71C0C55}" type="presParOf" srcId="{AD703B89-ED01-4972-B1F6-DE1637AC4F98}" destId="{0A45004D-6F22-4E5B-A50F-1D646129B01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AA105A-F468-447F-AE5C-1A2826F69E09}">
      <dsp:nvSpPr>
        <dsp:cNvPr id="0" name=""/>
        <dsp:cNvSpPr/>
      </dsp:nvSpPr>
      <dsp:spPr>
        <a:xfrm rot="5400000">
          <a:off x="-239276" y="239319"/>
          <a:ext cx="1595175" cy="1116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-5400000">
        <a:off x="1" y="558353"/>
        <a:ext cx="1116622" cy="478553"/>
      </dsp:txXfrm>
    </dsp:sp>
    <dsp:sp modelId="{0984BA46-C0B0-4D78-BA26-07D3D9A204F5}">
      <dsp:nvSpPr>
        <dsp:cNvPr id="0" name=""/>
        <dsp:cNvSpPr/>
      </dsp:nvSpPr>
      <dsp:spPr>
        <a:xfrm rot="5400000">
          <a:off x="5629911" y="-4513245"/>
          <a:ext cx="1036864" cy="10063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200" kern="1200" dirty="0" err="1"/>
            <a:t>Держави</a:t>
          </a:r>
          <a:r>
            <a:rPr lang="ru-RU" sz="3200" kern="1200" dirty="0"/>
            <a:t>-члени</a:t>
          </a:r>
          <a:endParaRPr lang="en-US" sz="3200" kern="1200" dirty="0"/>
        </a:p>
      </dsp:txBody>
      <dsp:txXfrm rot="-5400000">
        <a:off x="1116623" y="50659"/>
        <a:ext cx="10012825" cy="935632"/>
      </dsp:txXfrm>
    </dsp:sp>
    <dsp:sp modelId="{56E5407D-4FF6-4A8F-A9B3-D3A8232C70A3}">
      <dsp:nvSpPr>
        <dsp:cNvPr id="0" name=""/>
        <dsp:cNvSpPr/>
      </dsp:nvSpPr>
      <dsp:spPr>
        <a:xfrm rot="5400000">
          <a:off x="-239276" y="1640154"/>
          <a:ext cx="1595175" cy="1116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 rot="-5400000">
        <a:off x="1" y="1959188"/>
        <a:ext cx="1116622" cy="478553"/>
      </dsp:txXfrm>
    </dsp:sp>
    <dsp:sp modelId="{0DE9FE59-C351-4DE4-813F-CC7715CA5E16}">
      <dsp:nvSpPr>
        <dsp:cNvPr id="0" name=""/>
        <dsp:cNvSpPr/>
      </dsp:nvSpPr>
      <dsp:spPr>
        <a:xfrm rot="5400000">
          <a:off x="5629911" y="-3112410"/>
          <a:ext cx="1036864" cy="10063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200" kern="1200" dirty="0"/>
            <a:t>ООН (</a:t>
          </a:r>
          <a:r>
            <a:rPr lang="ru-RU" sz="3200" kern="1200" dirty="0" err="1"/>
            <a:t>Комітет</a:t>
          </a:r>
          <a:r>
            <a:rPr lang="ru-RU" sz="3200" kern="1200" dirty="0"/>
            <a:t> ООН з </a:t>
          </a:r>
          <a:r>
            <a:rPr lang="ru-RU" sz="3200" kern="1200" dirty="0" err="1"/>
            <a:t>відносин</a:t>
          </a:r>
          <a:r>
            <a:rPr lang="ru-RU" sz="3200" kern="1200" dirty="0"/>
            <a:t> з державою </a:t>
          </a:r>
          <a:r>
            <a:rPr lang="ru-RU" sz="3200" kern="1200" dirty="0" err="1"/>
            <a:t>перебування</a:t>
          </a:r>
          <a:r>
            <a:rPr lang="ru-RU" sz="3200" kern="1200" dirty="0"/>
            <a:t>)</a:t>
          </a:r>
          <a:endParaRPr lang="en-US" sz="3200" kern="1200" dirty="0"/>
        </a:p>
      </dsp:txBody>
      <dsp:txXfrm rot="-5400000">
        <a:off x="1116623" y="1451494"/>
        <a:ext cx="10012825" cy="935632"/>
      </dsp:txXfrm>
    </dsp:sp>
    <dsp:sp modelId="{AD3E04EB-DFEA-4C5D-98E3-C022D564674A}">
      <dsp:nvSpPr>
        <dsp:cNvPr id="0" name=""/>
        <dsp:cNvSpPr/>
      </dsp:nvSpPr>
      <dsp:spPr>
        <a:xfrm rot="5400000">
          <a:off x="-239276" y="3040988"/>
          <a:ext cx="1595175" cy="11166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 rot="-5400000">
        <a:off x="1" y="3360022"/>
        <a:ext cx="1116622" cy="478553"/>
      </dsp:txXfrm>
    </dsp:sp>
    <dsp:sp modelId="{0A45004D-6F22-4E5B-A50F-1D646129B01A}">
      <dsp:nvSpPr>
        <dsp:cNvPr id="0" name=""/>
        <dsp:cNvSpPr/>
      </dsp:nvSpPr>
      <dsp:spPr>
        <a:xfrm rot="5400000">
          <a:off x="5629911" y="-1773176"/>
          <a:ext cx="1036864" cy="10063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kern="1200" dirty="0" err="1"/>
            <a:t>Представництво</a:t>
          </a:r>
          <a:r>
            <a:rPr lang="en-US" sz="3200" kern="1200" dirty="0"/>
            <a:t> </a:t>
          </a:r>
          <a:r>
            <a:rPr lang="en-US" sz="3200" kern="1200" dirty="0" err="1"/>
            <a:t>США</a:t>
          </a:r>
          <a:r>
            <a:rPr lang="en-US" sz="3200" kern="1200" dirty="0"/>
            <a:t> </a:t>
          </a:r>
          <a:r>
            <a:rPr lang="en-US" sz="3200" kern="1200" dirty="0" err="1"/>
            <a:t>при</a:t>
          </a:r>
          <a:r>
            <a:rPr lang="en-US" sz="3200" kern="1200" dirty="0"/>
            <a:t> </a:t>
          </a:r>
          <a:r>
            <a:rPr lang="en-US" sz="3200" kern="1200" dirty="0" err="1"/>
            <a:t>ООН</a:t>
          </a:r>
          <a:r>
            <a:rPr lang="en-US" sz="3200" kern="1200" dirty="0"/>
            <a:t> (Office of Host Country Affairs)</a:t>
          </a:r>
          <a:r>
            <a:rPr lang="uk-UA" sz="3200" kern="1200" dirty="0"/>
            <a:t> 	Державний департамент США</a:t>
          </a:r>
          <a:endParaRPr lang="en-US" sz="3200" kern="1200" dirty="0"/>
        </a:p>
      </dsp:txBody>
      <dsp:txXfrm rot="-5400000">
        <a:off x="1116623" y="2790728"/>
        <a:ext cx="10012825" cy="935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4A7FA-BEA7-46CA-A693-8AA4BDA3D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0A091-9A19-4861-808F-3D28F8A27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57CB8-F326-4BC4-99AE-C1C592BB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9888B-8031-4019-9FED-11A26B245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2136B-EF26-4A2D-B3A2-9F9CFD20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5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57A3C-B033-4639-90FD-22DA1F05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EBCB47-F174-418C-93B7-3982D5E77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7EF3D-B43D-4ED7-91D5-AFF631A07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1EE49-5FE0-4E51-8D83-D3EE27364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4D4DD-DCBC-4122-928E-78AD1D02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74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DAC551-B859-4F29-B6C0-19DAEC80B1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6D31B-BFD1-4611-A41E-7D8D93071D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590E4-63C0-4E4A-B784-D88486C8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AEF06-624B-4449-B954-AAA6FC0E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E1288-A2F2-442E-9860-8D50C3B49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5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AC3A8-19AC-4A79-8465-5216014E9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EFB72-9263-4BA1-BEF3-67DD67301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71BE2-1E94-4C18-B1EB-102B91F1E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6A6D4-37F5-4A86-AD73-637A02FBE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EC509-474B-4FF6-8CAA-1E849D995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6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841E0-8150-4A14-BF91-99F533A50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A26B0-CE90-4843-ABFF-7258545FC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349DD-8EC1-4572-8D17-76C4B3E32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C6AB1-77A8-4F54-A038-DB8516F38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CB760-BFE6-4D89-A036-2F68AAB0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8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83DD9-936E-49A8-BFE3-E2754CFF9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6CDCD-F663-480C-89EE-93B0686CC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61A66-6457-4062-8BD4-15D553067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155013-1E5D-416D-84EB-E4645C796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11287-61FC-4319-B19E-2F5D9F9F9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E97CB-11AA-4B6E-99A9-7F33B6524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4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0288C-CF68-48E1-A9CC-C6E130A8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9D3C5-19DE-4932-84E3-712DD8D19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F5D8B5-CC15-425D-A0A4-2C1052F52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9AE4C1-833E-42CC-83B2-93A9605B1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BC6AF2-7746-46C1-8E0B-464A14CEB6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775265-22B4-4DE2-91F8-7A31CACA8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7C3245-4421-49EE-B272-D8FAFC63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98AE93-8320-4E74-BB7E-B7585A420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2C455-2436-4926-9069-8394EFE7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0A608-262B-498F-B43E-E0B8123AC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2E139-AC71-47FE-900D-86DB99E1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22F13-953E-4D57-A02B-D70486F1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2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B3DDCE-DF03-4B5E-9755-9356ACD2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AF445B-0469-4ADE-AAB2-34F0D324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658CC-398F-4200-887B-7F299D55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3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9130D-648F-4B50-BDF0-ACFE7844C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2338B-2142-4272-B0AB-26020FBEA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2DB75-471A-4633-A9BA-E0625C079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D07FC-4E62-4BF1-9815-724EEA7F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D2651-DFF6-41CA-A314-7C9EC3D26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ABC57-6A42-4D0E-BF2B-D7D3E75E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8C5DE-DBE3-463F-8BDD-8A1444E94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E558A0-411A-4A2C-BC09-7EAD20C3A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A323D-0CB4-45C0-9A16-BAEF0032E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28782C-2138-45DC-8FF0-4DBAD1D27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61533-EC4B-4F58-A4C3-2B57CFEA8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FD5B8-45A8-48C2-9CA5-4EFCC8EC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0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8D0110-7D87-4AF3-AA5F-CDE320046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47615-45ED-4F0A-AF15-20A759F7D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60BF4-09AA-4FEA-B2AD-842DE12659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4BD1-5DB0-4DBF-AA9E-DDE01C671A22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D86CB-6AB5-4395-A5DB-1A89C1EC8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C468C-6514-406F-AD8A-4DE2CA6EA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77F76-760F-41BC-BA59-B0726F84D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72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D2BAC-4C9B-4E5A-84A7-A75D2C604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ru-RU" sz="3400"/>
              <a:t>Практика багатосторонньої дипломатії.</a:t>
            </a:r>
            <a:br>
              <a:rPr lang="ru-RU" sz="3400"/>
            </a:br>
            <a:r>
              <a:rPr lang="ru-RU" sz="3400"/>
              <a:t>Представництва при </a:t>
            </a:r>
            <a:r>
              <a:rPr lang="uk-UA" sz="3400"/>
              <a:t>міжнародних організаціях</a:t>
            </a:r>
            <a:endParaRPr lang="en-US" sz="3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9FBFEB-EB9C-44AA-B1FC-2DC398E22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>
            <a:normAutofit/>
          </a:bodyPr>
          <a:lstStyle/>
          <a:p>
            <a:pPr algn="l"/>
            <a:endParaRPr lang="en-US" sz="2000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04DC2037-48A0-4F22-B9D4-8EAEBC780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14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3E6F79-A2F3-4BBB-ADD7-F169EE72B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uk-UA" sz="2600"/>
              <a:t>Віденська конвенція про представництво держав у їх відносинах з міжнародними організаціями універсального характеру (1975)</a:t>
            </a:r>
            <a:endParaRPr lang="en-US" sz="26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BE0E7-B67C-4539-BC4E-9C08FFBFD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uk-UA" sz="2200"/>
              <a:t>Не вступила в силу</a:t>
            </a:r>
            <a:endParaRPr lang="en-US" sz="2200"/>
          </a:p>
          <a:p>
            <a:r>
              <a:rPr lang="uk-UA" sz="2200"/>
              <a:t>Більшість держав, які мають штаб-квартири МО, не приєдналися</a:t>
            </a:r>
          </a:p>
          <a:p>
            <a:r>
              <a:rPr lang="uk-UA" sz="2200"/>
              <a:t>Україна є учасником</a:t>
            </a:r>
            <a:endParaRPr lang="en-US" sz="2200"/>
          </a:p>
        </p:txBody>
      </p:sp>
      <p:pic>
        <p:nvPicPr>
          <p:cNvPr id="13" name="Picture 12" descr="Qr code&#10;&#10;Description automatically generated">
            <a:extLst>
              <a:ext uri="{FF2B5EF4-FFF2-40B4-BE49-F238E27FC236}">
                <a16:creationId xmlns:a16="http://schemas.microsoft.com/office/drawing/2014/main" id="{93DDEA96-D8BE-48E0-83DC-889DA51F3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817" y="3911982"/>
            <a:ext cx="2358189" cy="235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7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217D3-45EB-4456-9B94-16540322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uk-UA" dirty="0"/>
              <a:t>Дякую </a:t>
            </a:r>
            <a:r>
              <a:rPr lang="uk-UA"/>
              <a:t>за увагу!</a:t>
            </a:r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8F22F-5F35-4CE9-98FF-56A4A8C4F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2029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B1272-8E88-490D-BFED-38BF5B78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uk-UA" sz="4800"/>
              <a:t>Міжнародні організації: поява нового суб’єкта дипломатичних відносин</a:t>
            </a:r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52AFC-31FE-4739-B435-7EA2D57C9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uk-UA" sz="2400"/>
              <a:t>Перші МО виникають в ХІХ ст. (Всесвітній поштовий союз, Всесвітній телеграфний союз, Комітет Червоного Хреста)</a:t>
            </a:r>
          </a:p>
          <a:p>
            <a:r>
              <a:rPr lang="uk-UA" sz="2400"/>
              <a:t>1919 р. – Ліга Націй (штаб-квартира у м.Женева, Швейцарія)</a:t>
            </a:r>
          </a:p>
          <a:p>
            <a:r>
              <a:rPr lang="uk-UA" sz="2400"/>
              <a:t>1945 р. – ООН (м.Нью-Йорк, США)</a:t>
            </a:r>
            <a:endParaRPr lang="en-US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33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600E83-7B4A-4174-A5C1-00DAA81D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uk-UA" sz="4800"/>
              <a:t>Міжнародні організації: форми роботи</a:t>
            </a:r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3959F-7ADB-4558-8D96-20851EB65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uk-UA" sz="2400"/>
              <a:t>Тимчасові</a:t>
            </a:r>
          </a:p>
          <a:p>
            <a:r>
              <a:rPr lang="uk-UA" sz="2400"/>
              <a:t>Регулярні</a:t>
            </a:r>
          </a:p>
          <a:p>
            <a:r>
              <a:rPr lang="uk-UA" sz="2400"/>
              <a:t>Постійні</a:t>
            </a:r>
          </a:p>
          <a:p>
            <a:endParaRPr lang="uk-UA" sz="2400"/>
          </a:p>
          <a:p>
            <a:r>
              <a:rPr lang="uk-UA" sz="2400"/>
              <a:t>Питання штату МО, представництва інтересів держав-членів при МО</a:t>
            </a:r>
            <a:endParaRPr lang="en-US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6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181DB-5970-41EA-BE26-73AD74FE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uk-UA" sz="3800"/>
              <a:t>Міжнародно-правова база діяльності ООН</a:t>
            </a:r>
            <a:endParaRPr lang="en-US" sz="38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31318-4900-4425-A3A9-994D16392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ru-RU" sz="2000"/>
              <a:t>Конвенція про привілеї та імунітети ООН (13.02.1946)</a:t>
            </a:r>
          </a:p>
          <a:p>
            <a:r>
              <a:rPr lang="ru-RU" sz="2000"/>
              <a:t>Угода про привілеї та імунітети Європейського відділення ООН в Женеві (1946)</a:t>
            </a:r>
          </a:p>
          <a:p>
            <a:pPr lvl="1"/>
            <a:r>
              <a:rPr lang="ru-RU" sz="2000"/>
              <a:t>між Генеральним секретарем ООН і Швейцарською Федеративною Радою</a:t>
            </a:r>
          </a:p>
          <a:p>
            <a:r>
              <a:rPr lang="ru-RU" sz="2000"/>
              <a:t>Угода між США та ООН про місцезнаходження центральних установ ООН (26.06.1947)</a:t>
            </a:r>
          </a:p>
          <a:p>
            <a:pPr lvl="1"/>
            <a:r>
              <a:rPr lang="ru-RU" sz="2000"/>
              <a:t>привілеї та імунітети глав і персоналу постійних представників або делегацій</a:t>
            </a:r>
          </a:p>
          <a:p>
            <a:r>
              <a:rPr lang="ru-RU" sz="2000"/>
              <a:t>Резолюція ГА ООН </a:t>
            </a:r>
            <a:r>
              <a:rPr lang="en-US" sz="2000"/>
              <a:t>A/RES/257(III) A-B (3.12.1948)</a:t>
            </a:r>
            <a:endParaRPr lang="uk-UA" sz="2000"/>
          </a:p>
          <a:p>
            <a:pPr lvl="1"/>
            <a:r>
              <a:rPr lang="ru-RU" sz="2000"/>
              <a:t>розвиток звичаєвих і договірних норм про інститут постійних представництв (важливість інституту, порядок призначення глави та членів представництв, т.в.о глави представництва) 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22016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BAE2EE-96A9-465B-AB8E-91FE2FB85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uk-UA" sz="4200"/>
              <a:t>Постійні представництва держав при МО</a:t>
            </a:r>
            <a:endParaRPr lang="en-US" sz="4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E6C55-F221-4538-B8EF-ADCE85052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uk-UA" sz="1900"/>
              <a:t>Можливі різні назви: місія, представництво, делегація</a:t>
            </a:r>
          </a:p>
          <a:p>
            <a:r>
              <a:rPr lang="ru-RU" sz="1900"/>
              <a:t>Відмінність від посольства:</a:t>
            </a:r>
          </a:p>
          <a:p>
            <a:pPr lvl="1"/>
            <a:r>
              <a:rPr lang="ru-RU" sz="1900"/>
              <a:t>немає необхідності визнання держави перебування штаб-квартири, встановлення дипвідносин</a:t>
            </a:r>
          </a:p>
          <a:p>
            <a:pPr lvl="1"/>
            <a:r>
              <a:rPr lang="ru-RU" sz="1900"/>
              <a:t>трикутник відносин: держава-член, держава перебування, МО. Можуть бути погані відносини між державами-членами</a:t>
            </a:r>
          </a:p>
          <a:p>
            <a:pPr lvl="1"/>
            <a:r>
              <a:rPr lang="ru-RU" sz="1900"/>
              <a:t>немає процедури акредитації в державі перебування</a:t>
            </a:r>
          </a:p>
          <a:p>
            <a:pPr lvl="1"/>
            <a:r>
              <a:rPr lang="ru-RU" sz="1900"/>
              <a:t>однак на державі перебування лежить обов’язок забезпечити привілеї та імунітети</a:t>
            </a:r>
          </a:p>
          <a:p>
            <a:pPr lvl="2"/>
            <a:r>
              <a:rPr lang="ru-RU" sz="1900"/>
              <a:t>тримається на договорах з МО, внутрішньому законодавстві та політичному курсі</a:t>
            </a:r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2304434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88ED0-BC8E-4A3E-9D3D-2DB3C11A6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uk-UA" sz="4100"/>
              <a:t>Представництва при ООН</a:t>
            </a:r>
            <a:endParaRPr lang="en-US" sz="41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4D51-13F2-4886-BAE8-8D5085009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uk-UA" sz="2200"/>
              <a:t>193 представництва, серед них – Представництво США</a:t>
            </a:r>
          </a:p>
          <a:p>
            <a:r>
              <a:rPr lang="uk-UA" sz="2200"/>
              <a:t>зв’язок ООН з державою перебування – через Представництво США</a:t>
            </a:r>
          </a:p>
          <a:p>
            <a:r>
              <a:rPr lang="uk-UA" sz="2200"/>
              <a:t>мова листування: практика МО, а не держави перебування</a:t>
            </a:r>
          </a:p>
          <a:p>
            <a:pPr lvl="1"/>
            <a:r>
              <a:rPr lang="uk-UA" sz="2200"/>
              <a:t>ООН: англійська, французька, іспанська (або 2 одночасно)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43312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rrow: Right 4">
            <a:extLst>
              <a:ext uri="{FF2B5EF4-FFF2-40B4-BE49-F238E27FC236}">
                <a16:creationId xmlns:a16="http://schemas.microsoft.com/office/drawing/2014/main" id="{B404BF65-B3CA-4D7E-A6FA-963534FA8185}"/>
              </a:ext>
            </a:extLst>
          </p:cNvPr>
          <p:cNvSpPr/>
          <p:nvPr/>
        </p:nvSpPr>
        <p:spPr>
          <a:xfrm>
            <a:off x="3657600" y="5071872"/>
            <a:ext cx="707136" cy="390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4E5FCC-BF4B-49B4-ADCF-003275A86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Схема відносин в МО (ООН)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7E62DD-4239-4996-AB27-7E747FEB0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8002469"/>
              </p:ext>
            </p:extLst>
          </p:nvPr>
        </p:nvGraphicFramePr>
        <p:xfrm>
          <a:off x="451104" y="1780032"/>
          <a:ext cx="11180064" cy="4396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2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4A092-6445-4636-A31F-A2B49363D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uk-UA"/>
              <a:t>Заснування представництв при МО</a:t>
            </a:r>
            <a:endParaRPr lang="en-US" dirty="0"/>
          </a:p>
        </p:txBody>
      </p:sp>
      <p:grpSp>
        <p:nvGrpSpPr>
          <p:cNvPr id="26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BC0F2-802D-48A9-914C-C0D97500B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500"/>
              <a:t>З точки зору членства:</a:t>
            </a:r>
          </a:p>
          <a:p>
            <a:pPr lvl="1"/>
            <a:r>
              <a:rPr lang="ru-RU" sz="1500"/>
              <a:t>Можуть засновувати держави-члени МО</a:t>
            </a:r>
          </a:p>
          <a:p>
            <a:pPr lvl="1"/>
            <a:r>
              <a:rPr lang="ru-RU" sz="1500"/>
              <a:t>Можливі також постійні місії спостерігачів</a:t>
            </a:r>
          </a:p>
          <a:p>
            <a:pPr marL="0" indent="0">
              <a:buNone/>
            </a:pPr>
            <a:r>
              <a:rPr lang="ru-RU" sz="1500"/>
              <a:t>Є МО, при яких не передбачено і немає необхідності засновувати ПМО (МВФ)</a:t>
            </a:r>
          </a:p>
          <a:p>
            <a:pPr marL="0" indent="0">
              <a:buNone/>
            </a:pPr>
            <a:r>
              <a:rPr lang="ru-RU" sz="1500"/>
              <a:t>Заснування ПМО - це право, не обов’язок</a:t>
            </a:r>
          </a:p>
          <a:p>
            <a:pPr lvl="1"/>
            <a:r>
              <a:rPr lang="ru-RU" sz="1500"/>
              <a:t>Грають роль фінансові мотиви, кадрові</a:t>
            </a:r>
          </a:p>
          <a:p>
            <a:pPr lvl="1"/>
            <a:r>
              <a:rPr lang="ru-RU" sz="1500"/>
              <a:t>Наявність ПМО не впливає на права/обов’язки держави в МО</a:t>
            </a:r>
          </a:p>
          <a:p>
            <a:pPr lvl="1"/>
            <a:r>
              <a:rPr lang="ru-RU" sz="1500"/>
              <a:t>Це право не може бути обмежене</a:t>
            </a:r>
          </a:p>
          <a:p>
            <a:pPr lvl="1"/>
            <a:r>
              <a:rPr lang="ru-RU" sz="1500"/>
              <a:t>Члени РБ ООН зобов’язані мати ПМО в силу відповідальності в органі</a:t>
            </a:r>
          </a:p>
          <a:p>
            <a:pPr marL="0" indent="0">
              <a:buNone/>
            </a:pPr>
            <a:r>
              <a:rPr lang="ru-RU" sz="1500"/>
              <a:t>Держава перебування:</a:t>
            </a:r>
          </a:p>
          <a:p>
            <a:pPr lvl="1"/>
            <a:r>
              <a:rPr lang="ru-RU" sz="1500"/>
              <a:t>може дати або не дати згоду на штаб-квартиру</a:t>
            </a:r>
          </a:p>
          <a:p>
            <a:pPr lvl="1"/>
            <a:r>
              <a:rPr lang="ru-RU" sz="1500"/>
              <a:t>заснування ПМО в принципі – узгоджується з державою перебування. Якщо для когось – тоді для всіх</a:t>
            </a:r>
          </a:p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89274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587010-8DEF-4B9A-A7B6-1C70B29BF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uk-UA" dirty="0"/>
              <a:t>Функції представництв при МО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B9070-507A-4AF0-94F9-029A59D7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ru-RU" sz="2200"/>
              <a:t>забезпечення представництва при МО</a:t>
            </a:r>
          </a:p>
          <a:p>
            <a:r>
              <a:rPr lang="ru-RU" sz="2200"/>
              <a:t>підтримка зв’язків з МО</a:t>
            </a:r>
          </a:p>
          <a:p>
            <a:r>
              <a:rPr lang="ru-RU" sz="2200"/>
              <a:t>переговори в МО</a:t>
            </a:r>
          </a:p>
          <a:p>
            <a:r>
              <a:rPr lang="ru-RU" sz="2200"/>
              <a:t>виявлення діяльності в МО</a:t>
            </a:r>
          </a:p>
          <a:p>
            <a:r>
              <a:rPr lang="ru-RU" sz="2200"/>
              <a:t>забезпечення участі в діяльності МО</a:t>
            </a:r>
          </a:p>
          <a:p>
            <a:r>
              <a:rPr lang="ru-RU" sz="2200"/>
              <a:t>захист інтересів по відношенню до МО</a:t>
            </a:r>
          </a:p>
          <a:p>
            <a:r>
              <a:rPr lang="ru-RU" sz="2200"/>
              <a:t>сприяння здійсненню цілей МО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72500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Office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Практика багатосторонньої дипломатії. Представництва при міжнародних організаціях</vt:lpstr>
      <vt:lpstr>Міжнародні організації: поява нового суб’єкта дипломатичних відносин</vt:lpstr>
      <vt:lpstr>Міжнародні організації: форми роботи</vt:lpstr>
      <vt:lpstr>Міжнародно-правова база діяльності ООН</vt:lpstr>
      <vt:lpstr>Постійні представництва держав при МО</vt:lpstr>
      <vt:lpstr>Представництва при ООН</vt:lpstr>
      <vt:lpstr>Схема відносин в МО (ООН)</vt:lpstr>
      <vt:lpstr>Заснування представництв при МО</vt:lpstr>
      <vt:lpstr>Функції представництв при МО</vt:lpstr>
      <vt:lpstr>Віденська конвенція про представництво держав у їх відносинах з міжнародними організаціями універсального характеру (1975)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багатосторонньої дипломатії. Представництва при міжнародних організаціях</dc:title>
  <dc:creator>Петюр Роман Костянтинович</dc:creator>
  <cp:lastModifiedBy>Петюр Роман Костянтинович</cp:lastModifiedBy>
  <cp:revision>1</cp:revision>
  <dcterms:created xsi:type="dcterms:W3CDTF">2020-12-10T13:40:52Z</dcterms:created>
  <dcterms:modified xsi:type="dcterms:W3CDTF">2020-12-10T13:41:00Z</dcterms:modified>
</cp:coreProperties>
</file>