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72" r:id="rId4"/>
    <p:sldId id="275" r:id="rId5"/>
    <p:sldId id="266" r:id="rId6"/>
    <p:sldId id="297" r:id="rId7"/>
    <p:sldId id="270" r:id="rId8"/>
    <p:sldId id="271" r:id="rId9"/>
    <p:sldId id="301" r:id="rId10"/>
    <p:sldId id="307" r:id="rId11"/>
    <p:sldId id="303" r:id="rId12"/>
    <p:sldId id="304" r:id="rId13"/>
    <p:sldId id="283" r:id="rId14"/>
    <p:sldId id="276" r:id="rId15"/>
    <p:sldId id="277" r:id="rId16"/>
    <p:sldId id="278" r:id="rId17"/>
    <p:sldId id="281" r:id="rId18"/>
    <p:sldId id="282" r:id="rId19"/>
    <p:sldId id="268" r:id="rId20"/>
    <p:sldId id="284" r:id="rId21"/>
    <p:sldId id="285" r:id="rId22"/>
    <p:sldId id="288" r:id="rId23"/>
    <p:sldId id="294" r:id="rId24"/>
    <p:sldId id="309" r:id="rId25"/>
    <p:sldId id="313" r:id="rId26"/>
    <p:sldId id="26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8-open-source-big-data-tools-to-use-in-2018-e35cab47ca1d" TargetMode="External"/><Relationship Id="rId2" Type="http://schemas.openxmlformats.org/officeDocument/2006/relationships/hyperlink" Target="https://www.vssmonitoring.com/best-big-data-analytics-tool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iencedirect.com/science/article/pii/S0268401214001066#bbib0170" TargetMode="External"/><Relationship Id="rId4" Type="http://schemas.openxmlformats.org/officeDocument/2006/relationships/hyperlink" Target="https://www.techradar.com/author/brian-turn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Big Data Analysis</a:t>
            </a:r>
            <a:endParaRPr lang="uk-U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O.Chugaiev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5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Decision Tree – Currency Crisis Probability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42" y="3733800"/>
            <a:ext cx="16275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Salaries to government expenditures ratio change </a:t>
            </a:r>
          </a:p>
          <a:p>
            <a:pPr algn="ctr"/>
            <a:r>
              <a:rPr lang="en-US" dirty="0" smtClean="0"/>
              <a:t>&lt;-0.7%, </a:t>
            </a:r>
          </a:p>
          <a:p>
            <a:pPr algn="ctr"/>
            <a:r>
              <a:rPr lang="en-US" dirty="0" smtClean="0"/>
              <a:t>CC </a:t>
            </a:r>
            <a:r>
              <a:rPr lang="en-US" dirty="0"/>
              <a:t>probability </a:t>
            </a:r>
            <a:r>
              <a:rPr lang="en-US" dirty="0" smtClean="0"/>
              <a:t>36% 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3427122" y="1955718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 foreign reserves </a:t>
            </a:r>
            <a:r>
              <a:rPr lang="en-US" dirty="0" smtClean="0"/>
              <a:t>10-25% </a:t>
            </a:r>
            <a:r>
              <a:rPr lang="en-US" dirty="0"/>
              <a:t>imports and income </a:t>
            </a:r>
            <a:r>
              <a:rPr lang="en-US" dirty="0" smtClean="0"/>
              <a:t>paid, </a:t>
            </a:r>
          </a:p>
          <a:p>
            <a:r>
              <a:rPr lang="en-US" dirty="0"/>
              <a:t>CC probability </a:t>
            </a:r>
            <a:r>
              <a:rPr lang="en-US" dirty="0" smtClean="0"/>
              <a:t>14% 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1941037"/>
            <a:ext cx="21336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 foreign reserves </a:t>
            </a:r>
            <a:r>
              <a:rPr lang="en-US" dirty="0" smtClean="0"/>
              <a:t>&gt;25% </a:t>
            </a:r>
            <a:r>
              <a:rPr lang="en-US" dirty="0"/>
              <a:t>imports and income </a:t>
            </a:r>
            <a:r>
              <a:rPr lang="en-US" dirty="0" smtClean="0"/>
              <a:t>paid, </a:t>
            </a:r>
          </a:p>
          <a:p>
            <a:r>
              <a:rPr lang="en-US" dirty="0"/>
              <a:t>CC probability </a:t>
            </a:r>
            <a:r>
              <a:rPr lang="en-US" dirty="0" smtClean="0"/>
              <a:t>14% 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507642" y="1955718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Net foreign reserves &lt;10% imports and income paid, </a:t>
            </a:r>
          </a:p>
          <a:p>
            <a:pPr algn="ctr"/>
            <a:r>
              <a:rPr lang="en-US" dirty="0"/>
              <a:t>CC probability </a:t>
            </a:r>
            <a:r>
              <a:rPr lang="en-US" dirty="0" smtClean="0"/>
              <a:t>23% </a:t>
            </a:r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3427122" y="914400"/>
            <a:ext cx="2209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cases</a:t>
            </a:r>
            <a:endParaRPr lang="en-US" dirty="0"/>
          </a:p>
          <a:p>
            <a:pPr algn="ctr"/>
            <a:r>
              <a:rPr lang="en-US" dirty="0" smtClean="0"/>
              <a:t>CC probability</a:t>
            </a:r>
            <a:r>
              <a:rPr lang="en-US" dirty="0"/>
              <a:t> </a:t>
            </a:r>
            <a:r>
              <a:rPr lang="en-US" dirty="0" smtClean="0"/>
              <a:t>15% </a:t>
            </a:r>
            <a:endParaRPr lang="uk-UA" dirty="0"/>
          </a:p>
        </p:txBody>
      </p:sp>
      <p:sp>
        <p:nvSpPr>
          <p:cNvPr id="16" name="TextBox 15"/>
          <p:cNvSpPr txBox="1"/>
          <p:nvPr/>
        </p:nvSpPr>
        <p:spPr>
          <a:xfrm>
            <a:off x="2590800" y="3734873"/>
            <a:ext cx="16275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Salaries to government expenditures ratio change </a:t>
            </a:r>
            <a:r>
              <a:rPr lang="en-US" dirty="0" smtClean="0"/>
              <a:t>&gt;+0.7%, </a:t>
            </a:r>
            <a:endParaRPr lang="en-US" dirty="0"/>
          </a:p>
          <a:p>
            <a:pPr algn="ctr"/>
            <a:r>
              <a:rPr lang="en-US" dirty="0" smtClean="0"/>
              <a:t>CC </a:t>
            </a:r>
            <a:r>
              <a:rPr lang="en-US" dirty="0"/>
              <a:t>probability </a:t>
            </a:r>
            <a:r>
              <a:rPr lang="en-US" dirty="0" smtClean="0"/>
              <a:t>12% </a:t>
            </a:r>
            <a:endParaRPr lang="uk-UA" dirty="0"/>
          </a:p>
        </p:txBody>
      </p:sp>
      <p:sp>
        <p:nvSpPr>
          <p:cNvPr id="17" name="TextBox 16"/>
          <p:cNvSpPr txBox="1"/>
          <p:nvPr/>
        </p:nvSpPr>
        <p:spPr>
          <a:xfrm>
            <a:off x="4752840" y="3735946"/>
            <a:ext cx="162756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Refinancing rate &lt;10%,</a:t>
            </a:r>
          </a:p>
          <a:p>
            <a:pPr algn="ctr"/>
            <a:r>
              <a:rPr lang="en-US" dirty="0"/>
              <a:t>CC probability </a:t>
            </a:r>
            <a:r>
              <a:rPr lang="en-US" dirty="0" smtClean="0"/>
              <a:t>3% </a:t>
            </a:r>
            <a:endParaRPr lang="uk-UA" dirty="0"/>
          </a:p>
          <a:p>
            <a:endParaRPr lang="uk-UA" dirty="0"/>
          </a:p>
        </p:txBody>
      </p:sp>
      <p:sp>
        <p:nvSpPr>
          <p:cNvPr id="18" name="TextBox 17"/>
          <p:cNvSpPr txBox="1"/>
          <p:nvPr/>
        </p:nvSpPr>
        <p:spPr>
          <a:xfrm>
            <a:off x="6906832" y="3732726"/>
            <a:ext cx="16275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Refinancing rate </a:t>
            </a:r>
            <a:r>
              <a:rPr lang="en-US" dirty="0" smtClean="0"/>
              <a:t>&gt;50%,</a:t>
            </a:r>
          </a:p>
          <a:p>
            <a:pPr algn="ctr"/>
            <a:r>
              <a:rPr lang="en-US" dirty="0"/>
              <a:t>CC probability </a:t>
            </a:r>
            <a:r>
              <a:rPr lang="en-US" dirty="0" smtClean="0"/>
              <a:t>29% </a:t>
            </a:r>
            <a:endParaRPr lang="uk-UA" dirty="0"/>
          </a:p>
        </p:txBody>
      </p:sp>
      <p:sp>
        <p:nvSpPr>
          <p:cNvPr id="22" name="Rectangle 21"/>
          <p:cNvSpPr/>
          <p:nvPr/>
        </p:nvSpPr>
        <p:spPr>
          <a:xfrm>
            <a:off x="507642" y="5913231"/>
            <a:ext cx="82065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Source: created by author based on data from Chugaiev O.A. (2007) Currency crises on the edge of XX-XXI centuries (</a:t>
            </a:r>
            <a:r>
              <a:rPr lang="uk-UA" dirty="0" smtClean="0"/>
              <a:t>Чугаєв </a:t>
            </a:r>
            <a:r>
              <a:rPr lang="uk-UA" dirty="0"/>
              <a:t>О.А. Валютні кризи на межі ХХ-ХХІ століть: Монографія. – К.: МП „Леся”, 2007</a:t>
            </a:r>
            <a:r>
              <a:rPr lang="uk-UA" dirty="0" smtClean="0"/>
              <a:t>.</a:t>
            </a:r>
            <a:r>
              <a:rPr lang="en-US" dirty="0" smtClean="0"/>
              <a:t>)</a:t>
            </a:r>
            <a:endParaRPr lang="uk-UA" dirty="0"/>
          </a:p>
        </p:txBody>
      </p:sp>
      <p:cxnSp>
        <p:nvCxnSpPr>
          <p:cNvPr id="24" name="Straight Arrow Connector 23"/>
          <p:cNvCxnSpPr>
            <a:stCxn id="14" idx="1"/>
          </p:cNvCxnSpPr>
          <p:nvPr/>
        </p:nvCxnSpPr>
        <p:spPr>
          <a:xfrm flipH="1">
            <a:off x="2717442" y="1237566"/>
            <a:ext cx="709680" cy="718152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82865" y="3156047"/>
            <a:ext cx="0" cy="579899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80408" y="3128419"/>
            <a:ext cx="730072" cy="606454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821824" y="3156047"/>
            <a:ext cx="768976" cy="576679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0"/>
          </p:cNvCxnSpPr>
          <p:nvPr/>
        </p:nvCxnSpPr>
        <p:spPr>
          <a:xfrm>
            <a:off x="1321426" y="3156047"/>
            <a:ext cx="0" cy="577753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3"/>
            <a:endCxn id="11" idx="0"/>
          </p:cNvCxnSpPr>
          <p:nvPr/>
        </p:nvCxnSpPr>
        <p:spPr>
          <a:xfrm>
            <a:off x="5636922" y="1237566"/>
            <a:ext cx="1830678" cy="703471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52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Neural </a:t>
            </a:r>
            <a:r>
              <a:rPr lang="en-US" dirty="0" smtClean="0">
                <a:solidFill>
                  <a:srgbClr val="0070C0"/>
                </a:solidFill>
              </a:rPr>
              <a:t>networks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Simulation of human brain neurons – a net of multiple processing units / </a:t>
            </a:r>
            <a:r>
              <a:rPr lang="en-US" dirty="0">
                <a:solidFill>
                  <a:srgbClr val="0070C0"/>
                </a:solidFill>
              </a:rPr>
              <a:t>nodes </a:t>
            </a:r>
            <a:r>
              <a:rPr lang="en-US" dirty="0" smtClean="0">
                <a:solidFill>
                  <a:srgbClr val="0070C0"/>
                </a:solidFill>
              </a:rPr>
              <a:t> grouped in layers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Nodes: inputs</a:t>
            </a:r>
            <a:r>
              <a:rPr lang="en-US" dirty="0">
                <a:solidFill>
                  <a:srgbClr val="0070C0"/>
                </a:solidFill>
              </a:rPr>
              <a:t>, outputs, </a:t>
            </a:r>
            <a:r>
              <a:rPr lang="en-US" dirty="0" smtClean="0">
                <a:solidFill>
                  <a:srgbClr val="0070C0"/>
                </a:solidFill>
              </a:rPr>
              <a:t>intermediate </a:t>
            </a:r>
            <a:r>
              <a:rPr lang="en-US" dirty="0">
                <a:solidFill>
                  <a:srgbClr val="0070C0"/>
                </a:solidFill>
              </a:rPr>
              <a:t>processors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Each intermediate processor / “neuron” processes signals from several other nodes, processes it and  returns signal, which is received by other nodes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Nodes are connected with  weighted paths, linear or nonlinear relationships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Trials and errors method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Machine learning during the training phase – each time adapting the decision algorithm (adjusting which nodes are connected and the weights for connections) to new information  (1 new case at a time) to minimize errors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After calibration the network is tested with a separate sample to assess its validity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 conceptualization / theoretical prepositions to explain causal links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Black box (input-output mechanism, but we do not examine how the network works and do not control its structure)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Avoid creating too sample specific network (overtraining on a single sample / overfitting problem)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Can </a:t>
            </a:r>
            <a:r>
              <a:rPr lang="en-US" dirty="0">
                <a:solidFill>
                  <a:srgbClr val="0070C0"/>
                </a:solidFill>
              </a:rPr>
              <a:t>be used for </a:t>
            </a:r>
            <a:r>
              <a:rPr lang="en-US" dirty="0" smtClean="0">
                <a:solidFill>
                  <a:srgbClr val="0070C0"/>
                </a:solidFill>
              </a:rPr>
              <a:t>prediction, identification of objects /subjects or classification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Example: apple recognition (green/yellow/red, round shape, medium-size)</a:t>
            </a:r>
            <a:endParaRPr lang="uk-UA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b="1" i="1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220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Genetic Algorithms 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Learning-based method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Like evolution with natural selection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Start with several problem solving (predicting) algorithms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Successful solvers survive and give birth to the next generation of solvers by combination of several solvers (like recombination of genes in biological organisms) or mutation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Bad solvers are removed by “natural selection”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selection is repeated until an appropriate accuracy of prediction is  reached</a:t>
            </a:r>
          </a:p>
        </p:txBody>
      </p:sp>
    </p:spTree>
    <p:extLst>
      <p:ext uri="{BB962C8B-B14F-4D97-AF65-F5344CB8AC3E}">
        <p14:creationId xmlns:p14="http://schemas.microsoft.com/office/powerpoint/2010/main" val="1025118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Machine learning software: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Weka</a:t>
            </a:r>
            <a:r>
              <a:rPr lang="it-IT" dirty="0" smtClean="0"/>
              <a:t> (https</a:t>
            </a:r>
            <a:r>
              <a:rPr lang="it-IT" dirty="0"/>
              <a:t>://www.cs.waikato.ac.nz/ml/weka</a:t>
            </a:r>
            <a:r>
              <a:rPr lang="it-IT" dirty="0" smtClean="0"/>
              <a:t>/) – </a:t>
            </a:r>
            <a:r>
              <a:rPr lang="it-IT" dirty="0" smtClean="0">
                <a:solidFill>
                  <a:srgbClr val="0070C0"/>
                </a:solidFill>
              </a:rPr>
              <a:t>free, data analysis, classification, forecasting, vizualization of results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851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Extracts data from  blogs, </a:t>
            </a:r>
            <a:r>
              <a:rPr lang="en-US" dirty="0">
                <a:solidFill>
                  <a:srgbClr val="0070C0"/>
                </a:solidFill>
              </a:rPr>
              <a:t>social </a:t>
            </a:r>
            <a:r>
              <a:rPr lang="en-US" dirty="0" smtClean="0">
                <a:solidFill>
                  <a:srgbClr val="0070C0"/>
                </a:solidFill>
              </a:rPr>
              <a:t>media posts, for a, news, emails,  corporate reports, </a:t>
            </a:r>
            <a:r>
              <a:rPr lang="en-US" dirty="0">
                <a:solidFill>
                  <a:srgbClr val="0070C0"/>
                </a:solidFill>
              </a:rPr>
              <a:t>research papers,</a:t>
            </a:r>
            <a:r>
              <a:rPr lang="en-US" dirty="0" smtClean="0">
                <a:solidFill>
                  <a:srgbClr val="0070C0"/>
                </a:solidFill>
              </a:rPr>
              <a:t> advertisements, comments, customer’s evaluations of products etc.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Methods: </a:t>
            </a:r>
            <a:r>
              <a:rPr lang="en-US" dirty="0">
                <a:solidFill>
                  <a:srgbClr val="0070C0"/>
                </a:solidFill>
              </a:rPr>
              <a:t>statistical analysis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computational </a:t>
            </a:r>
            <a:r>
              <a:rPr lang="en-US" dirty="0" smtClean="0">
                <a:solidFill>
                  <a:srgbClr val="FF0000"/>
                </a:solidFill>
              </a:rPr>
              <a:t>linguistics</a:t>
            </a:r>
            <a:r>
              <a:rPr lang="en-US" dirty="0"/>
              <a:t>, </a:t>
            </a:r>
            <a:r>
              <a:rPr lang="en-US" dirty="0" smtClean="0"/>
              <a:t>machine learning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E.g. Predicting </a:t>
            </a:r>
            <a:r>
              <a:rPr lang="en-US" dirty="0">
                <a:solidFill>
                  <a:srgbClr val="0070C0"/>
                </a:solidFill>
              </a:rPr>
              <a:t>financial trends by analyzing news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Information </a:t>
            </a:r>
            <a:r>
              <a:rPr lang="en-US" dirty="0">
                <a:solidFill>
                  <a:srgbClr val="0070C0"/>
                </a:solidFill>
              </a:rPr>
              <a:t>extraction </a:t>
            </a:r>
            <a:r>
              <a:rPr lang="en-US" dirty="0" smtClean="0">
                <a:solidFill>
                  <a:srgbClr val="0070C0"/>
                </a:solidFill>
              </a:rPr>
              <a:t>(IE) – </a:t>
            </a:r>
            <a:r>
              <a:rPr lang="en-US" dirty="0" err="1" smtClean="0">
                <a:solidFill>
                  <a:srgbClr val="0070C0"/>
                </a:solidFill>
              </a:rPr>
              <a:t>structurized</a:t>
            </a:r>
            <a:r>
              <a:rPr lang="en-US" dirty="0" smtClean="0">
                <a:solidFill>
                  <a:srgbClr val="0070C0"/>
                </a:solidFill>
              </a:rPr>
              <a:t> information out of unstructured text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Entity </a:t>
            </a:r>
            <a:r>
              <a:rPr lang="en-US" dirty="0" smtClean="0">
                <a:solidFill>
                  <a:srgbClr val="0070C0"/>
                </a:solidFill>
              </a:rPr>
              <a:t>Recognition </a:t>
            </a:r>
            <a:r>
              <a:rPr lang="en-US" dirty="0">
                <a:solidFill>
                  <a:srgbClr val="0070C0"/>
                </a:solidFill>
              </a:rPr>
              <a:t>(ER)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Relation </a:t>
            </a:r>
            <a:r>
              <a:rPr lang="en-US" dirty="0">
                <a:solidFill>
                  <a:srgbClr val="0070C0"/>
                </a:solidFill>
              </a:rPr>
              <a:t>Extraction (</a:t>
            </a:r>
            <a:r>
              <a:rPr lang="en-US" dirty="0" smtClean="0">
                <a:solidFill>
                  <a:srgbClr val="0070C0"/>
                </a:solidFill>
              </a:rPr>
              <a:t>RE) – finding words and their classification (person, institution, location etc.)</a:t>
            </a:r>
          </a:p>
          <a:p>
            <a:r>
              <a:rPr lang="en-US" dirty="0" smtClean="0"/>
              <a:t>Automatic generation of text summaries of 1 or several documents:</a:t>
            </a:r>
          </a:p>
          <a:p>
            <a:pPr lvl="1"/>
            <a:r>
              <a:rPr lang="en-US" dirty="0" smtClean="0"/>
              <a:t>Extractive text summarization – main original sentences are selected to compose a summary (meaningful sample of sentences) – location and frequency of text units matter for the </a:t>
            </a:r>
            <a:r>
              <a:rPr lang="en-US" dirty="0" err="1" smtClean="0"/>
              <a:t>algorythm</a:t>
            </a:r>
            <a:endParaRPr lang="en-US" dirty="0" smtClean="0"/>
          </a:p>
          <a:p>
            <a:pPr lvl="1"/>
            <a:r>
              <a:rPr lang="en-US" dirty="0" smtClean="0"/>
              <a:t>Abstractive </a:t>
            </a:r>
            <a:r>
              <a:rPr lang="en-US" dirty="0"/>
              <a:t>text </a:t>
            </a:r>
            <a:r>
              <a:rPr lang="en-US" dirty="0" smtClean="0"/>
              <a:t>summarization – semantic information is extracted to generate new shorter text with a similar meaning as the original text – </a:t>
            </a:r>
            <a:r>
              <a:rPr lang="en-US" dirty="0" smtClean="0">
                <a:solidFill>
                  <a:srgbClr val="FF0000"/>
                </a:solidFill>
              </a:rPr>
              <a:t>Natural </a:t>
            </a:r>
            <a:r>
              <a:rPr lang="en-US" dirty="0">
                <a:solidFill>
                  <a:srgbClr val="FF0000"/>
                </a:solidFill>
              </a:rPr>
              <a:t>Language Processing</a:t>
            </a:r>
            <a:r>
              <a:rPr lang="en-US" dirty="0"/>
              <a:t> (NLP) </a:t>
            </a:r>
            <a:r>
              <a:rPr lang="en-US" dirty="0" smtClean="0"/>
              <a:t>techniques are used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00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Question answering (QA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Answering questions in natural language</a:t>
            </a:r>
          </a:p>
          <a:p>
            <a:pPr lvl="1"/>
            <a:r>
              <a:rPr lang="en-US" dirty="0" smtClean="0"/>
              <a:t>NLP techniques are used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Siri (Apple), Watson</a:t>
            </a:r>
            <a:r>
              <a:rPr lang="en-US" dirty="0" smtClean="0"/>
              <a:t> (IBM)</a:t>
            </a:r>
          </a:p>
          <a:p>
            <a:pPr lvl="1"/>
            <a:r>
              <a:rPr lang="en-US" dirty="0" smtClean="0"/>
              <a:t>Application in healthcare, </a:t>
            </a:r>
            <a:r>
              <a:rPr lang="en-US" dirty="0"/>
              <a:t>finance, </a:t>
            </a:r>
            <a:r>
              <a:rPr lang="en-US" dirty="0" smtClean="0"/>
              <a:t>education, marketing</a:t>
            </a:r>
            <a:r>
              <a:rPr lang="en-US" dirty="0"/>
              <a:t> </a:t>
            </a:r>
            <a:r>
              <a:rPr lang="en-US" dirty="0" smtClean="0"/>
              <a:t>, tourism, transportation etc.</a:t>
            </a:r>
          </a:p>
          <a:p>
            <a:pPr lvl="1"/>
            <a:r>
              <a:rPr lang="en-US" dirty="0" smtClean="0"/>
              <a:t>3 approaches:</a:t>
            </a:r>
          </a:p>
          <a:p>
            <a:pPr lvl="2"/>
            <a:r>
              <a:rPr lang="en-US" dirty="0" smtClean="0"/>
              <a:t>Information </a:t>
            </a:r>
            <a:r>
              <a:rPr lang="en-US" dirty="0"/>
              <a:t>retrieval (IR</a:t>
            </a:r>
            <a:r>
              <a:rPr lang="en-US" dirty="0" smtClean="0"/>
              <a:t>) – simpler extraction of existing information</a:t>
            </a:r>
          </a:p>
          <a:p>
            <a:pPr lvl="2"/>
            <a:r>
              <a:rPr lang="en-US" dirty="0" smtClean="0"/>
              <a:t>Knowledge-based approach – more intelligent semantic recognition and processing, in areas with lack of preexisting sources</a:t>
            </a:r>
            <a:endParaRPr lang="en-US" dirty="0"/>
          </a:p>
          <a:p>
            <a:pPr lvl="2"/>
            <a:r>
              <a:rPr lang="en-US" dirty="0"/>
              <a:t>Hybrid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3 stages:</a:t>
            </a:r>
            <a:endParaRPr lang="en-US" dirty="0"/>
          </a:p>
          <a:p>
            <a:pPr lvl="2"/>
            <a:r>
              <a:rPr lang="en-US" dirty="0" smtClean="0"/>
              <a:t>Question processing (determining type of a question, its focus, type of the requested answer) – transforming a question in natural language into a structured query</a:t>
            </a:r>
          </a:p>
          <a:p>
            <a:pPr lvl="2"/>
            <a:r>
              <a:rPr lang="en-US" dirty="0" smtClean="0"/>
              <a:t>Document processing – extracting relevant fragments from existing sources</a:t>
            </a:r>
          </a:p>
          <a:p>
            <a:pPr lvl="2"/>
            <a:r>
              <a:rPr lang="en-US" dirty="0" smtClean="0"/>
              <a:t>Answer processing – ranking the relevant passages and using the most relevant as an answer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18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Sentiment analysis (opinion mining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automatic </a:t>
            </a:r>
            <a:r>
              <a:rPr lang="en-US" dirty="0">
                <a:solidFill>
                  <a:srgbClr val="0070C0"/>
                </a:solidFill>
              </a:rPr>
              <a:t>extraction of opinion from large amount of texts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looking for emotional statements, their strength (e.g. 5 point / stars score), negative / positive etc.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Attitude to individuals (e.g. politicians), products, companies, countries, events </a:t>
            </a:r>
          </a:p>
          <a:p>
            <a:pPr lvl="1"/>
            <a:r>
              <a:rPr lang="en-US" dirty="0" smtClean="0"/>
              <a:t>Veracity / reliability problem – uncertainty in data, e.g. customer sentiments in social media, to be addressed by analytical tools and machine learning</a:t>
            </a:r>
          </a:p>
          <a:p>
            <a:pPr lvl="1"/>
            <a:r>
              <a:rPr lang="en-US" dirty="0" smtClean="0"/>
              <a:t>Levels:</a:t>
            </a:r>
          </a:p>
          <a:p>
            <a:pPr lvl="2"/>
            <a:r>
              <a:rPr lang="en-US" dirty="0" smtClean="0"/>
              <a:t>Document level – whether the entire document has a positive or negative sentiment</a:t>
            </a:r>
          </a:p>
          <a:p>
            <a:pPr lvl="2"/>
            <a:r>
              <a:rPr lang="en-US" dirty="0" smtClean="0"/>
              <a:t>Sentence level – whether particular sentences have a </a:t>
            </a:r>
            <a:r>
              <a:rPr lang="en-US" dirty="0"/>
              <a:t>positive or negative sentiment</a:t>
            </a:r>
            <a:endParaRPr lang="en-US" dirty="0" smtClean="0"/>
          </a:p>
          <a:p>
            <a:pPr lvl="2"/>
            <a:r>
              <a:rPr lang="en-US" dirty="0" smtClean="0"/>
              <a:t>Aspect level</a:t>
            </a:r>
            <a:r>
              <a:rPr lang="en-US" dirty="0"/>
              <a:t> </a:t>
            </a:r>
            <a:r>
              <a:rPr lang="en-US" dirty="0" smtClean="0"/>
              <a:t>– determines particular aspects of an entity entailing </a:t>
            </a:r>
            <a:r>
              <a:rPr lang="en-US" dirty="0"/>
              <a:t>positive or negative </a:t>
            </a:r>
            <a:r>
              <a:rPr lang="en-US" dirty="0" smtClean="0"/>
              <a:t>sentiments (e.g. which aspects of a company’s product are </a:t>
            </a:r>
            <a:r>
              <a:rPr lang="en-US" dirty="0" err="1" smtClean="0"/>
              <a:t>critisized</a:t>
            </a:r>
            <a:r>
              <a:rPr lang="en-US" dirty="0" smtClean="0"/>
              <a:t> – to improve it)</a:t>
            </a:r>
            <a:endParaRPr lang="en-US" dirty="0"/>
          </a:p>
          <a:p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7708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344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err="1"/>
              <a:t>Audio</a:t>
            </a:r>
            <a:r>
              <a:rPr lang="uk-UA" dirty="0"/>
              <a:t> </a:t>
            </a:r>
            <a:r>
              <a:rPr lang="uk-UA" dirty="0" err="1" smtClean="0"/>
              <a:t>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Processes unstructured audio data</a:t>
            </a:r>
          </a:p>
          <a:p>
            <a:r>
              <a:rPr lang="en-US" dirty="0" smtClean="0"/>
              <a:t>Call centers’ records – to improve service, products, monitor efficiency of company’s units, compliance with policies and requirements</a:t>
            </a:r>
          </a:p>
          <a:p>
            <a:r>
              <a:rPr lang="it-IT" dirty="0"/>
              <a:t>Interactive Voice Response </a:t>
            </a:r>
            <a:r>
              <a:rPr lang="it-IT" dirty="0" smtClean="0"/>
              <a:t>systems / platforms – automated call assistance</a:t>
            </a:r>
            <a:r>
              <a:rPr lang="it-IT" dirty="0"/>
              <a:t>, natural language speech </a:t>
            </a:r>
            <a:r>
              <a:rPr lang="it-IT" dirty="0" smtClean="0"/>
              <a:t>recognition, </a:t>
            </a:r>
            <a:r>
              <a:rPr lang="en-US" dirty="0" smtClean="0"/>
              <a:t>identification of frustrated customers, routing them to proper department or person, providing </a:t>
            </a:r>
            <a:r>
              <a:rPr lang="en-US" dirty="0"/>
              <a:t>additional information, analytics and reporting </a:t>
            </a:r>
            <a:r>
              <a:rPr lang="en-US" dirty="0" smtClean="0"/>
              <a:t>options</a:t>
            </a:r>
          </a:p>
          <a:p>
            <a:r>
              <a:rPr lang="en-US" dirty="0" smtClean="0"/>
              <a:t>Healthcare – diagnostics of physical or mental diseases based on altered communication patterns</a:t>
            </a:r>
          </a:p>
          <a:p>
            <a:r>
              <a:rPr lang="en-US" dirty="0"/>
              <a:t>Speech analytics – if human voices records are analyzed – 2 approaches:</a:t>
            </a:r>
          </a:p>
          <a:p>
            <a:pPr lvl="1"/>
            <a:r>
              <a:rPr lang="uk-UA" dirty="0" err="1"/>
              <a:t>transcript-based</a:t>
            </a:r>
            <a:r>
              <a:rPr lang="uk-UA" dirty="0"/>
              <a:t> </a:t>
            </a:r>
            <a:r>
              <a:rPr lang="en-US" dirty="0"/>
              <a:t>– </a:t>
            </a:r>
            <a:r>
              <a:rPr lang="uk-UA" dirty="0" err="1"/>
              <a:t>large-vocabulary</a:t>
            </a:r>
            <a:r>
              <a:rPr lang="uk-UA" dirty="0"/>
              <a:t> </a:t>
            </a:r>
            <a:r>
              <a:rPr lang="uk-UA" dirty="0" err="1"/>
              <a:t>continuous</a:t>
            </a:r>
            <a:r>
              <a:rPr lang="uk-UA" dirty="0"/>
              <a:t> </a:t>
            </a:r>
            <a:r>
              <a:rPr lang="uk-UA" dirty="0" err="1"/>
              <a:t>speech</a:t>
            </a:r>
            <a:r>
              <a:rPr lang="uk-UA" dirty="0"/>
              <a:t> recognition, LVCSR</a:t>
            </a:r>
            <a:r>
              <a:rPr lang="en-US" dirty="0"/>
              <a:t>: </a:t>
            </a:r>
            <a:r>
              <a:rPr lang="uk-UA" dirty="0" err="1"/>
              <a:t>automatic</a:t>
            </a:r>
            <a:r>
              <a:rPr lang="uk-UA" dirty="0"/>
              <a:t> </a:t>
            </a:r>
            <a:r>
              <a:rPr lang="uk-UA" dirty="0" err="1"/>
              <a:t>speechrecognition</a:t>
            </a:r>
            <a:r>
              <a:rPr lang="uk-UA" dirty="0"/>
              <a:t> (ASR) </a:t>
            </a:r>
            <a:r>
              <a:rPr lang="uk-UA" dirty="0" err="1"/>
              <a:t>algorithms</a:t>
            </a:r>
            <a:r>
              <a:rPr lang="en-US" dirty="0"/>
              <a:t> , compares with dictionary and provides the best fit between sounds and words, the generated text is processed and used for searching </a:t>
            </a:r>
          </a:p>
          <a:p>
            <a:pPr lvl="1"/>
            <a:r>
              <a:rPr lang="uk-UA" dirty="0" err="1"/>
              <a:t>phonetic-based</a:t>
            </a:r>
            <a:r>
              <a:rPr lang="en-US" dirty="0"/>
              <a:t> – identification of phonemes (letters instead of sounds), constructing words and sentences, searching </a:t>
            </a:r>
            <a:r>
              <a:rPr lang="en-US" dirty="0" smtClean="0"/>
              <a:t>terms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70684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Video</a:t>
            </a:r>
            <a:r>
              <a:rPr lang="uk-UA" dirty="0"/>
              <a:t> </a:t>
            </a:r>
            <a:r>
              <a:rPr lang="uk-UA" dirty="0" err="1"/>
              <a:t>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</a:t>
            </a:r>
            <a:r>
              <a:rPr lang="uk-UA" dirty="0" err="1" smtClean="0">
                <a:solidFill>
                  <a:srgbClr val="0070C0"/>
                </a:solidFill>
              </a:rPr>
              <a:t>ideo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content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analysis</a:t>
            </a:r>
            <a:r>
              <a:rPr lang="uk-UA" dirty="0">
                <a:solidFill>
                  <a:srgbClr val="0070C0"/>
                </a:solidFill>
              </a:rPr>
              <a:t> (</a:t>
            </a:r>
            <a:r>
              <a:rPr lang="uk-UA" dirty="0" smtClean="0">
                <a:solidFill>
                  <a:srgbClr val="0070C0"/>
                </a:solidFill>
              </a:rPr>
              <a:t>VCA)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dirty="0" smtClean="0"/>
              <a:t>A</a:t>
            </a:r>
            <a:r>
              <a:rPr lang="uk-UA" dirty="0" err="1" smtClean="0"/>
              <a:t>utomatic</a:t>
            </a:r>
            <a:r>
              <a:rPr lang="uk-UA" dirty="0" smtClean="0"/>
              <a:t> </a:t>
            </a:r>
            <a:r>
              <a:rPr lang="uk-UA" dirty="0" err="1"/>
              <a:t>systems</a:t>
            </a:r>
            <a:r>
              <a:rPr lang="uk-UA" dirty="0"/>
              <a:t> </a:t>
            </a:r>
            <a:r>
              <a:rPr lang="en-US" dirty="0" smtClean="0"/>
              <a:t>for security, surveillance :</a:t>
            </a:r>
          </a:p>
          <a:p>
            <a:pPr lvl="1"/>
            <a:r>
              <a:rPr lang="en-US" dirty="0" smtClean="0"/>
              <a:t>Detecting breaches, removal of items, movements, </a:t>
            </a:r>
            <a:r>
              <a:rPr lang="uk-UA" dirty="0" err="1"/>
              <a:t>camera</a:t>
            </a:r>
            <a:r>
              <a:rPr lang="uk-UA" dirty="0"/>
              <a:t> </a:t>
            </a:r>
            <a:r>
              <a:rPr lang="uk-UA" dirty="0" err="1" smtClean="0"/>
              <a:t>tampering</a:t>
            </a:r>
            <a:r>
              <a:rPr lang="en-US" dirty="0" smtClean="0"/>
              <a:t>,</a:t>
            </a:r>
            <a:r>
              <a:rPr lang="uk-UA" dirty="0" smtClean="0"/>
              <a:t> </a:t>
            </a:r>
            <a:r>
              <a:rPr lang="en-US" dirty="0" smtClean="0"/>
              <a:t>recognizing other suspicious situations and threats</a:t>
            </a:r>
          </a:p>
          <a:p>
            <a:pPr lvl="1"/>
            <a:r>
              <a:rPr lang="en-US" dirty="0" smtClean="0"/>
              <a:t>Action – warnings security </a:t>
            </a:r>
            <a:r>
              <a:rPr lang="en-US" dirty="0" err="1" smtClean="0"/>
              <a:t>personell</a:t>
            </a:r>
            <a:r>
              <a:rPr lang="en-US" dirty="0" smtClean="0"/>
              <a:t>, turning on alarm, light, locking </a:t>
            </a:r>
          </a:p>
          <a:p>
            <a:r>
              <a:rPr lang="en-US" dirty="0"/>
              <a:t>Spread of c</a:t>
            </a:r>
            <a:r>
              <a:rPr lang="uk-UA" dirty="0" err="1"/>
              <a:t>losed-circuit</a:t>
            </a:r>
            <a:r>
              <a:rPr lang="en-US" dirty="0"/>
              <a:t> </a:t>
            </a:r>
            <a:r>
              <a:rPr lang="uk-UA" dirty="0" err="1"/>
              <a:t>television</a:t>
            </a:r>
            <a:r>
              <a:rPr lang="uk-UA" dirty="0"/>
              <a:t> (CCTV) </a:t>
            </a:r>
            <a:r>
              <a:rPr lang="uk-UA" dirty="0" err="1"/>
              <a:t>cameras</a:t>
            </a:r>
            <a:r>
              <a:rPr lang="en-US" dirty="0"/>
              <a:t> – video surveillance cameras are used for business, marketing analytics</a:t>
            </a:r>
          </a:p>
          <a:p>
            <a:r>
              <a:rPr lang="en-US" dirty="0">
                <a:solidFill>
                  <a:srgbClr val="0070C0"/>
                </a:solidFill>
              </a:rPr>
              <a:t>E.g. collecting  information about customers (age, gender, ethnicity) with face-recognition technologies, their number, time spent in a shop and its areas, movement patterns, queues and analyzing relationships between these parameters – for interior design, product placement, pricing, </a:t>
            </a:r>
            <a:r>
              <a:rPr lang="uk-UA" dirty="0" err="1">
                <a:solidFill>
                  <a:srgbClr val="0070C0"/>
                </a:solidFill>
              </a:rPr>
              <a:t>price</a:t>
            </a:r>
            <a:r>
              <a:rPr lang="uk-UA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assortment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optimization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uk-UA" dirty="0" err="1">
                <a:solidFill>
                  <a:srgbClr val="0070C0"/>
                </a:solidFill>
              </a:rPr>
              <a:t>cross-selling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uk-UA" dirty="0" err="1">
                <a:solidFill>
                  <a:srgbClr val="0070C0"/>
                </a:solidFill>
              </a:rPr>
              <a:t>staffing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4349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Video</a:t>
            </a:r>
            <a:r>
              <a:rPr lang="uk-UA" dirty="0"/>
              <a:t> </a:t>
            </a:r>
            <a:r>
              <a:rPr lang="uk-UA" dirty="0" err="1"/>
              <a:t>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 smtClean="0"/>
              <a:t>Automatic</a:t>
            </a:r>
            <a:r>
              <a:rPr lang="uk-UA" dirty="0" smtClean="0"/>
              <a:t> </a:t>
            </a:r>
            <a:r>
              <a:rPr lang="en-US" dirty="0" smtClean="0"/>
              <a:t> indexing of online / offline videos for enhancing search of content – based on metadata, soundtrack, transcripts, content</a:t>
            </a:r>
            <a:endParaRPr lang="uk-UA" dirty="0"/>
          </a:p>
          <a:p>
            <a:r>
              <a:rPr lang="en-US" dirty="0"/>
              <a:t>2 approaches in </a:t>
            </a:r>
            <a:r>
              <a:rPr lang="uk-UA" dirty="0" err="1"/>
              <a:t>video</a:t>
            </a:r>
            <a:r>
              <a:rPr lang="uk-UA" dirty="0"/>
              <a:t> </a:t>
            </a:r>
            <a:r>
              <a:rPr lang="uk-UA" dirty="0" err="1"/>
              <a:t>analytics</a:t>
            </a:r>
            <a:r>
              <a:rPr lang="en-US" dirty="0"/>
              <a:t>:</a:t>
            </a:r>
          </a:p>
          <a:p>
            <a:pPr lvl="1"/>
            <a:r>
              <a:rPr lang="uk-UA" dirty="0"/>
              <a:t>Server-</a:t>
            </a:r>
            <a:r>
              <a:rPr lang="uk-UA" dirty="0" err="1"/>
              <a:t>based</a:t>
            </a:r>
            <a:r>
              <a:rPr lang="uk-UA" dirty="0"/>
              <a:t> </a:t>
            </a:r>
            <a:r>
              <a:rPr lang="uk-UA" dirty="0" err="1"/>
              <a:t>architecture</a:t>
            </a:r>
            <a:r>
              <a:rPr lang="en-US" dirty="0"/>
              <a:t> – video records are compressed, transmitted to a server and analyzed there – lower quality of video, but economy of scale and more easy to operate</a:t>
            </a:r>
          </a:p>
          <a:p>
            <a:pPr lvl="1"/>
            <a:r>
              <a:rPr lang="uk-UA" dirty="0" err="1"/>
              <a:t>Edge-based</a:t>
            </a:r>
            <a:r>
              <a:rPr lang="uk-UA" dirty="0"/>
              <a:t> </a:t>
            </a:r>
            <a:r>
              <a:rPr lang="uk-UA" dirty="0" err="1"/>
              <a:t>architecture</a:t>
            </a:r>
            <a:r>
              <a:rPr lang="en-US" dirty="0"/>
              <a:t> – analysis is performed locally where the video is recorded – higher video resolution, but more costly, data from one location is processed only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731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definition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Big data = “</a:t>
            </a:r>
            <a:r>
              <a:rPr lang="uk-UA" dirty="0" err="1">
                <a:solidFill>
                  <a:srgbClr val="0070C0"/>
                </a:solidFill>
              </a:rPr>
              <a:t>data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sets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which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are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so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large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that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they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are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difficult</a:t>
            </a:r>
            <a:r>
              <a:rPr lang="uk-UA" dirty="0">
                <a:solidFill>
                  <a:srgbClr val="0070C0"/>
                </a:solidFill>
              </a:rPr>
              <a:t> to </a:t>
            </a:r>
            <a:r>
              <a:rPr lang="uk-UA" dirty="0" err="1">
                <a:solidFill>
                  <a:srgbClr val="0070C0"/>
                </a:solidFill>
              </a:rPr>
              <a:t>store</a:t>
            </a:r>
            <a:r>
              <a:rPr lang="uk-UA" dirty="0">
                <a:solidFill>
                  <a:srgbClr val="0070C0"/>
                </a:solidFill>
              </a:rPr>
              <a:t>, </a:t>
            </a:r>
            <a:r>
              <a:rPr lang="uk-UA" dirty="0" err="1">
                <a:solidFill>
                  <a:srgbClr val="0070C0"/>
                </a:solidFill>
              </a:rPr>
              <a:t>manage</a:t>
            </a:r>
            <a:r>
              <a:rPr lang="uk-UA" dirty="0">
                <a:solidFill>
                  <a:srgbClr val="0070C0"/>
                </a:solidFill>
              </a:rPr>
              <a:t> and </a:t>
            </a:r>
            <a:r>
              <a:rPr lang="uk-UA" dirty="0" err="1" smtClean="0">
                <a:solidFill>
                  <a:srgbClr val="0070C0"/>
                </a:solidFill>
              </a:rPr>
              <a:t>analy</a:t>
            </a:r>
            <a:r>
              <a:rPr lang="en-US" dirty="0" smtClean="0">
                <a:solidFill>
                  <a:srgbClr val="0070C0"/>
                </a:solidFill>
              </a:rPr>
              <a:t>z</a:t>
            </a:r>
            <a:r>
              <a:rPr lang="uk-UA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” </a:t>
            </a:r>
            <a:r>
              <a:rPr lang="en-US" dirty="0" smtClean="0"/>
              <a:t>(Hewson, 2008)</a:t>
            </a:r>
          </a:p>
          <a:p>
            <a:r>
              <a:rPr lang="en-US" dirty="0">
                <a:solidFill>
                  <a:srgbClr val="0070C0"/>
                </a:solidFill>
              </a:rPr>
              <a:t>Applications – e.g. marketing research to target advertisements and promote sales to fit the consumers’ needs, election campaigns etc</a:t>
            </a:r>
            <a:r>
              <a:rPr lang="en-US" dirty="0"/>
              <a:t>.</a:t>
            </a:r>
            <a:endParaRPr lang="uk-UA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1954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Social </a:t>
            </a:r>
            <a:r>
              <a:rPr lang="uk-UA" dirty="0" err="1"/>
              <a:t>media</a:t>
            </a:r>
            <a:r>
              <a:rPr lang="uk-UA" dirty="0"/>
              <a:t> </a:t>
            </a:r>
            <a:r>
              <a:rPr lang="uk-UA" dirty="0" err="1"/>
              <a:t>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Types of social media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Social networks - Facebook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Blogs – WordPress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Microblogs – Twitter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Social news – Reddit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Social bookmarking – </a:t>
            </a:r>
            <a:r>
              <a:rPr lang="en-US" dirty="0" smtClean="0"/>
              <a:t>Delicious 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Media sharing – YouTube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Wikis – Wikipedia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Question-and-answer sites – Ask.com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Review sites – TripAdvisor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Decision on publication or sharing information is made by distributed users, not centralized editors, which improves representativeness of data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For marketing,</a:t>
            </a:r>
            <a:r>
              <a:rPr lang="en-US" dirty="0" smtClean="0"/>
              <a:t> sociology, psychology etc.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endParaRPr lang="uk-UA" dirty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220596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Social </a:t>
            </a:r>
            <a:r>
              <a:rPr lang="uk-UA" dirty="0" err="1"/>
              <a:t>media</a:t>
            </a:r>
            <a:r>
              <a:rPr lang="uk-UA" dirty="0"/>
              <a:t> </a:t>
            </a:r>
            <a:r>
              <a:rPr lang="uk-UA" dirty="0" err="1"/>
              <a:t>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229600" cy="56044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Content-based </a:t>
            </a:r>
            <a:r>
              <a:rPr lang="en-US" dirty="0" smtClean="0"/>
              <a:t>analytics:</a:t>
            </a:r>
          </a:p>
          <a:p>
            <a:pPr lvl="1"/>
            <a:r>
              <a:rPr lang="en-US" dirty="0" smtClean="0"/>
              <a:t>Content: images, videos, feedback, reviews etc.</a:t>
            </a:r>
          </a:p>
          <a:p>
            <a:pPr lvl="1"/>
            <a:r>
              <a:rPr lang="en-US" dirty="0" smtClean="0"/>
              <a:t>Content is user-generated, unstructured and dynamic</a:t>
            </a:r>
          </a:p>
          <a:p>
            <a:r>
              <a:rPr lang="en-US" dirty="0">
                <a:solidFill>
                  <a:srgbClr val="0070C0"/>
                </a:solidFill>
              </a:rPr>
              <a:t>Structure-based </a:t>
            </a:r>
            <a:r>
              <a:rPr lang="en-US" dirty="0" smtClean="0">
                <a:solidFill>
                  <a:srgbClr val="0070C0"/>
                </a:solidFill>
              </a:rPr>
              <a:t>analytics / </a:t>
            </a:r>
            <a:r>
              <a:rPr lang="en-US" dirty="0">
                <a:solidFill>
                  <a:srgbClr val="0070C0"/>
                </a:solidFill>
              </a:rPr>
              <a:t>social network </a:t>
            </a:r>
            <a:r>
              <a:rPr lang="en-US" dirty="0" smtClean="0">
                <a:solidFill>
                  <a:srgbClr val="0070C0"/>
                </a:solidFill>
              </a:rPr>
              <a:t>analytics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Analysis </a:t>
            </a:r>
            <a:r>
              <a:rPr lang="en-US" dirty="0">
                <a:solidFill>
                  <a:srgbClr val="0070C0"/>
                </a:solidFill>
              </a:rPr>
              <a:t>of relationships, </a:t>
            </a:r>
            <a:r>
              <a:rPr lang="en-US" dirty="0" smtClean="0">
                <a:solidFill>
                  <a:srgbClr val="0070C0"/>
                </a:solidFill>
              </a:rPr>
              <a:t>interactions between entities</a:t>
            </a:r>
          </a:p>
          <a:p>
            <a:pPr lvl="1"/>
            <a:r>
              <a:rPr lang="en-US" dirty="0" smtClean="0"/>
              <a:t>Modelling  and visualization with nodes (users) and edges (existence of relationship  in social graphs  or intensity of interactions – likes, comments – in activity graphs)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Community </a:t>
            </a:r>
            <a:r>
              <a:rPr lang="en-US" dirty="0">
                <a:solidFill>
                  <a:srgbClr val="0070C0"/>
                </a:solidFill>
              </a:rPr>
              <a:t>detection </a:t>
            </a:r>
            <a:r>
              <a:rPr lang="uk-UA" dirty="0" smtClean="0">
                <a:solidFill>
                  <a:srgbClr val="0070C0"/>
                </a:solidFill>
              </a:rPr>
              <a:t>- </a:t>
            </a:r>
            <a:r>
              <a:rPr lang="en-US" dirty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dentifying  implicit virtual communities / sub-networks (</a:t>
            </a:r>
            <a:r>
              <a:rPr lang="en-US" dirty="0">
                <a:solidFill>
                  <a:srgbClr val="0070C0"/>
                </a:solidFill>
              </a:rPr>
              <a:t>group of </a:t>
            </a:r>
            <a:r>
              <a:rPr lang="en-US" dirty="0" smtClean="0">
                <a:solidFill>
                  <a:srgbClr val="0070C0"/>
                </a:solidFill>
              </a:rPr>
              <a:t>users who relatively more interrelated to each other than with the rest) – clustering of a ne</a:t>
            </a:r>
            <a:r>
              <a:rPr lang="en-US" dirty="0" smtClean="0"/>
              <a:t>twork – e.g. to improve product offering targeted at specific groups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Social influence analysis </a:t>
            </a:r>
            <a:r>
              <a:rPr lang="en-US" dirty="0" smtClean="0">
                <a:solidFill>
                  <a:srgbClr val="0070C0"/>
                </a:solidFill>
              </a:rPr>
              <a:t>- </a:t>
            </a:r>
            <a:r>
              <a:rPr lang="uk-UA" dirty="0" smtClean="0">
                <a:solidFill>
                  <a:srgbClr val="0070C0"/>
                </a:solidFill>
              </a:rPr>
              <a:t>і</a:t>
            </a:r>
            <a:r>
              <a:rPr lang="en-US" dirty="0" err="1" smtClean="0">
                <a:solidFill>
                  <a:srgbClr val="0070C0"/>
                </a:solidFill>
              </a:rPr>
              <a:t>dentifying</a:t>
            </a:r>
            <a:r>
              <a:rPr lang="en-US" dirty="0" smtClean="0">
                <a:solidFill>
                  <a:srgbClr val="0070C0"/>
                </a:solidFill>
              </a:rPr>
              <a:t> hubs  (users with large amount of social links, important nodes) – with various measures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rgbClr val="FF0000"/>
                </a:solidFill>
              </a:rPr>
              <a:t>degree </a:t>
            </a:r>
            <a:r>
              <a:rPr lang="en-US" dirty="0">
                <a:solidFill>
                  <a:srgbClr val="FF0000"/>
                </a:solidFill>
              </a:rPr>
              <a:t>centrality, </a:t>
            </a:r>
            <a:r>
              <a:rPr lang="en-US" dirty="0" err="1" smtClean="0">
                <a:solidFill>
                  <a:srgbClr val="FF0000"/>
                </a:solidFill>
              </a:rPr>
              <a:t>betweenness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centrality, closeness centrality, and eigenvector centrality </a:t>
            </a:r>
            <a:r>
              <a:rPr lang="en-US" dirty="0" smtClean="0">
                <a:solidFill>
                  <a:srgbClr val="FF0000"/>
                </a:solidFill>
              </a:rPr>
              <a:t>(Tang </a:t>
            </a:r>
            <a:r>
              <a:rPr lang="en-US" dirty="0">
                <a:solidFill>
                  <a:srgbClr val="FF0000"/>
                </a:solidFill>
              </a:rPr>
              <a:t>&amp; Liu, 2010)</a:t>
            </a:r>
          </a:p>
          <a:p>
            <a:pPr lvl="1"/>
            <a:r>
              <a:rPr lang="en-US" sz="2700" dirty="0"/>
              <a:t>Link prediction – to forecast dynamics of a network, e.g. to predict criminal collaborations, to suggest new friends, Youtube channels, movies</a:t>
            </a:r>
          </a:p>
          <a:p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2880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Predictive analytics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Using historical and current data for forecasting, e.g</a:t>
            </a:r>
            <a:r>
              <a:rPr lang="en-US" dirty="0" smtClean="0"/>
              <a:t>.:</a:t>
            </a:r>
          </a:p>
          <a:p>
            <a:pPr lvl="1"/>
            <a:r>
              <a:rPr lang="en-US" dirty="0" smtClean="0"/>
              <a:t>predicting equipment /vehicle failure by using data from sensors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predicting further </a:t>
            </a:r>
            <a:r>
              <a:rPr lang="en-US" sz="2700" dirty="0">
                <a:solidFill>
                  <a:srgbClr val="0070C0"/>
                </a:solidFill>
              </a:rPr>
              <a:t>purchases of consumers, generating recommendation lists / personalized product offers (goods, movies etc.) based on previous online traces of clients (clickstream data, previous buying patterns), </a:t>
            </a:r>
            <a:r>
              <a:rPr lang="en-US" sz="2700" dirty="0" smtClean="0">
                <a:solidFill>
                  <a:srgbClr val="0070C0"/>
                </a:solidFill>
              </a:rPr>
              <a:t>location, user-generated content in social media</a:t>
            </a:r>
            <a:endParaRPr lang="en-US" sz="2700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Extrapolation techniques – e.g. moving averages, extrapolating historical trends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Regression </a:t>
            </a:r>
            <a:r>
              <a:rPr lang="en-US" dirty="0">
                <a:solidFill>
                  <a:srgbClr val="0070C0"/>
                </a:solidFill>
              </a:rPr>
              <a:t>techniques </a:t>
            </a:r>
            <a:r>
              <a:rPr lang="en-US" dirty="0" smtClean="0">
                <a:solidFill>
                  <a:srgbClr val="0070C0"/>
                </a:solidFill>
              </a:rPr>
              <a:t>– to find relationship between variables and make a prediction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Machine </a:t>
            </a:r>
            <a:r>
              <a:rPr lang="en-US" dirty="0">
                <a:solidFill>
                  <a:srgbClr val="0070C0"/>
                </a:solidFill>
              </a:rPr>
              <a:t>learning techniques </a:t>
            </a:r>
            <a:r>
              <a:rPr lang="en-US" dirty="0" smtClean="0">
                <a:solidFill>
                  <a:srgbClr val="0070C0"/>
                </a:solidFill>
              </a:rPr>
              <a:t>(neural networks)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7785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Predictive </a:t>
            </a:r>
            <a:r>
              <a:rPr lang="en-US" dirty="0" smtClean="0"/>
              <a:t>analytics – problems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Sometimes entire population is available, not just a </a:t>
            </a:r>
            <a:r>
              <a:rPr lang="en-US" dirty="0" smtClean="0">
                <a:solidFill>
                  <a:srgbClr val="0070C0"/>
                </a:solidFill>
              </a:rPr>
              <a:t>sample or a sample includes the majority of a population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Even </a:t>
            </a:r>
            <a:r>
              <a:rPr lang="en-US" dirty="0">
                <a:solidFill>
                  <a:srgbClr val="0070C0"/>
                </a:solidFill>
              </a:rPr>
              <a:t>weak regularities are significant since huge number of cases is </a:t>
            </a:r>
            <a:r>
              <a:rPr lang="en-US" dirty="0" smtClean="0">
                <a:solidFill>
                  <a:srgbClr val="0070C0"/>
                </a:solidFill>
              </a:rPr>
              <a:t>analyzed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But outliers (entailing risk of </a:t>
            </a:r>
            <a:r>
              <a:rPr lang="en-US" dirty="0" err="1" smtClean="0">
                <a:solidFill>
                  <a:srgbClr val="0070C0"/>
                </a:solidFill>
              </a:rPr>
              <a:t>nonrepresentativeness</a:t>
            </a:r>
            <a:r>
              <a:rPr lang="en-US" dirty="0" smtClean="0">
                <a:solidFill>
                  <a:srgbClr val="0070C0"/>
                </a:solidFill>
              </a:rPr>
              <a:t> of a sample) are not a problem anymore</a:t>
            </a:r>
          </a:p>
          <a:p>
            <a:r>
              <a:rPr lang="en-US" dirty="0" smtClean="0"/>
              <a:t>Conventional methods sometimes are not computationally efficient if big data is used (e.g. iteration procedures may be to complicated)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uk-UA" dirty="0" err="1" smtClean="0">
                <a:solidFill>
                  <a:srgbClr val="0070C0"/>
                </a:solidFill>
              </a:rPr>
              <a:t>purious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err="1" smtClean="0">
                <a:solidFill>
                  <a:srgbClr val="0070C0"/>
                </a:solidFill>
              </a:rPr>
              <a:t>correlation</a:t>
            </a:r>
            <a:r>
              <a:rPr lang="en-US" dirty="0" smtClean="0">
                <a:solidFill>
                  <a:srgbClr val="0070C0"/>
                </a:solidFill>
              </a:rPr>
              <a:t>/ false regularities – when huge number of potential relationships between variables is analyzed, some of discovered ones</a:t>
            </a:r>
            <a:r>
              <a:rPr lang="en-US" dirty="0" smtClean="0"/>
              <a:t> would be a result of coincidence and not causal effect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8527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Software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Tableau</a:t>
            </a:r>
            <a:endParaRPr lang="uk-UA" dirty="0"/>
          </a:p>
          <a:p>
            <a:r>
              <a:rPr lang="en-US" dirty="0" err="1">
                <a:solidFill>
                  <a:srgbClr val="FF0000"/>
                </a:solidFill>
              </a:rPr>
              <a:t>Zoho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Analytics</a:t>
            </a:r>
            <a:r>
              <a:rPr lang="en-US" dirty="0" smtClean="0"/>
              <a:t>, free limited version (&lt;=10 users)</a:t>
            </a:r>
          </a:p>
          <a:p>
            <a:r>
              <a:rPr lang="en-US" dirty="0" err="1" smtClean="0"/>
              <a:t>Splunk</a:t>
            </a:r>
            <a:endParaRPr lang="en-US" dirty="0" smtClean="0"/>
          </a:p>
          <a:p>
            <a:r>
              <a:rPr lang="en-US" dirty="0"/>
              <a:t>SAS Visual Analytics </a:t>
            </a:r>
            <a:endParaRPr lang="en-US" dirty="0" smtClean="0"/>
          </a:p>
          <a:p>
            <a:r>
              <a:rPr lang="en-US" dirty="0" err="1"/>
              <a:t>Talend</a:t>
            </a:r>
            <a:r>
              <a:rPr lang="en-US" dirty="0"/>
              <a:t> </a:t>
            </a:r>
            <a:r>
              <a:rPr lang="en-US" dirty="0" smtClean="0"/>
              <a:t>– free version is available</a:t>
            </a:r>
          </a:p>
          <a:p>
            <a:r>
              <a:rPr lang="en-US" dirty="0" smtClean="0"/>
              <a:t>Apache Cassandra</a:t>
            </a:r>
          </a:p>
          <a:p>
            <a:r>
              <a:rPr lang="en-US" dirty="0" err="1" smtClean="0"/>
              <a:t>SiSense</a:t>
            </a:r>
            <a:endParaRPr lang="en-US" dirty="0" smtClean="0"/>
          </a:p>
          <a:p>
            <a:r>
              <a:rPr lang="en-US" dirty="0"/>
              <a:t>Apache </a:t>
            </a:r>
            <a:r>
              <a:rPr lang="en-US" dirty="0" smtClean="0"/>
              <a:t>Spark</a:t>
            </a:r>
          </a:p>
          <a:p>
            <a:r>
              <a:rPr lang="en-US" dirty="0" err="1" smtClean="0"/>
              <a:t>Plotly</a:t>
            </a:r>
            <a:endParaRPr lang="en-US" dirty="0" smtClean="0"/>
          </a:p>
          <a:p>
            <a:r>
              <a:rPr lang="en-US" dirty="0" smtClean="0"/>
              <a:t>Cloudera – free </a:t>
            </a:r>
          </a:p>
          <a:p>
            <a:r>
              <a:rPr lang="en-US" dirty="0" err="1" smtClean="0"/>
              <a:t>Skytree</a:t>
            </a:r>
            <a:endParaRPr lang="en-US" dirty="0" smtClean="0"/>
          </a:p>
          <a:p>
            <a:r>
              <a:rPr lang="en-US" dirty="0" err="1" smtClean="0"/>
              <a:t>Elasticsearch</a:t>
            </a:r>
            <a:r>
              <a:rPr lang="en-US" dirty="0" smtClean="0"/>
              <a:t> + </a:t>
            </a:r>
            <a:r>
              <a:rPr lang="en-US" dirty="0" err="1"/>
              <a:t>Logstash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Kibana</a:t>
            </a:r>
            <a:endParaRPr lang="en-US" dirty="0" smtClean="0"/>
          </a:p>
          <a:p>
            <a:r>
              <a:rPr lang="en-US" dirty="0" err="1" smtClean="0"/>
              <a:t>Lumify</a:t>
            </a:r>
            <a:endParaRPr lang="en-US" dirty="0" smtClean="0"/>
          </a:p>
          <a:p>
            <a:r>
              <a:rPr lang="en-US" dirty="0"/>
              <a:t>Apache </a:t>
            </a:r>
            <a:r>
              <a:rPr lang="en-US" dirty="0" smtClean="0"/>
              <a:t>Hadoop</a:t>
            </a:r>
          </a:p>
          <a:p>
            <a:r>
              <a:rPr lang="en-US" dirty="0"/>
              <a:t>Apache </a:t>
            </a:r>
            <a:r>
              <a:rPr lang="en-US" dirty="0" smtClean="0"/>
              <a:t>Storm</a:t>
            </a:r>
          </a:p>
          <a:p>
            <a:r>
              <a:rPr lang="en-US" dirty="0" smtClean="0"/>
              <a:t>MongoDB</a:t>
            </a:r>
          </a:p>
          <a:p>
            <a:r>
              <a:rPr lang="en-US" dirty="0"/>
              <a:t>R </a:t>
            </a:r>
            <a:r>
              <a:rPr lang="en-US" dirty="0" smtClean="0"/>
              <a:t>programming environment</a:t>
            </a:r>
          </a:p>
          <a:p>
            <a:r>
              <a:rPr lang="en-US" dirty="0" smtClean="0"/>
              <a:t>Neo4j</a:t>
            </a:r>
          </a:p>
          <a:p>
            <a:r>
              <a:rPr lang="en-US" dirty="0"/>
              <a:t>Apache Samoa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2500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Handling huge amount of data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Handling many data </a:t>
            </a:r>
            <a:r>
              <a:rPr lang="en-US" dirty="0">
                <a:solidFill>
                  <a:srgbClr val="0070C0"/>
                </a:solidFill>
              </a:rPr>
              <a:t>sources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IoT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Supporting large </a:t>
            </a:r>
            <a:r>
              <a:rPr lang="en-US" dirty="0">
                <a:solidFill>
                  <a:srgbClr val="0070C0"/>
                </a:solidFill>
              </a:rPr>
              <a:t>number of users simultaneously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Data </a:t>
            </a:r>
            <a:r>
              <a:rPr lang="en-US" dirty="0" smtClean="0">
                <a:solidFill>
                  <a:srgbClr val="0070C0"/>
                </a:solidFill>
              </a:rPr>
              <a:t>queries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Customization </a:t>
            </a:r>
            <a:r>
              <a:rPr lang="en-US" dirty="0">
                <a:solidFill>
                  <a:srgbClr val="0070C0"/>
                </a:solidFill>
              </a:rPr>
              <a:t>of interface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Gamification </a:t>
            </a:r>
            <a:r>
              <a:rPr lang="en-US" dirty="0" smtClean="0">
                <a:solidFill>
                  <a:srgbClr val="0070C0"/>
                </a:solidFill>
              </a:rPr>
              <a:t>models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Cleansing </a:t>
            </a:r>
            <a:r>
              <a:rPr lang="en-US" dirty="0">
                <a:solidFill>
                  <a:srgbClr val="0070C0"/>
                </a:solidFill>
              </a:rPr>
              <a:t>and transforming data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Data mining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Statistical Modelling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Machine learning, artificial </a:t>
            </a:r>
            <a:r>
              <a:rPr lang="en-US" dirty="0">
                <a:solidFill>
                  <a:srgbClr val="0070C0"/>
                </a:solidFill>
              </a:rPr>
              <a:t>Intelligence </a:t>
            </a:r>
          </a:p>
          <a:p>
            <a:r>
              <a:rPr lang="en-US" dirty="0">
                <a:solidFill>
                  <a:srgbClr val="0070C0"/>
                </a:solidFill>
              </a:rPr>
              <a:t>Notification in case of unusual data </a:t>
            </a:r>
            <a:r>
              <a:rPr lang="en-US" dirty="0" smtClean="0">
                <a:solidFill>
                  <a:srgbClr val="0070C0"/>
                </a:solidFill>
              </a:rPr>
              <a:t>patterns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Risk assessment 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Forecasting</a:t>
            </a:r>
          </a:p>
          <a:p>
            <a:r>
              <a:rPr lang="en-US" dirty="0">
                <a:solidFill>
                  <a:srgbClr val="0070C0"/>
                </a:solidFill>
              </a:rPr>
              <a:t>Real-time monitoring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Detailed reports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Visualization, charts, graphs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Integration of marketing tools</a:t>
            </a:r>
          </a:p>
        </p:txBody>
      </p:sp>
    </p:spTree>
    <p:extLst>
      <p:ext uri="{BB962C8B-B14F-4D97-AF65-F5344CB8AC3E}">
        <p14:creationId xmlns:p14="http://schemas.microsoft.com/office/powerpoint/2010/main" val="2090224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40000" lnSpcReduction="20000"/>
          </a:bodyPr>
          <a:lstStyle/>
          <a:p>
            <a:r>
              <a:rPr lang="en-GB" dirty="0"/>
              <a:t>Hewson, Claire, Research methods on the Internet, in: </a:t>
            </a:r>
            <a:r>
              <a:rPr lang="en-GB" dirty="0" err="1"/>
              <a:t>Cantoni</a:t>
            </a:r>
            <a:r>
              <a:rPr lang="en-GB" dirty="0"/>
              <a:t>, Lorenzo and </a:t>
            </a:r>
            <a:r>
              <a:rPr lang="en-GB" dirty="0" err="1"/>
              <a:t>Danowski</a:t>
            </a:r>
            <a:r>
              <a:rPr lang="en-GB" dirty="0"/>
              <a:t>, James A., eds. </a:t>
            </a:r>
            <a:r>
              <a:rPr lang="en-GB" i="1" dirty="0"/>
              <a:t>Communication and Technology</a:t>
            </a:r>
            <a:r>
              <a:rPr lang="en-GB" dirty="0"/>
              <a:t>, Handbooks of Communication Science Series (5), Berlin, De </a:t>
            </a:r>
            <a:r>
              <a:rPr lang="en-GB" dirty="0" err="1"/>
              <a:t>Gruyter</a:t>
            </a:r>
            <a:r>
              <a:rPr lang="en-GB" dirty="0"/>
              <a:t> Mouton, 2015, pp. 277–302. </a:t>
            </a:r>
            <a:endParaRPr lang="uk-UA" dirty="0"/>
          </a:p>
          <a:p>
            <a:r>
              <a:rPr lang="en-US" b="1" dirty="0" smtClean="0"/>
              <a:t>R</a:t>
            </a:r>
            <a:r>
              <a:rPr lang="en-US" b="1" dirty="0"/>
              <a:t>. </a:t>
            </a:r>
            <a:r>
              <a:rPr lang="en-US" b="1" dirty="0" err="1"/>
              <a:t>M.Lee</a:t>
            </a:r>
            <a:r>
              <a:rPr lang="en-US" b="1" dirty="0"/>
              <a:t>, </a:t>
            </a:r>
            <a:r>
              <a:rPr lang="en-US" b="1" dirty="0" err="1"/>
              <a:t>N.G.Fielding</a:t>
            </a:r>
            <a:r>
              <a:rPr lang="en-US" b="1" dirty="0"/>
              <a:t>, G. </a:t>
            </a:r>
            <a:r>
              <a:rPr lang="en-US" b="1" dirty="0" err="1"/>
              <a:t>BlankOnline</a:t>
            </a:r>
            <a:r>
              <a:rPr lang="en-US" b="1" dirty="0"/>
              <a:t> Research methods in the social sciences: An Editorial Introduction // </a:t>
            </a:r>
            <a:r>
              <a:rPr lang="en-US" dirty="0"/>
              <a:t>Fielding,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(2008).</a:t>
            </a:r>
            <a:r>
              <a:rPr lang="en-US" b="1" dirty="0"/>
              <a:t> P.1-16. </a:t>
            </a:r>
            <a:endParaRPr lang="en-US" b="1" dirty="0" smtClean="0"/>
          </a:p>
          <a:p>
            <a:r>
              <a:rPr lang="uk-UA" dirty="0">
                <a:solidFill>
                  <a:srgbClr val="FF0000"/>
                </a:solidFill>
              </a:rPr>
              <a:t>Oxford </a:t>
            </a:r>
            <a:r>
              <a:rPr lang="uk-UA" dirty="0" err="1">
                <a:solidFill>
                  <a:srgbClr val="FF0000"/>
                </a:solidFill>
              </a:rPr>
              <a:t>Internet</a:t>
            </a:r>
            <a:r>
              <a:rPr lang="uk-UA" dirty="0">
                <a:solidFill>
                  <a:srgbClr val="FF0000"/>
                </a:solidFill>
              </a:rPr>
              <a:t> Institute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Accessing</a:t>
            </a:r>
            <a:r>
              <a:rPr lang="uk-UA" i="1" dirty="0">
                <a:solidFill>
                  <a:srgbClr val="FF0000"/>
                </a:solidFill>
              </a:rPr>
              <a:t> and </a:t>
            </a:r>
            <a:r>
              <a:rPr lang="uk-UA" i="1" dirty="0" err="1">
                <a:solidFill>
                  <a:srgbClr val="FF0000"/>
                </a:solidFill>
              </a:rPr>
              <a:t>Using</a:t>
            </a:r>
            <a:r>
              <a:rPr lang="uk-UA" i="1" dirty="0">
                <a:solidFill>
                  <a:srgbClr val="FF0000"/>
                </a:solidFill>
              </a:rPr>
              <a:t> Big </a:t>
            </a:r>
            <a:r>
              <a:rPr lang="uk-UA" i="1" dirty="0" err="1">
                <a:solidFill>
                  <a:srgbClr val="FF0000"/>
                </a:solidFill>
              </a:rPr>
              <a:t>Data</a:t>
            </a:r>
            <a:r>
              <a:rPr lang="uk-UA" i="1" dirty="0">
                <a:solidFill>
                  <a:srgbClr val="FF0000"/>
                </a:solidFill>
              </a:rPr>
              <a:t> to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Advance</a:t>
            </a:r>
            <a:r>
              <a:rPr lang="uk-UA" i="1" dirty="0">
                <a:solidFill>
                  <a:srgbClr val="FF0000"/>
                </a:solidFill>
              </a:rPr>
              <a:t> Social </a:t>
            </a:r>
            <a:r>
              <a:rPr lang="uk-UA" i="1" dirty="0" err="1">
                <a:solidFill>
                  <a:srgbClr val="FF0000"/>
                </a:solidFill>
              </a:rPr>
              <a:t>Science</a:t>
            </a:r>
            <a:r>
              <a:rPr lang="uk-UA" i="1" dirty="0">
                <a:solidFill>
                  <a:srgbClr val="FF0000"/>
                </a:solidFill>
              </a:rPr>
              <a:t> </a:t>
            </a:r>
            <a:r>
              <a:rPr lang="uk-UA" i="1" dirty="0" err="1">
                <a:solidFill>
                  <a:srgbClr val="FF0000"/>
                </a:solidFill>
              </a:rPr>
              <a:t>Knowledge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uk-UA" dirty="0">
                <a:solidFill>
                  <a:srgbClr val="FF0000"/>
                </a:solidFill>
              </a:rPr>
              <a:t>www.oii.ox.ac.uk/research/projects/?id=98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/>
              <a:t>A. </a:t>
            </a:r>
            <a:r>
              <a:rPr lang="en-US" dirty="0" err="1"/>
              <a:t>Baram-Tsabari</a:t>
            </a:r>
            <a:r>
              <a:rPr lang="en-US" dirty="0"/>
              <a:t>, </a:t>
            </a:r>
            <a:r>
              <a:rPr lang="en-US" dirty="0" err="1"/>
              <a:t>E.Segev</a:t>
            </a:r>
            <a:r>
              <a:rPr lang="en-US" dirty="0"/>
              <a:t>, </a:t>
            </a:r>
            <a:r>
              <a:rPr lang="en-US" dirty="0" err="1"/>
              <a:t>A.J.Sharon</a:t>
            </a:r>
            <a:r>
              <a:rPr lang="en-US" dirty="0"/>
              <a:t> </a:t>
            </a:r>
            <a:r>
              <a:rPr lang="en-US" dirty="0" smtClean="0"/>
              <a:t>. What’s </a:t>
            </a:r>
            <a:r>
              <a:rPr lang="en-US" dirty="0"/>
              <a:t>new? The applications of data mining and big data in the social </a:t>
            </a:r>
            <a:r>
              <a:rPr lang="en-US" dirty="0" smtClean="0"/>
              <a:t>sciences</a:t>
            </a:r>
            <a:r>
              <a:rPr lang="en-US" dirty="0"/>
              <a:t> </a:t>
            </a:r>
            <a:r>
              <a:rPr lang="en-US" dirty="0" smtClean="0"/>
              <a:t>// Fielding</a:t>
            </a:r>
            <a:r>
              <a:rPr lang="en-US" dirty="0"/>
              <a:t>, Nigel G.; Lee, Raymond M. and Blank, Grant, eds., </a:t>
            </a:r>
            <a:r>
              <a:rPr lang="en-US" i="1" dirty="0"/>
              <a:t>The Sage Handbook of Online Research Methods </a:t>
            </a:r>
            <a:r>
              <a:rPr lang="en-US" dirty="0"/>
              <a:t>(2nd Ed.), London, Sage, (</a:t>
            </a:r>
            <a:r>
              <a:rPr lang="en-US" dirty="0" smtClean="0"/>
              <a:t>2008), P.92-107</a:t>
            </a:r>
          </a:p>
          <a:p>
            <a:r>
              <a:rPr lang="en-GB" dirty="0"/>
              <a:t>Amir </a:t>
            </a:r>
            <a:r>
              <a:rPr lang="en-GB" dirty="0" err="1"/>
              <a:t>Gandomi</a:t>
            </a:r>
            <a:r>
              <a:rPr lang="en-GB" dirty="0"/>
              <a:t> and </a:t>
            </a:r>
            <a:r>
              <a:rPr lang="en-GB" dirty="0" err="1"/>
              <a:t>Murtaza</a:t>
            </a:r>
            <a:r>
              <a:rPr lang="en-GB" dirty="0"/>
              <a:t> </a:t>
            </a:r>
            <a:r>
              <a:rPr lang="en-GB" dirty="0" err="1"/>
              <a:t>Haider</a:t>
            </a:r>
            <a:r>
              <a:rPr lang="en-GB" dirty="0"/>
              <a:t>, Beyond the hype: Big data concepts, methods, and analytics, </a:t>
            </a:r>
            <a:r>
              <a:rPr lang="en-GB" i="1" dirty="0"/>
              <a:t>International Journal of Information Management</a:t>
            </a:r>
            <a:r>
              <a:rPr lang="en-GB" dirty="0"/>
              <a:t>, Volume 35, Issue 2, April 2015, pp. 137-144.</a:t>
            </a:r>
            <a:endParaRPr lang="uk-UA" dirty="0"/>
          </a:p>
          <a:p>
            <a:r>
              <a:rPr lang="en-US" dirty="0"/>
              <a:t>Hair J., Anderson R., Tatham R., Black W. Multivariate Data Analysis. – Fifth edition. – Upper Saddle River, New Jersey: Prentice Hall Inc., 1998.</a:t>
            </a:r>
            <a:endParaRPr lang="uk-UA" dirty="0"/>
          </a:p>
          <a:p>
            <a:r>
              <a:rPr lang="it-IT" dirty="0"/>
              <a:t>VSS Monitoring </a:t>
            </a:r>
            <a:r>
              <a:rPr lang="it-IT" dirty="0" smtClean="0"/>
              <a:t>(2020). </a:t>
            </a:r>
            <a:r>
              <a:rPr lang="uk-UA" b="1" dirty="0" smtClean="0"/>
              <a:t>13 </a:t>
            </a:r>
            <a:r>
              <a:rPr lang="uk-UA" b="1" dirty="0" err="1"/>
              <a:t>Best</a:t>
            </a:r>
            <a:r>
              <a:rPr lang="uk-UA" b="1" dirty="0"/>
              <a:t> Big </a:t>
            </a:r>
            <a:r>
              <a:rPr lang="uk-UA" b="1" dirty="0" err="1"/>
              <a:t>Data</a:t>
            </a:r>
            <a:r>
              <a:rPr lang="uk-UA" b="1" dirty="0"/>
              <a:t> Analytics </a:t>
            </a:r>
            <a:r>
              <a:rPr lang="uk-UA" b="1" dirty="0" err="1"/>
              <a:t>Tools</a:t>
            </a:r>
            <a:r>
              <a:rPr lang="uk-UA" b="1" dirty="0"/>
              <a:t>, </a:t>
            </a:r>
            <a:r>
              <a:rPr lang="uk-UA" b="1" dirty="0" err="1"/>
              <a:t>Software</a:t>
            </a:r>
            <a:r>
              <a:rPr lang="uk-UA" b="1" dirty="0"/>
              <a:t>, and </a:t>
            </a:r>
            <a:r>
              <a:rPr lang="uk-UA" b="1" dirty="0" err="1"/>
              <a:t>Programs</a:t>
            </a:r>
            <a:r>
              <a:rPr lang="uk-UA" b="1" dirty="0"/>
              <a:t> | </a:t>
            </a:r>
            <a:r>
              <a:rPr lang="uk-UA" b="1" dirty="0" err="1"/>
              <a:t>Reviews</a:t>
            </a:r>
            <a:r>
              <a:rPr lang="uk-UA" b="1" dirty="0"/>
              <a:t> </a:t>
            </a:r>
            <a:r>
              <a:rPr lang="uk-UA" b="1" dirty="0" smtClean="0"/>
              <a:t>2020</a:t>
            </a:r>
            <a:r>
              <a:rPr lang="en-US" b="1" dirty="0" smtClean="0"/>
              <a:t>. </a:t>
            </a:r>
            <a:r>
              <a:rPr lang="en-US" u="sng" dirty="0" smtClean="0">
                <a:hlinkClick r:id="rId2"/>
              </a:rPr>
              <a:t>https</a:t>
            </a:r>
            <a:r>
              <a:rPr lang="uk-UA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vssmonitoring</a:t>
            </a:r>
            <a:r>
              <a:rPr lang="uk-UA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com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best</a:t>
            </a:r>
            <a:r>
              <a:rPr lang="uk-UA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big</a:t>
            </a:r>
            <a:r>
              <a:rPr lang="uk-UA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data</a:t>
            </a:r>
            <a:r>
              <a:rPr lang="uk-UA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analytics</a:t>
            </a:r>
            <a:r>
              <a:rPr lang="uk-UA" u="sng" dirty="0">
                <a:hlinkClick r:id="rId2"/>
              </a:rPr>
              <a:t>-</a:t>
            </a:r>
            <a:r>
              <a:rPr lang="en-US" u="sng" dirty="0">
                <a:hlinkClick r:id="rId2"/>
              </a:rPr>
              <a:t>tools</a:t>
            </a:r>
            <a:r>
              <a:rPr lang="uk-UA" u="sng" dirty="0" smtClean="0">
                <a:hlinkClick r:id="rId2"/>
              </a:rPr>
              <a:t>/</a:t>
            </a:r>
            <a:endParaRPr lang="en-US" u="sng" dirty="0" smtClean="0"/>
          </a:p>
          <a:p>
            <a:r>
              <a:rPr lang="en-US" b="1" dirty="0" smtClean="0"/>
              <a:t>Vladimir </a:t>
            </a:r>
            <a:r>
              <a:rPr lang="en-US" b="1" dirty="0" err="1" smtClean="0"/>
              <a:t>Fedak</a:t>
            </a:r>
            <a:r>
              <a:rPr lang="en-US" b="1" dirty="0" smtClean="0"/>
              <a:t> (2018) </a:t>
            </a:r>
            <a:r>
              <a:rPr lang="uk-UA" b="1" dirty="0" smtClean="0"/>
              <a:t>8 </a:t>
            </a:r>
            <a:r>
              <a:rPr lang="uk-UA" b="1" dirty="0" err="1"/>
              <a:t>Open</a:t>
            </a:r>
            <a:r>
              <a:rPr lang="uk-UA" b="1" dirty="0"/>
              <a:t> </a:t>
            </a:r>
            <a:r>
              <a:rPr lang="uk-UA" b="1" dirty="0" err="1"/>
              <a:t>Source</a:t>
            </a:r>
            <a:r>
              <a:rPr lang="uk-UA" b="1" dirty="0"/>
              <a:t> Big </a:t>
            </a:r>
            <a:r>
              <a:rPr lang="uk-UA" b="1" dirty="0" err="1"/>
              <a:t>Data</a:t>
            </a:r>
            <a:r>
              <a:rPr lang="uk-UA" b="1" dirty="0"/>
              <a:t> </a:t>
            </a:r>
            <a:r>
              <a:rPr lang="uk-UA" b="1" dirty="0" err="1"/>
              <a:t>Tools</a:t>
            </a:r>
            <a:r>
              <a:rPr lang="uk-UA" b="1" dirty="0"/>
              <a:t> to </a:t>
            </a:r>
            <a:r>
              <a:rPr lang="uk-UA" b="1" dirty="0" err="1"/>
              <a:t>use</a:t>
            </a:r>
            <a:r>
              <a:rPr lang="uk-UA" b="1" dirty="0"/>
              <a:t> in </a:t>
            </a:r>
            <a:r>
              <a:rPr lang="uk-UA" b="1" dirty="0" smtClean="0"/>
              <a:t>2018</a:t>
            </a:r>
            <a:r>
              <a:rPr lang="en-US" b="1" dirty="0" smtClean="0"/>
              <a:t>. </a:t>
            </a:r>
            <a:r>
              <a:rPr lang="en-US" u="sng" dirty="0" smtClean="0">
                <a:hlinkClick r:id="rId3"/>
              </a:rPr>
              <a:t>https</a:t>
            </a:r>
            <a:r>
              <a:rPr lang="uk-UA" u="sng" dirty="0">
                <a:hlinkClick r:id="rId3"/>
              </a:rPr>
              <a:t>://</a:t>
            </a:r>
            <a:r>
              <a:rPr lang="en-US" u="sng" dirty="0" err="1">
                <a:hlinkClick r:id="rId3"/>
              </a:rPr>
              <a:t>towardsdatascience</a:t>
            </a:r>
            <a:r>
              <a:rPr lang="uk-UA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com</a:t>
            </a:r>
            <a:r>
              <a:rPr lang="uk-UA" u="sng" dirty="0">
                <a:hlinkClick r:id="rId3"/>
              </a:rPr>
              <a:t>/8-</a:t>
            </a:r>
            <a:r>
              <a:rPr lang="en-US" u="sng" dirty="0">
                <a:hlinkClick r:id="rId3"/>
              </a:rPr>
              <a:t>open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source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big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data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tools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to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use</a:t>
            </a:r>
            <a:r>
              <a:rPr lang="uk-UA" u="sng" dirty="0">
                <a:hlinkClick r:id="rId3"/>
              </a:rPr>
              <a:t>-</a:t>
            </a:r>
            <a:r>
              <a:rPr lang="en-US" u="sng" dirty="0">
                <a:hlinkClick r:id="rId3"/>
              </a:rPr>
              <a:t>in</a:t>
            </a:r>
            <a:r>
              <a:rPr lang="uk-UA" u="sng" dirty="0">
                <a:hlinkClick r:id="rId3"/>
              </a:rPr>
              <a:t>-2018-</a:t>
            </a:r>
            <a:r>
              <a:rPr lang="en-US" u="sng" dirty="0">
                <a:hlinkClick r:id="rId3"/>
              </a:rPr>
              <a:t>e</a:t>
            </a:r>
            <a:r>
              <a:rPr lang="uk-UA" u="sng" dirty="0">
                <a:hlinkClick r:id="rId3"/>
              </a:rPr>
              <a:t>35</a:t>
            </a:r>
            <a:r>
              <a:rPr lang="en-US" u="sng" dirty="0">
                <a:hlinkClick r:id="rId3"/>
              </a:rPr>
              <a:t>cab</a:t>
            </a:r>
            <a:r>
              <a:rPr lang="uk-UA" u="sng" dirty="0">
                <a:hlinkClick r:id="rId3"/>
              </a:rPr>
              <a:t>47</a:t>
            </a:r>
            <a:r>
              <a:rPr lang="en-US" u="sng" dirty="0">
                <a:hlinkClick r:id="rId3"/>
              </a:rPr>
              <a:t>ca</a:t>
            </a:r>
            <a:r>
              <a:rPr lang="uk-UA" u="sng" dirty="0">
                <a:hlinkClick r:id="rId3"/>
              </a:rPr>
              <a:t>1</a:t>
            </a:r>
            <a:r>
              <a:rPr lang="en-US" u="sng" dirty="0">
                <a:hlinkClick r:id="rId3"/>
              </a:rPr>
              <a:t>d</a:t>
            </a:r>
            <a:endParaRPr lang="uk-UA" dirty="0"/>
          </a:p>
          <a:p>
            <a:r>
              <a:rPr lang="en-GB" dirty="0"/>
              <a:t>Lewis, S. C., </a:t>
            </a:r>
            <a:r>
              <a:rPr lang="en-GB" dirty="0" err="1"/>
              <a:t>Zamith</a:t>
            </a:r>
            <a:r>
              <a:rPr lang="en-GB" dirty="0"/>
              <a:t>, R., &amp; </a:t>
            </a:r>
            <a:r>
              <a:rPr lang="en-GB" dirty="0" err="1"/>
              <a:t>Hermida</a:t>
            </a:r>
            <a:r>
              <a:rPr lang="en-GB" dirty="0"/>
              <a:t>, A. Content Analysis in an Era of Big Data: A Hybrid Approach to Computational and Manual Methods.</a:t>
            </a:r>
            <a:r>
              <a:rPr lang="en-GB" i="1" dirty="0"/>
              <a:t> Journal of Broadcasting &amp; Electronic Media</a:t>
            </a:r>
            <a:r>
              <a:rPr lang="en-GB" dirty="0"/>
              <a:t>, 57(1) (2013), pp. 34–52</a:t>
            </a:r>
            <a:r>
              <a:rPr lang="en-GB" dirty="0" smtClean="0"/>
              <a:t>.</a:t>
            </a:r>
          </a:p>
          <a:p>
            <a:r>
              <a:rPr lang="it-IT" dirty="0">
                <a:hlinkClick r:id="rId4"/>
              </a:rPr>
              <a:t>Brian Turner</a:t>
            </a:r>
            <a:r>
              <a:rPr lang="it-IT" dirty="0"/>
              <a:t> </a:t>
            </a:r>
            <a:r>
              <a:rPr lang="it-IT" dirty="0" smtClean="0"/>
              <a:t>(2020) </a:t>
            </a:r>
            <a:r>
              <a:rPr lang="en-US" b="1" dirty="0" smtClean="0"/>
              <a:t>Best </a:t>
            </a:r>
            <a:r>
              <a:rPr lang="en-US" b="1" dirty="0"/>
              <a:t>interactive voice response (IVR) systems of 2021. https://</a:t>
            </a:r>
            <a:r>
              <a:rPr lang="en-US" b="1" dirty="0" smtClean="0"/>
              <a:t>www.techradar.com/best/best-interactive-voice-response-ivr-services</a:t>
            </a:r>
          </a:p>
          <a:p>
            <a:r>
              <a:rPr lang="en-US" dirty="0">
                <a:solidFill>
                  <a:srgbClr val="FF0000"/>
                </a:solidFill>
                <a:hlinkClick r:id="rId5"/>
              </a:rPr>
              <a:t>Tang and Liu, 2010</a:t>
            </a:r>
            <a:r>
              <a:rPr lang="en-US" dirty="0">
                <a:solidFill>
                  <a:srgbClr val="FF0000"/>
                </a:solidFill>
              </a:rPr>
              <a:t>L. Tang, H. </a:t>
            </a:r>
            <a:r>
              <a:rPr lang="en-US" dirty="0" smtClean="0">
                <a:solidFill>
                  <a:srgbClr val="FF0000"/>
                </a:solidFill>
              </a:rPr>
              <a:t>Liu. </a:t>
            </a:r>
            <a:r>
              <a:rPr lang="en-US" b="1" dirty="0" smtClean="0">
                <a:solidFill>
                  <a:srgbClr val="FF0000"/>
                </a:solidFill>
              </a:rPr>
              <a:t>Community </a:t>
            </a:r>
            <a:r>
              <a:rPr lang="en-US" b="1" dirty="0">
                <a:solidFill>
                  <a:srgbClr val="FF0000"/>
                </a:solidFill>
              </a:rPr>
              <a:t>detection and mining in social </a:t>
            </a:r>
            <a:r>
              <a:rPr lang="en-US" b="1" dirty="0" smtClean="0">
                <a:solidFill>
                  <a:srgbClr val="FF0000"/>
                </a:solidFill>
              </a:rPr>
              <a:t>media </a:t>
            </a:r>
            <a:r>
              <a:rPr lang="en-US" dirty="0" smtClean="0">
                <a:solidFill>
                  <a:srgbClr val="FF0000"/>
                </a:solidFill>
              </a:rPr>
              <a:t>Synthesis </a:t>
            </a:r>
            <a:r>
              <a:rPr lang="en-US" dirty="0">
                <a:solidFill>
                  <a:srgbClr val="FF0000"/>
                </a:solidFill>
              </a:rPr>
              <a:t>Lectures on Data Mining and Knowledge Discovery, 2 (1) (2010), pp. 1-137</a:t>
            </a:r>
          </a:p>
          <a:p>
            <a:endParaRPr lang="en-US" b="1" dirty="0"/>
          </a:p>
          <a:p>
            <a:endParaRPr lang="uk-UA" dirty="0"/>
          </a:p>
          <a:p>
            <a:endParaRPr lang="uk-UA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uk-UA" dirty="0">
              <a:solidFill>
                <a:srgbClr val="FF0000"/>
              </a:solidFill>
            </a:endParaRPr>
          </a:p>
          <a:p>
            <a:endParaRPr lang="en-US" b="1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921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Volume – large size: &gt;=many terabytes /petabytes (depending upon data type: text / video)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Velocity – high frequency of data generation and necessary speed of data analysis (real-time analytics)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Variety / heterogeneity 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Structured data (tables / spreadsheets / relational </a:t>
            </a:r>
            <a:r>
              <a:rPr lang="en-US" dirty="0" smtClean="0">
                <a:solidFill>
                  <a:srgbClr val="0070C0"/>
                </a:solidFill>
              </a:rPr>
              <a:t>databases)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Semistructured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Extensible </a:t>
            </a:r>
            <a:r>
              <a:rPr lang="en-US" dirty="0" err="1" smtClean="0">
                <a:solidFill>
                  <a:srgbClr val="FF0000"/>
                </a:solidFill>
              </a:rPr>
              <a:t>MarkupLanguage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smtClean="0"/>
              <a:t>XML) – machine-readable documents with data tags)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Unstructutred</a:t>
            </a:r>
            <a:r>
              <a:rPr lang="en-US" dirty="0" smtClean="0">
                <a:solidFill>
                  <a:srgbClr val="0070C0"/>
                </a:solidFill>
              </a:rPr>
              <a:t> data (audio, images, videos, unstructured text, sensor data, social media posts)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6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uk-UA" dirty="0" err="1" smtClean="0">
                <a:solidFill>
                  <a:srgbClr val="0070C0"/>
                </a:solidFill>
              </a:rPr>
              <a:t>Variability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– fluctuations in data flow volume (peaks and bottoms of cycles)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uk-UA" sz="3200" dirty="0" err="1">
                <a:solidFill>
                  <a:srgbClr val="0070C0"/>
                </a:solidFill>
              </a:rPr>
              <a:t>Complexity</a:t>
            </a:r>
            <a:r>
              <a:rPr lang="en-US" sz="3200" dirty="0">
                <a:solidFill>
                  <a:srgbClr val="0070C0"/>
                </a:solidFill>
              </a:rPr>
              <a:t> – data generated from various sources and devices (webservers, computers, smartphones, smart TV, sensors , </a:t>
            </a:r>
            <a:r>
              <a:rPr lang="en-US" sz="3200" dirty="0" err="1">
                <a:solidFill>
                  <a:srgbClr val="0070C0"/>
                </a:solidFill>
              </a:rPr>
              <a:t>videocameras</a:t>
            </a:r>
            <a:r>
              <a:rPr lang="en-US" sz="3200" dirty="0">
                <a:solidFill>
                  <a:srgbClr val="0070C0"/>
                </a:solidFill>
              </a:rPr>
              <a:t>, tracking tools, items for </a:t>
            </a:r>
            <a:r>
              <a:rPr lang="en-US" sz="3200" dirty="0" err="1">
                <a:solidFill>
                  <a:srgbClr val="0070C0"/>
                </a:solidFill>
              </a:rPr>
              <a:t>IoT</a:t>
            </a:r>
            <a:r>
              <a:rPr lang="en-US" sz="3200" dirty="0">
                <a:solidFill>
                  <a:srgbClr val="0070C0"/>
                </a:solidFill>
              </a:rPr>
              <a:t>) – necessity of connecting them, integration of </a:t>
            </a:r>
            <a:r>
              <a:rPr lang="en-US" sz="3200" dirty="0" smtClean="0">
                <a:solidFill>
                  <a:srgbClr val="0070C0"/>
                </a:solidFill>
              </a:rPr>
              <a:t>data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Value – low cost per data unit (economy of scale effect) and low utility value </a:t>
            </a:r>
            <a:r>
              <a:rPr lang="en-US" sz="3200" dirty="0">
                <a:solidFill>
                  <a:srgbClr val="0070C0"/>
                </a:solidFill>
              </a:rPr>
              <a:t>per data </a:t>
            </a:r>
            <a:r>
              <a:rPr lang="en-US" sz="3200" dirty="0" smtClean="0">
                <a:solidFill>
                  <a:srgbClr val="0070C0"/>
                </a:solidFill>
              </a:rPr>
              <a:t>unit, the total amount of data may be costly, but its analysis provides large benefits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Motivation – benefits of processing / legal requirements to store certain types of data</a:t>
            </a:r>
            <a:endParaRPr lang="en-US" sz="32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Requires innovative cost-efficient methods of data processing and </a:t>
            </a:r>
            <a:r>
              <a:rPr lang="en-US" sz="3200" dirty="0" smtClean="0"/>
              <a:t>analysis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Raises concerns about privacy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130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Data management: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Collection / recording / acquisition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Extraction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Integration of several data sources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Cleaning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Annotation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Avoid </a:t>
            </a:r>
            <a:r>
              <a:rPr lang="en-US" dirty="0">
                <a:solidFill>
                  <a:srgbClr val="0070C0"/>
                </a:solidFill>
              </a:rPr>
              <a:t>poor quality data, errors, handling missing data, </a:t>
            </a:r>
            <a:r>
              <a:rPr lang="en-US" dirty="0" smtClean="0">
                <a:solidFill>
                  <a:srgbClr val="0070C0"/>
                </a:solidFill>
              </a:rPr>
              <a:t>naming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Data transformation, converting </a:t>
            </a:r>
            <a:r>
              <a:rPr lang="en-US" dirty="0">
                <a:solidFill>
                  <a:srgbClr val="0070C0"/>
                </a:solidFill>
              </a:rPr>
              <a:t>into common </a:t>
            </a:r>
            <a:r>
              <a:rPr lang="en-US" dirty="0" smtClean="0">
                <a:solidFill>
                  <a:srgbClr val="0070C0"/>
                </a:solidFill>
              </a:rPr>
              <a:t>format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Aggregating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Reducing </a:t>
            </a:r>
            <a:r>
              <a:rPr lang="en-US" dirty="0">
                <a:solidFill>
                  <a:srgbClr val="0070C0"/>
                </a:solidFill>
              </a:rPr>
              <a:t>dimensions </a:t>
            </a:r>
            <a:r>
              <a:rPr lang="en-US" dirty="0" smtClean="0">
                <a:solidFill>
                  <a:srgbClr val="0070C0"/>
                </a:solidFill>
              </a:rPr>
              <a:t>/ number of variables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wavelet </a:t>
            </a:r>
            <a:r>
              <a:rPr lang="en-US" dirty="0">
                <a:solidFill>
                  <a:srgbClr val="FF0000"/>
                </a:solidFill>
              </a:rPr>
              <a:t>transforms</a:t>
            </a:r>
            <a:r>
              <a:rPr lang="en-US" dirty="0"/>
              <a:t>, principal component analysis, </a:t>
            </a:r>
            <a:r>
              <a:rPr lang="en-US" dirty="0">
                <a:solidFill>
                  <a:srgbClr val="FF0000"/>
                </a:solidFill>
              </a:rPr>
              <a:t>attribute subset selection</a:t>
            </a:r>
            <a:r>
              <a:rPr lang="en-US" dirty="0"/>
              <a:t>)</a:t>
            </a:r>
            <a:endParaRPr lang="uk-UA" dirty="0"/>
          </a:p>
          <a:p>
            <a:r>
              <a:rPr lang="en-US" dirty="0" smtClean="0">
                <a:solidFill>
                  <a:srgbClr val="0070C0"/>
                </a:solidFill>
              </a:rPr>
              <a:t>Data analytics, data mining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763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Warehousing 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Storing the relevant data in a single integrated database, providing a single access point to various data sources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Historical perspective – enables time slicing – information about situation at any particular moment/period</a:t>
            </a:r>
          </a:p>
          <a:p>
            <a:r>
              <a:rPr lang="en-US" dirty="0" smtClean="0"/>
              <a:t>Keeping metadata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66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uk-UA" dirty="0" err="1">
                <a:solidFill>
                  <a:srgbClr val="0070C0"/>
                </a:solidFill>
              </a:rPr>
              <a:t>ata-mining</a:t>
            </a:r>
            <a:r>
              <a:rPr lang="en-US" dirty="0">
                <a:solidFill>
                  <a:srgbClr val="0070C0"/>
                </a:solidFill>
              </a:rPr>
              <a:t> / </a:t>
            </a:r>
            <a:r>
              <a:rPr lang="uk-UA" dirty="0" err="1">
                <a:solidFill>
                  <a:srgbClr val="0070C0"/>
                </a:solidFill>
              </a:rPr>
              <a:t>data-scraping</a:t>
            </a:r>
            <a:r>
              <a:rPr lang="en-US" dirty="0">
                <a:solidFill>
                  <a:srgbClr val="0070C0"/>
                </a:solidFill>
              </a:rPr>
              <a:t> /</a:t>
            </a:r>
            <a:r>
              <a:rPr lang="uk-UA" dirty="0" err="1">
                <a:solidFill>
                  <a:srgbClr val="0070C0"/>
                </a:solidFill>
              </a:rPr>
              <a:t>data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harvesting</a:t>
            </a:r>
            <a:r>
              <a:rPr lang="en-US" dirty="0">
                <a:solidFill>
                  <a:srgbClr val="0070C0"/>
                </a:solidFill>
              </a:rPr>
              <a:t> – automatic extraction of knowledge from </a:t>
            </a:r>
            <a:r>
              <a:rPr lang="en-US" dirty="0" smtClean="0">
                <a:solidFill>
                  <a:srgbClr val="0070C0"/>
                </a:solidFill>
              </a:rPr>
              <a:t>large databases/repositories/mass /social media/metadata or </a:t>
            </a:r>
            <a:r>
              <a:rPr lang="en-US" dirty="0">
                <a:solidFill>
                  <a:srgbClr val="0070C0"/>
                </a:solidFill>
              </a:rPr>
              <a:t>other types of big </a:t>
            </a:r>
            <a:r>
              <a:rPr lang="en-US" dirty="0" smtClean="0">
                <a:solidFill>
                  <a:srgbClr val="0070C0"/>
                </a:solidFill>
              </a:rPr>
              <a:t>data</a:t>
            </a:r>
          </a:p>
          <a:p>
            <a:r>
              <a:rPr lang="en-US" dirty="0" smtClean="0"/>
              <a:t>Approach, not a specific method</a:t>
            </a:r>
          </a:p>
          <a:p>
            <a:r>
              <a:rPr lang="en-US" dirty="0" smtClean="0"/>
              <a:t>Large number of variables and cases are analyzed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Data </a:t>
            </a:r>
            <a:r>
              <a:rPr lang="en-US" dirty="0">
                <a:solidFill>
                  <a:srgbClr val="0070C0"/>
                </a:solidFill>
              </a:rPr>
              <a:t>to be </a:t>
            </a:r>
            <a:r>
              <a:rPr lang="en-US" dirty="0" smtClean="0">
                <a:solidFill>
                  <a:srgbClr val="0070C0"/>
                </a:solidFill>
              </a:rPr>
              <a:t>analyzed</a:t>
            </a:r>
            <a:r>
              <a:rPr lang="en-US" dirty="0">
                <a:solidFill>
                  <a:srgbClr val="0070C0"/>
                </a:solidFill>
              </a:rPr>
              <a:t>: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text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tables, graphs</a:t>
            </a:r>
            <a:r>
              <a:rPr lang="en-US" dirty="0">
                <a:solidFill>
                  <a:srgbClr val="0070C0"/>
                </a:solidFill>
              </a:rPr>
              <a:t>, multimedia, actions, networked </a:t>
            </a:r>
            <a:r>
              <a:rPr lang="en-US" dirty="0" smtClean="0">
                <a:solidFill>
                  <a:srgbClr val="0070C0"/>
                </a:solidFill>
              </a:rPr>
              <a:t>data </a:t>
            </a:r>
            <a:r>
              <a:rPr lang="en-US" dirty="0">
                <a:solidFill>
                  <a:srgbClr val="0070C0"/>
                </a:solidFill>
              </a:rPr>
              <a:t>etc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mass media and other mainstream sites, </a:t>
            </a:r>
            <a:r>
              <a:rPr lang="en-US" dirty="0" smtClean="0">
                <a:solidFill>
                  <a:srgbClr val="0070C0"/>
                </a:solidFill>
              </a:rPr>
              <a:t>user </a:t>
            </a:r>
            <a:r>
              <a:rPr lang="en-US" dirty="0">
                <a:solidFill>
                  <a:srgbClr val="0070C0"/>
                </a:solidFill>
              </a:rPr>
              <a:t>generated content, </a:t>
            </a:r>
            <a:r>
              <a:rPr lang="en-US" dirty="0" smtClean="0">
                <a:solidFill>
                  <a:srgbClr val="0070C0"/>
                </a:solidFill>
              </a:rPr>
              <a:t>user </a:t>
            </a:r>
            <a:r>
              <a:rPr lang="en-US" dirty="0">
                <a:solidFill>
                  <a:srgbClr val="0070C0"/>
                </a:solidFill>
              </a:rPr>
              <a:t>activity (search queries, log files of website </a:t>
            </a:r>
            <a:r>
              <a:rPr lang="en-US" dirty="0" smtClean="0">
                <a:solidFill>
                  <a:srgbClr val="0070C0"/>
                </a:solidFill>
              </a:rPr>
              <a:t>visits, transaction data)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en-US" dirty="0"/>
              <a:t>Usually exploratory </a:t>
            </a:r>
            <a:r>
              <a:rPr lang="en-US" dirty="0" smtClean="0"/>
              <a:t>research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Patterns </a:t>
            </a:r>
            <a:r>
              <a:rPr lang="en-US" dirty="0">
                <a:solidFill>
                  <a:srgbClr val="0070C0"/>
                </a:solidFill>
              </a:rPr>
              <a:t>to find: regression mo</a:t>
            </a:r>
            <a:r>
              <a:rPr lang="en-US" dirty="0"/>
              <a:t>dels, clusters, rules, graphs, decision trees, recurrent </a:t>
            </a:r>
            <a:r>
              <a:rPr lang="en-US" dirty="0" smtClean="0"/>
              <a:t>peaks/cycles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0192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Extracting </a:t>
            </a:r>
            <a:r>
              <a:rPr lang="en-US" dirty="0">
                <a:solidFill>
                  <a:srgbClr val="0070C0"/>
                </a:solidFill>
              </a:rPr>
              <a:t>patterns: </a:t>
            </a:r>
            <a:endParaRPr lang="uk-UA" dirty="0">
              <a:solidFill>
                <a:srgbClr val="0070C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>
                <a:solidFill>
                  <a:srgbClr val="0070C0"/>
                </a:solidFill>
              </a:rPr>
              <a:t>- descriptive (graphs, plots, descriptive statistics, growth rates…; clustering; association rules - Consider joint occurrence of two events; frequent sequences discovery)</a:t>
            </a:r>
            <a:endParaRPr lang="uk-UA" sz="3200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- predictive (classification of new cases </a:t>
            </a:r>
            <a:r>
              <a:rPr lang="en-US" dirty="0" smtClean="0">
                <a:solidFill>
                  <a:srgbClr val="0070C0"/>
                </a:solidFill>
              </a:rPr>
              <a:t>depending on </a:t>
            </a:r>
            <a:r>
              <a:rPr lang="en-US" dirty="0">
                <a:solidFill>
                  <a:srgbClr val="0070C0"/>
                </a:solidFill>
              </a:rPr>
              <a:t>how they are similar to the old ones – if discrete values;  regression – predicting continuous </a:t>
            </a:r>
            <a:r>
              <a:rPr lang="en-US" dirty="0" smtClean="0">
                <a:solidFill>
                  <a:srgbClr val="0070C0"/>
                </a:solidFill>
              </a:rPr>
              <a:t>values)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Evaluating patterns (usual/unexpected/interesting/ confirming hypothesis)</a:t>
            </a:r>
            <a:endParaRPr lang="uk-UA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Presentation of knowledge. </a:t>
            </a:r>
            <a:r>
              <a:rPr lang="en-US" dirty="0" err="1" smtClean="0">
                <a:solidFill>
                  <a:srgbClr val="0070C0"/>
                </a:solidFill>
              </a:rPr>
              <a:t>Vizualization</a:t>
            </a:r>
            <a:r>
              <a:rPr lang="en-US" dirty="0" smtClean="0">
                <a:solidFill>
                  <a:srgbClr val="0070C0"/>
                </a:solidFill>
              </a:rPr>
              <a:t> of results</a:t>
            </a:r>
            <a:endParaRPr lang="en-US" dirty="0">
              <a:solidFill>
                <a:srgbClr val="0070C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784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Decision </a:t>
            </a:r>
            <a:r>
              <a:rPr lang="en-US" dirty="0" smtClean="0">
                <a:solidFill>
                  <a:srgbClr val="0070C0"/>
                </a:solidFill>
              </a:rPr>
              <a:t>Trees: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Dividing data in several steps  (grouping by several variables) to maximize difference in dependent variable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Different groups can be further grouped by different variables</a:t>
            </a:r>
          </a:p>
          <a:p>
            <a:pPr lvl="1"/>
            <a:r>
              <a:rPr lang="en-US" dirty="0" smtClean="0"/>
              <a:t>Until no more significant differences  appear if  grouping is continued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For forecasting decisions / events: sales, crises, bankruptcies etc.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Software:</a:t>
            </a:r>
            <a:r>
              <a:rPr lang="en-US" dirty="0" smtClean="0"/>
              <a:t> </a:t>
            </a:r>
            <a:r>
              <a:rPr lang="en-US" b="1" cap="small" dirty="0" err="1">
                <a:solidFill>
                  <a:srgbClr val="FF0000"/>
                </a:solidFill>
              </a:rPr>
              <a:t>chaid</a:t>
            </a:r>
            <a:r>
              <a:rPr lang="en-US" b="1" cap="small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(Chi Square Interaction Detector) and </a:t>
            </a:r>
            <a:r>
              <a:rPr lang="en-US" b="1" cap="small" dirty="0">
                <a:solidFill>
                  <a:srgbClr val="FF0000"/>
                </a:solidFill>
              </a:rPr>
              <a:t>cart </a:t>
            </a:r>
            <a:r>
              <a:rPr lang="en-US" dirty="0">
                <a:solidFill>
                  <a:srgbClr val="FF0000"/>
                </a:solidFill>
              </a:rPr>
              <a:t>(Classification and Regression Trees).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i="1" dirty="0"/>
          </a:p>
          <a:p>
            <a:endParaRPr lang="en-US" b="1" i="1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890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2831</Words>
  <Application>Microsoft Office PowerPoint</Application>
  <PresentationFormat>On-screen Show (4:3)</PresentationFormat>
  <Paragraphs>279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Big Data Analysis</vt:lpstr>
      <vt:lpstr>Big Data definition</vt:lpstr>
      <vt:lpstr>Properties</vt:lpstr>
      <vt:lpstr>Properties</vt:lpstr>
      <vt:lpstr>Stages</vt:lpstr>
      <vt:lpstr>Data Warehousing </vt:lpstr>
      <vt:lpstr>Data mining</vt:lpstr>
      <vt:lpstr>Data mining</vt:lpstr>
      <vt:lpstr>Data mining</vt:lpstr>
      <vt:lpstr>Decision Tree – Currency Crisis Probability</vt:lpstr>
      <vt:lpstr>Data mining</vt:lpstr>
      <vt:lpstr>Data mining</vt:lpstr>
      <vt:lpstr>Data mining</vt:lpstr>
      <vt:lpstr>Text analytics</vt:lpstr>
      <vt:lpstr>Text analytics</vt:lpstr>
      <vt:lpstr>Text analytics</vt:lpstr>
      <vt:lpstr>Audio analytics</vt:lpstr>
      <vt:lpstr>Video analytics</vt:lpstr>
      <vt:lpstr>Video analytics</vt:lpstr>
      <vt:lpstr>Social media analytics</vt:lpstr>
      <vt:lpstr>Social media analytics</vt:lpstr>
      <vt:lpstr>Predictive analytics</vt:lpstr>
      <vt:lpstr>Predictive analytics – problems </vt:lpstr>
      <vt:lpstr>Software</vt:lpstr>
      <vt:lpstr>Software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llpx llpx</dc:creator>
  <cp:lastModifiedBy>User</cp:lastModifiedBy>
  <cp:revision>336</cp:revision>
  <dcterms:created xsi:type="dcterms:W3CDTF">2006-08-16T00:00:00Z</dcterms:created>
  <dcterms:modified xsi:type="dcterms:W3CDTF">2021-04-21T16:57:49Z</dcterms:modified>
</cp:coreProperties>
</file>