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59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966A2-4DE9-495A-A034-E0AC8E6DA208}" v="36" dt="2020-11-12T17:59:08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00B4-686D-43E9-AAF9-918E5E30575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04DDD9-9065-4DE1-99C8-E926CE597D8C}">
      <dgm:prSet/>
      <dgm:spPr/>
      <dgm:t>
        <a:bodyPr/>
        <a:lstStyle/>
        <a:p>
          <a:r>
            <a:rPr lang="uk-UA"/>
            <a:t>Деколонізація і вплив європейських держав</a:t>
          </a:r>
          <a:endParaRPr lang="en-US"/>
        </a:p>
      </dgm:t>
    </dgm:pt>
    <dgm:pt modelId="{9C20C861-3303-4E70-88C9-145A75E88FDC}" type="parTrans" cxnId="{9AC86A99-A20F-4EAA-AA8C-1DDC91C68479}">
      <dgm:prSet/>
      <dgm:spPr/>
      <dgm:t>
        <a:bodyPr/>
        <a:lstStyle/>
        <a:p>
          <a:endParaRPr lang="en-US"/>
        </a:p>
      </dgm:t>
    </dgm:pt>
    <dgm:pt modelId="{7C1AA074-85D7-4703-BE1C-13042798B83C}" type="sibTrans" cxnId="{9AC86A99-A20F-4EAA-AA8C-1DDC91C68479}">
      <dgm:prSet/>
      <dgm:spPr/>
      <dgm:t>
        <a:bodyPr/>
        <a:lstStyle/>
        <a:p>
          <a:endParaRPr lang="en-US"/>
        </a:p>
      </dgm:t>
    </dgm:pt>
    <dgm:pt modelId="{63892DB7-0BF8-4F15-AF3E-509886E60F47}">
      <dgm:prSet/>
      <dgm:spPr/>
      <dgm:t>
        <a:bodyPr/>
        <a:lstStyle/>
        <a:p>
          <a:r>
            <a:rPr lang="uk-UA"/>
            <a:t>Фізико-географічні характеристики</a:t>
          </a:r>
          <a:endParaRPr lang="en-US"/>
        </a:p>
      </dgm:t>
    </dgm:pt>
    <dgm:pt modelId="{5D957731-C342-4280-9800-49D79E654CEF}" type="parTrans" cxnId="{BFFAB0C9-A6B8-41BB-9D44-C53C8E8D4E95}">
      <dgm:prSet/>
      <dgm:spPr/>
      <dgm:t>
        <a:bodyPr/>
        <a:lstStyle/>
        <a:p>
          <a:endParaRPr lang="en-US"/>
        </a:p>
      </dgm:t>
    </dgm:pt>
    <dgm:pt modelId="{32E9E71F-2FA1-4FFE-9F0B-C03CB637AD61}" type="sibTrans" cxnId="{BFFAB0C9-A6B8-41BB-9D44-C53C8E8D4E95}">
      <dgm:prSet/>
      <dgm:spPr/>
      <dgm:t>
        <a:bodyPr/>
        <a:lstStyle/>
        <a:p>
          <a:endParaRPr lang="en-US"/>
        </a:p>
      </dgm:t>
    </dgm:pt>
    <dgm:pt modelId="{FB8AB13E-2A7C-47E1-ADBE-82EB89B4E5A4}">
      <dgm:prSet/>
      <dgm:spPr/>
      <dgm:t>
        <a:bodyPr/>
        <a:lstStyle/>
        <a:p>
          <a:r>
            <a:rPr lang="uk-UA"/>
            <a:t>Соціально-демографічні показники</a:t>
          </a:r>
          <a:endParaRPr lang="en-US"/>
        </a:p>
      </dgm:t>
    </dgm:pt>
    <dgm:pt modelId="{E852F8BA-C022-489C-A397-7A526D8FFF62}" type="parTrans" cxnId="{6562B80C-3050-4821-986D-9CC71DE1CCEB}">
      <dgm:prSet/>
      <dgm:spPr/>
      <dgm:t>
        <a:bodyPr/>
        <a:lstStyle/>
        <a:p>
          <a:endParaRPr lang="en-US"/>
        </a:p>
      </dgm:t>
    </dgm:pt>
    <dgm:pt modelId="{1DA8E648-652D-4B9F-A7A7-D1EBF3397986}" type="sibTrans" cxnId="{6562B80C-3050-4821-986D-9CC71DE1CCEB}">
      <dgm:prSet/>
      <dgm:spPr/>
      <dgm:t>
        <a:bodyPr/>
        <a:lstStyle/>
        <a:p>
          <a:endParaRPr lang="en-US"/>
        </a:p>
      </dgm:t>
    </dgm:pt>
    <dgm:pt modelId="{97D7B56D-1EF9-40B7-BF17-FAB64FF3AE49}" type="pres">
      <dgm:prSet presAssocID="{FD8B00B4-686D-43E9-AAF9-918E5E305759}" presName="vert0" presStyleCnt="0">
        <dgm:presLayoutVars>
          <dgm:dir/>
          <dgm:animOne val="branch"/>
          <dgm:animLvl val="lvl"/>
        </dgm:presLayoutVars>
      </dgm:prSet>
      <dgm:spPr/>
    </dgm:pt>
    <dgm:pt modelId="{1EEE7EC1-743F-482B-8828-8E2F8DA8CB3B}" type="pres">
      <dgm:prSet presAssocID="{6204DDD9-9065-4DE1-99C8-E926CE597D8C}" presName="thickLine" presStyleLbl="alignNode1" presStyleIdx="0" presStyleCnt="3"/>
      <dgm:spPr/>
    </dgm:pt>
    <dgm:pt modelId="{379E99E0-ADE1-4201-8C64-78037C72C473}" type="pres">
      <dgm:prSet presAssocID="{6204DDD9-9065-4DE1-99C8-E926CE597D8C}" presName="horz1" presStyleCnt="0"/>
      <dgm:spPr/>
    </dgm:pt>
    <dgm:pt modelId="{0A525F01-3F9F-4B4A-8E13-211FB815AD6E}" type="pres">
      <dgm:prSet presAssocID="{6204DDD9-9065-4DE1-99C8-E926CE597D8C}" presName="tx1" presStyleLbl="revTx" presStyleIdx="0" presStyleCnt="3"/>
      <dgm:spPr/>
    </dgm:pt>
    <dgm:pt modelId="{C1978E29-858E-4887-9E09-120959DA5032}" type="pres">
      <dgm:prSet presAssocID="{6204DDD9-9065-4DE1-99C8-E926CE597D8C}" presName="vert1" presStyleCnt="0"/>
      <dgm:spPr/>
    </dgm:pt>
    <dgm:pt modelId="{75083EDC-7708-43D1-93BF-40819CE3D9CA}" type="pres">
      <dgm:prSet presAssocID="{63892DB7-0BF8-4F15-AF3E-509886E60F47}" presName="thickLine" presStyleLbl="alignNode1" presStyleIdx="1" presStyleCnt="3"/>
      <dgm:spPr/>
    </dgm:pt>
    <dgm:pt modelId="{744AC2DD-2AC0-4855-B52E-59E8F287092B}" type="pres">
      <dgm:prSet presAssocID="{63892DB7-0BF8-4F15-AF3E-509886E60F47}" presName="horz1" presStyleCnt="0"/>
      <dgm:spPr/>
    </dgm:pt>
    <dgm:pt modelId="{BAE19D45-AAEF-4FD2-839E-6C6413E6AEA9}" type="pres">
      <dgm:prSet presAssocID="{63892DB7-0BF8-4F15-AF3E-509886E60F47}" presName="tx1" presStyleLbl="revTx" presStyleIdx="1" presStyleCnt="3"/>
      <dgm:spPr/>
    </dgm:pt>
    <dgm:pt modelId="{9D16D10B-54D2-426F-9D50-D499177A1211}" type="pres">
      <dgm:prSet presAssocID="{63892DB7-0BF8-4F15-AF3E-509886E60F47}" presName="vert1" presStyleCnt="0"/>
      <dgm:spPr/>
    </dgm:pt>
    <dgm:pt modelId="{1963F7AB-A2BA-4449-AC1A-BCD89D605576}" type="pres">
      <dgm:prSet presAssocID="{FB8AB13E-2A7C-47E1-ADBE-82EB89B4E5A4}" presName="thickLine" presStyleLbl="alignNode1" presStyleIdx="2" presStyleCnt="3"/>
      <dgm:spPr/>
    </dgm:pt>
    <dgm:pt modelId="{C1DEDB4D-D699-4D5B-80C6-037ACC61DD6B}" type="pres">
      <dgm:prSet presAssocID="{FB8AB13E-2A7C-47E1-ADBE-82EB89B4E5A4}" presName="horz1" presStyleCnt="0"/>
      <dgm:spPr/>
    </dgm:pt>
    <dgm:pt modelId="{C016D8B8-1BD8-45A1-87E6-CE60BF5BBA3C}" type="pres">
      <dgm:prSet presAssocID="{FB8AB13E-2A7C-47E1-ADBE-82EB89B4E5A4}" presName="tx1" presStyleLbl="revTx" presStyleIdx="2" presStyleCnt="3"/>
      <dgm:spPr/>
    </dgm:pt>
    <dgm:pt modelId="{D1E90F80-4FF9-4481-A476-E69674F08208}" type="pres">
      <dgm:prSet presAssocID="{FB8AB13E-2A7C-47E1-ADBE-82EB89B4E5A4}" presName="vert1" presStyleCnt="0"/>
      <dgm:spPr/>
    </dgm:pt>
  </dgm:ptLst>
  <dgm:cxnLst>
    <dgm:cxn modelId="{57C47500-4858-44B7-9C52-E6E314D5081F}" type="presOf" srcId="{6204DDD9-9065-4DE1-99C8-E926CE597D8C}" destId="{0A525F01-3F9F-4B4A-8E13-211FB815AD6E}" srcOrd="0" destOrd="0" presId="urn:microsoft.com/office/officeart/2008/layout/LinedList"/>
    <dgm:cxn modelId="{6562B80C-3050-4821-986D-9CC71DE1CCEB}" srcId="{FD8B00B4-686D-43E9-AAF9-918E5E305759}" destId="{FB8AB13E-2A7C-47E1-ADBE-82EB89B4E5A4}" srcOrd="2" destOrd="0" parTransId="{E852F8BA-C022-489C-A397-7A526D8FFF62}" sibTransId="{1DA8E648-652D-4B9F-A7A7-D1EBF3397986}"/>
    <dgm:cxn modelId="{21639426-620A-4047-9B3D-D88185EFDD53}" type="presOf" srcId="{FB8AB13E-2A7C-47E1-ADBE-82EB89B4E5A4}" destId="{C016D8B8-1BD8-45A1-87E6-CE60BF5BBA3C}" srcOrd="0" destOrd="0" presId="urn:microsoft.com/office/officeart/2008/layout/LinedList"/>
    <dgm:cxn modelId="{3D91CA27-51CB-4A8C-BA4C-2098182670F5}" type="presOf" srcId="{63892DB7-0BF8-4F15-AF3E-509886E60F47}" destId="{BAE19D45-AAEF-4FD2-839E-6C6413E6AEA9}" srcOrd="0" destOrd="0" presId="urn:microsoft.com/office/officeart/2008/layout/LinedList"/>
    <dgm:cxn modelId="{9AC86A99-A20F-4EAA-AA8C-1DDC91C68479}" srcId="{FD8B00B4-686D-43E9-AAF9-918E5E305759}" destId="{6204DDD9-9065-4DE1-99C8-E926CE597D8C}" srcOrd="0" destOrd="0" parTransId="{9C20C861-3303-4E70-88C9-145A75E88FDC}" sibTransId="{7C1AA074-85D7-4703-BE1C-13042798B83C}"/>
    <dgm:cxn modelId="{596DAE99-3726-4A9F-89EB-E6BCF1137DFC}" type="presOf" srcId="{FD8B00B4-686D-43E9-AAF9-918E5E305759}" destId="{97D7B56D-1EF9-40B7-BF17-FAB64FF3AE49}" srcOrd="0" destOrd="0" presId="urn:microsoft.com/office/officeart/2008/layout/LinedList"/>
    <dgm:cxn modelId="{BFFAB0C9-A6B8-41BB-9D44-C53C8E8D4E95}" srcId="{FD8B00B4-686D-43E9-AAF9-918E5E305759}" destId="{63892DB7-0BF8-4F15-AF3E-509886E60F47}" srcOrd="1" destOrd="0" parTransId="{5D957731-C342-4280-9800-49D79E654CEF}" sibTransId="{32E9E71F-2FA1-4FFE-9F0B-C03CB637AD61}"/>
    <dgm:cxn modelId="{FE08BD7B-E37F-471D-82D0-81E439B6AE90}" type="presParOf" srcId="{97D7B56D-1EF9-40B7-BF17-FAB64FF3AE49}" destId="{1EEE7EC1-743F-482B-8828-8E2F8DA8CB3B}" srcOrd="0" destOrd="0" presId="urn:microsoft.com/office/officeart/2008/layout/LinedList"/>
    <dgm:cxn modelId="{1EF8142C-C276-48BC-96CB-03C792D6DB79}" type="presParOf" srcId="{97D7B56D-1EF9-40B7-BF17-FAB64FF3AE49}" destId="{379E99E0-ADE1-4201-8C64-78037C72C473}" srcOrd="1" destOrd="0" presId="urn:microsoft.com/office/officeart/2008/layout/LinedList"/>
    <dgm:cxn modelId="{56B188FE-5B9D-4A43-AC6E-49A9352C0EE6}" type="presParOf" srcId="{379E99E0-ADE1-4201-8C64-78037C72C473}" destId="{0A525F01-3F9F-4B4A-8E13-211FB815AD6E}" srcOrd="0" destOrd="0" presId="urn:microsoft.com/office/officeart/2008/layout/LinedList"/>
    <dgm:cxn modelId="{CC654010-9849-404D-A66B-3F68E06A1CA0}" type="presParOf" srcId="{379E99E0-ADE1-4201-8C64-78037C72C473}" destId="{C1978E29-858E-4887-9E09-120959DA5032}" srcOrd="1" destOrd="0" presId="urn:microsoft.com/office/officeart/2008/layout/LinedList"/>
    <dgm:cxn modelId="{76B6000A-8263-4331-A650-66889B2DAAEC}" type="presParOf" srcId="{97D7B56D-1EF9-40B7-BF17-FAB64FF3AE49}" destId="{75083EDC-7708-43D1-93BF-40819CE3D9CA}" srcOrd="2" destOrd="0" presId="urn:microsoft.com/office/officeart/2008/layout/LinedList"/>
    <dgm:cxn modelId="{F372FC71-FB0B-414E-9418-8E1771A3C6F8}" type="presParOf" srcId="{97D7B56D-1EF9-40B7-BF17-FAB64FF3AE49}" destId="{744AC2DD-2AC0-4855-B52E-59E8F287092B}" srcOrd="3" destOrd="0" presId="urn:microsoft.com/office/officeart/2008/layout/LinedList"/>
    <dgm:cxn modelId="{BB3D0CF2-EFCD-4587-BC46-8FC5796D55BB}" type="presParOf" srcId="{744AC2DD-2AC0-4855-B52E-59E8F287092B}" destId="{BAE19D45-AAEF-4FD2-839E-6C6413E6AEA9}" srcOrd="0" destOrd="0" presId="urn:microsoft.com/office/officeart/2008/layout/LinedList"/>
    <dgm:cxn modelId="{9715735A-F2BF-47F4-9D79-1399A2A285B7}" type="presParOf" srcId="{744AC2DD-2AC0-4855-B52E-59E8F287092B}" destId="{9D16D10B-54D2-426F-9D50-D499177A1211}" srcOrd="1" destOrd="0" presId="urn:microsoft.com/office/officeart/2008/layout/LinedList"/>
    <dgm:cxn modelId="{10D2A4EC-97EB-4F34-B2C8-23328ED26F14}" type="presParOf" srcId="{97D7B56D-1EF9-40B7-BF17-FAB64FF3AE49}" destId="{1963F7AB-A2BA-4449-AC1A-BCD89D605576}" srcOrd="4" destOrd="0" presId="urn:microsoft.com/office/officeart/2008/layout/LinedList"/>
    <dgm:cxn modelId="{C5207DCB-577B-4585-9F6E-F8FEF5758DE4}" type="presParOf" srcId="{97D7B56D-1EF9-40B7-BF17-FAB64FF3AE49}" destId="{C1DEDB4D-D699-4D5B-80C6-037ACC61DD6B}" srcOrd="5" destOrd="0" presId="urn:microsoft.com/office/officeart/2008/layout/LinedList"/>
    <dgm:cxn modelId="{010EEE78-7613-4E4E-BD95-9FED30F8C02B}" type="presParOf" srcId="{C1DEDB4D-D699-4D5B-80C6-037ACC61DD6B}" destId="{C016D8B8-1BD8-45A1-87E6-CE60BF5BBA3C}" srcOrd="0" destOrd="0" presId="urn:microsoft.com/office/officeart/2008/layout/LinedList"/>
    <dgm:cxn modelId="{18B492C2-F141-4E99-ABB4-3125AB233AF2}" type="presParOf" srcId="{C1DEDB4D-D699-4D5B-80C6-037ACC61DD6B}" destId="{D1E90F80-4FF9-4481-A476-E69674F082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06204-5BCC-47A2-8B39-2F18D73694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F74A55-FAC6-413C-85DB-CE5AFB5B1077}">
      <dgm:prSet/>
      <dgm:spPr/>
      <dgm:t>
        <a:bodyPr/>
        <a:lstStyle/>
        <a:p>
          <a:r>
            <a:rPr lang="uk-UA"/>
            <a:t>Колонізація і активна работоргівля, посилення європейських впливів від 16 ст. (у 19 ст. майже повністю колонізована)</a:t>
          </a:r>
          <a:endParaRPr lang="en-US"/>
        </a:p>
      </dgm:t>
    </dgm:pt>
    <dgm:pt modelId="{624F62CE-5C23-4D5E-B4B2-BAB39B46A172}" type="parTrans" cxnId="{4D890500-A0FC-424D-8488-93F042D5C863}">
      <dgm:prSet/>
      <dgm:spPr/>
      <dgm:t>
        <a:bodyPr/>
        <a:lstStyle/>
        <a:p>
          <a:endParaRPr lang="en-US"/>
        </a:p>
      </dgm:t>
    </dgm:pt>
    <dgm:pt modelId="{C903B0BA-D3E4-4914-9528-B89353C62014}" type="sibTrans" cxnId="{4D890500-A0FC-424D-8488-93F042D5C863}">
      <dgm:prSet/>
      <dgm:spPr/>
      <dgm:t>
        <a:bodyPr/>
        <a:lstStyle/>
        <a:p>
          <a:endParaRPr lang="en-US"/>
        </a:p>
      </dgm:t>
    </dgm:pt>
    <dgm:pt modelId="{F2525D1D-05D9-4DB0-AE39-510C26903906}">
      <dgm:prSet/>
      <dgm:spPr/>
      <dgm:t>
        <a:bodyPr/>
        <a:lstStyle/>
        <a:p>
          <a:r>
            <a:rPr lang="uk-UA"/>
            <a:t>1870-1914 – від 10% до 90% колонізації (Берлінська конференція регулювання торгівлі в Африці, 1884)</a:t>
          </a:r>
          <a:endParaRPr lang="en-US"/>
        </a:p>
      </dgm:t>
    </dgm:pt>
    <dgm:pt modelId="{F0CFF6F0-53AC-4890-9287-334AD3E9C553}" type="parTrans" cxnId="{41D38DB1-5AF6-4027-A3F0-A3B0E19E355D}">
      <dgm:prSet/>
      <dgm:spPr/>
      <dgm:t>
        <a:bodyPr/>
        <a:lstStyle/>
        <a:p>
          <a:endParaRPr lang="en-US"/>
        </a:p>
      </dgm:t>
    </dgm:pt>
    <dgm:pt modelId="{8FCF6B9C-2F45-4B78-A90E-5D0BCE627D69}" type="sibTrans" cxnId="{41D38DB1-5AF6-4027-A3F0-A3B0E19E355D}">
      <dgm:prSet/>
      <dgm:spPr/>
      <dgm:t>
        <a:bodyPr/>
        <a:lstStyle/>
        <a:p>
          <a:endParaRPr lang="en-US"/>
        </a:p>
      </dgm:t>
    </dgm:pt>
    <dgm:pt modelId="{4DA9A8B0-D92C-4A4A-BDF3-3450CA31C82C}">
      <dgm:prSet/>
      <dgm:spPr/>
      <dgm:t>
        <a:bodyPr/>
        <a:lstStyle/>
        <a:p>
          <a:r>
            <a:rPr lang="uk-UA"/>
            <a:t>1960 р. – рік Африки</a:t>
          </a:r>
          <a:endParaRPr lang="en-US"/>
        </a:p>
      </dgm:t>
    </dgm:pt>
    <dgm:pt modelId="{70C8ECDB-A806-44E9-8EA0-74D30E158D1A}" type="parTrans" cxnId="{F415471F-9378-4F00-B243-F4ED33F3AE70}">
      <dgm:prSet/>
      <dgm:spPr/>
      <dgm:t>
        <a:bodyPr/>
        <a:lstStyle/>
        <a:p>
          <a:endParaRPr lang="en-US"/>
        </a:p>
      </dgm:t>
    </dgm:pt>
    <dgm:pt modelId="{21D61BD1-ACAA-44A1-A04F-CFDE4FE4632F}" type="sibTrans" cxnId="{F415471F-9378-4F00-B243-F4ED33F3AE70}">
      <dgm:prSet/>
      <dgm:spPr/>
      <dgm:t>
        <a:bodyPr/>
        <a:lstStyle/>
        <a:p>
          <a:endParaRPr lang="en-US"/>
        </a:p>
      </dgm:t>
    </dgm:pt>
    <dgm:pt modelId="{B2FB0672-44EF-450F-A8D1-F006B9ABF23E}">
      <dgm:prSet/>
      <dgm:spPr/>
      <dgm:t>
        <a:bodyPr/>
        <a:lstStyle/>
        <a:p>
          <a:r>
            <a:rPr lang="uk-UA"/>
            <a:t>54 держави, 8 залежних територій та 2 де факто незалежні країни</a:t>
          </a:r>
          <a:endParaRPr lang="en-US"/>
        </a:p>
      </dgm:t>
    </dgm:pt>
    <dgm:pt modelId="{7E1D472D-FB1C-41F9-A02D-2785AF1C2DA8}" type="parTrans" cxnId="{DBB52502-CDF9-4A6A-A9A5-DDC7AA47F81A}">
      <dgm:prSet/>
      <dgm:spPr/>
      <dgm:t>
        <a:bodyPr/>
        <a:lstStyle/>
        <a:p>
          <a:endParaRPr lang="en-US"/>
        </a:p>
      </dgm:t>
    </dgm:pt>
    <dgm:pt modelId="{7BBC416F-CA46-4215-BEDE-0E93406B17A6}" type="sibTrans" cxnId="{DBB52502-CDF9-4A6A-A9A5-DDC7AA47F81A}">
      <dgm:prSet/>
      <dgm:spPr/>
      <dgm:t>
        <a:bodyPr/>
        <a:lstStyle/>
        <a:p>
          <a:endParaRPr lang="en-US"/>
        </a:p>
      </dgm:t>
    </dgm:pt>
    <dgm:pt modelId="{052BD0D0-FAEA-4A17-A69F-DECBCCD1A709}" type="pres">
      <dgm:prSet presAssocID="{D0D06204-5BCC-47A2-8B39-2F18D7369400}" presName="vert0" presStyleCnt="0">
        <dgm:presLayoutVars>
          <dgm:dir/>
          <dgm:animOne val="branch"/>
          <dgm:animLvl val="lvl"/>
        </dgm:presLayoutVars>
      </dgm:prSet>
      <dgm:spPr/>
    </dgm:pt>
    <dgm:pt modelId="{98BEEFFF-DA98-4280-A8E0-124D1A4DBD3D}" type="pres">
      <dgm:prSet presAssocID="{BAF74A55-FAC6-413C-85DB-CE5AFB5B1077}" presName="thickLine" presStyleLbl="alignNode1" presStyleIdx="0" presStyleCnt="4"/>
      <dgm:spPr/>
    </dgm:pt>
    <dgm:pt modelId="{DDBB1B91-8BED-4404-A91D-FD1FDEE914B3}" type="pres">
      <dgm:prSet presAssocID="{BAF74A55-FAC6-413C-85DB-CE5AFB5B1077}" presName="horz1" presStyleCnt="0"/>
      <dgm:spPr/>
    </dgm:pt>
    <dgm:pt modelId="{5FF5B02E-70E0-4AC0-A7EA-0963A22000EC}" type="pres">
      <dgm:prSet presAssocID="{BAF74A55-FAC6-413C-85DB-CE5AFB5B1077}" presName="tx1" presStyleLbl="revTx" presStyleIdx="0" presStyleCnt="4"/>
      <dgm:spPr/>
    </dgm:pt>
    <dgm:pt modelId="{01CB8FE1-B765-4EA9-929A-2B286BF1798A}" type="pres">
      <dgm:prSet presAssocID="{BAF74A55-FAC6-413C-85DB-CE5AFB5B1077}" presName="vert1" presStyleCnt="0"/>
      <dgm:spPr/>
    </dgm:pt>
    <dgm:pt modelId="{003BEE01-78DF-44A0-A7C2-659A76304741}" type="pres">
      <dgm:prSet presAssocID="{F2525D1D-05D9-4DB0-AE39-510C26903906}" presName="thickLine" presStyleLbl="alignNode1" presStyleIdx="1" presStyleCnt="4"/>
      <dgm:spPr/>
    </dgm:pt>
    <dgm:pt modelId="{7B42605A-DADF-451A-AA43-F18D60149568}" type="pres">
      <dgm:prSet presAssocID="{F2525D1D-05D9-4DB0-AE39-510C26903906}" presName="horz1" presStyleCnt="0"/>
      <dgm:spPr/>
    </dgm:pt>
    <dgm:pt modelId="{A5107E9B-01FD-4F44-9372-F4C6EDE1C956}" type="pres">
      <dgm:prSet presAssocID="{F2525D1D-05D9-4DB0-AE39-510C26903906}" presName="tx1" presStyleLbl="revTx" presStyleIdx="1" presStyleCnt="4"/>
      <dgm:spPr/>
    </dgm:pt>
    <dgm:pt modelId="{DAB5EEB5-5351-4D72-ABB4-254B57A7650A}" type="pres">
      <dgm:prSet presAssocID="{F2525D1D-05D9-4DB0-AE39-510C26903906}" presName="vert1" presStyleCnt="0"/>
      <dgm:spPr/>
    </dgm:pt>
    <dgm:pt modelId="{72CE701A-8F71-4D50-8642-7ED597012648}" type="pres">
      <dgm:prSet presAssocID="{4DA9A8B0-D92C-4A4A-BDF3-3450CA31C82C}" presName="thickLine" presStyleLbl="alignNode1" presStyleIdx="2" presStyleCnt="4"/>
      <dgm:spPr/>
    </dgm:pt>
    <dgm:pt modelId="{AB3FB048-73AF-4A55-916A-2FE194C8979E}" type="pres">
      <dgm:prSet presAssocID="{4DA9A8B0-D92C-4A4A-BDF3-3450CA31C82C}" presName="horz1" presStyleCnt="0"/>
      <dgm:spPr/>
    </dgm:pt>
    <dgm:pt modelId="{70265C80-5B21-440A-810B-CC23BE141E0B}" type="pres">
      <dgm:prSet presAssocID="{4DA9A8B0-D92C-4A4A-BDF3-3450CA31C82C}" presName="tx1" presStyleLbl="revTx" presStyleIdx="2" presStyleCnt="4"/>
      <dgm:spPr/>
    </dgm:pt>
    <dgm:pt modelId="{E46EA23E-D183-4512-8EB6-F238558246C9}" type="pres">
      <dgm:prSet presAssocID="{4DA9A8B0-D92C-4A4A-BDF3-3450CA31C82C}" presName="vert1" presStyleCnt="0"/>
      <dgm:spPr/>
    </dgm:pt>
    <dgm:pt modelId="{5B4841F8-9E2F-4FCC-A98A-4A200D7EC84D}" type="pres">
      <dgm:prSet presAssocID="{B2FB0672-44EF-450F-A8D1-F006B9ABF23E}" presName="thickLine" presStyleLbl="alignNode1" presStyleIdx="3" presStyleCnt="4"/>
      <dgm:spPr/>
    </dgm:pt>
    <dgm:pt modelId="{87638BC3-A875-44E7-8EB9-13F6DD0F0E6B}" type="pres">
      <dgm:prSet presAssocID="{B2FB0672-44EF-450F-A8D1-F006B9ABF23E}" presName="horz1" presStyleCnt="0"/>
      <dgm:spPr/>
    </dgm:pt>
    <dgm:pt modelId="{AFBD51FA-618F-4466-81AA-3EF553732DA5}" type="pres">
      <dgm:prSet presAssocID="{B2FB0672-44EF-450F-A8D1-F006B9ABF23E}" presName="tx1" presStyleLbl="revTx" presStyleIdx="3" presStyleCnt="4"/>
      <dgm:spPr/>
    </dgm:pt>
    <dgm:pt modelId="{1184600C-6017-4C10-AD98-0ACE94FBB371}" type="pres">
      <dgm:prSet presAssocID="{B2FB0672-44EF-450F-A8D1-F006B9ABF23E}" presName="vert1" presStyleCnt="0"/>
      <dgm:spPr/>
    </dgm:pt>
  </dgm:ptLst>
  <dgm:cxnLst>
    <dgm:cxn modelId="{4D890500-A0FC-424D-8488-93F042D5C863}" srcId="{D0D06204-5BCC-47A2-8B39-2F18D7369400}" destId="{BAF74A55-FAC6-413C-85DB-CE5AFB5B1077}" srcOrd="0" destOrd="0" parTransId="{624F62CE-5C23-4D5E-B4B2-BAB39B46A172}" sibTransId="{C903B0BA-D3E4-4914-9528-B89353C62014}"/>
    <dgm:cxn modelId="{DBB52502-CDF9-4A6A-A9A5-DDC7AA47F81A}" srcId="{D0D06204-5BCC-47A2-8B39-2F18D7369400}" destId="{B2FB0672-44EF-450F-A8D1-F006B9ABF23E}" srcOrd="3" destOrd="0" parTransId="{7E1D472D-FB1C-41F9-A02D-2785AF1C2DA8}" sibTransId="{7BBC416F-CA46-4215-BEDE-0E93406B17A6}"/>
    <dgm:cxn modelId="{43A43B17-B39B-45A8-90C5-649D413772F7}" type="presOf" srcId="{4DA9A8B0-D92C-4A4A-BDF3-3450CA31C82C}" destId="{70265C80-5B21-440A-810B-CC23BE141E0B}" srcOrd="0" destOrd="0" presId="urn:microsoft.com/office/officeart/2008/layout/LinedList"/>
    <dgm:cxn modelId="{9CDE7618-BD39-40B0-9ABF-B8132D03432F}" type="presOf" srcId="{BAF74A55-FAC6-413C-85DB-CE5AFB5B1077}" destId="{5FF5B02E-70E0-4AC0-A7EA-0963A22000EC}" srcOrd="0" destOrd="0" presId="urn:microsoft.com/office/officeart/2008/layout/LinedList"/>
    <dgm:cxn modelId="{29A2FE1E-B065-47F2-8AF4-0EE3FD047011}" type="presOf" srcId="{B2FB0672-44EF-450F-A8D1-F006B9ABF23E}" destId="{AFBD51FA-618F-4466-81AA-3EF553732DA5}" srcOrd="0" destOrd="0" presId="urn:microsoft.com/office/officeart/2008/layout/LinedList"/>
    <dgm:cxn modelId="{F415471F-9378-4F00-B243-F4ED33F3AE70}" srcId="{D0D06204-5BCC-47A2-8B39-2F18D7369400}" destId="{4DA9A8B0-D92C-4A4A-BDF3-3450CA31C82C}" srcOrd="2" destOrd="0" parTransId="{70C8ECDB-A806-44E9-8EA0-74D30E158D1A}" sibTransId="{21D61BD1-ACAA-44A1-A04F-CFDE4FE4632F}"/>
    <dgm:cxn modelId="{CD352995-51FE-4F8D-9422-24E49EA319A9}" type="presOf" srcId="{D0D06204-5BCC-47A2-8B39-2F18D7369400}" destId="{052BD0D0-FAEA-4A17-A69F-DECBCCD1A709}" srcOrd="0" destOrd="0" presId="urn:microsoft.com/office/officeart/2008/layout/LinedList"/>
    <dgm:cxn modelId="{41D38DB1-5AF6-4027-A3F0-A3B0E19E355D}" srcId="{D0D06204-5BCC-47A2-8B39-2F18D7369400}" destId="{F2525D1D-05D9-4DB0-AE39-510C26903906}" srcOrd="1" destOrd="0" parTransId="{F0CFF6F0-53AC-4890-9287-334AD3E9C553}" sibTransId="{8FCF6B9C-2F45-4B78-A90E-5D0BCE627D69}"/>
    <dgm:cxn modelId="{7A453FDE-5451-47C4-ADE4-973395BCB934}" type="presOf" srcId="{F2525D1D-05D9-4DB0-AE39-510C26903906}" destId="{A5107E9B-01FD-4F44-9372-F4C6EDE1C956}" srcOrd="0" destOrd="0" presId="urn:microsoft.com/office/officeart/2008/layout/LinedList"/>
    <dgm:cxn modelId="{593D43CC-5A2F-4461-91E4-ABAF7A324D4A}" type="presParOf" srcId="{052BD0D0-FAEA-4A17-A69F-DECBCCD1A709}" destId="{98BEEFFF-DA98-4280-A8E0-124D1A4DBD3D}" srcOrd="0" destOrd="0" presId="urn:microsoft.com/office/officeart/2008/layout/LinedList"/>
    <dgm:cxn modelId="{AFDE5C56-889A-411E-8788-8D0F9EAF9E9B}" type="presParOf" srcId="{052BD0D0-FAEA-4A17-A69F-DECBCCD1A709}" destId="{DDBB1B91-8BED-4404-A91D-FD1FDEE914B3}" srcOrd="1" destOrd="0" presId="urn:microsoft.com/office/officeart/2008/layout/LinedList"/>
    <dgm:cxn modelId="{E67DFAD5-AA3E-4E0D-88E2-2DF357FE5BF7}" type="presParOf" srcId="{DDBB1B91-8BED-4404-A91D-FD1FDEE914B3}" destId="{5FF5B02E-70E0-4AC0-A7EA-0963A22000EC}" srcOrd="0" destOrd="0" presId="urn:microsoft.com/office/officeart/2008/layout/LinedList"/>
    <dgm:cxn modelId="{781AEFA4-4C62-481B-B825-6C9AB8FF03C6}" type="presParOf" srcId="{DDBB1B91-8BED-4404-A91D-FD1FDEE914B3}" destId="{01CB8FE1-B765-4EA9-929A-2B286BF1798A}" srcOrd="1" destOrd="0" presId="urn:microsoft.com/office/officeart/2008/layout/LinedList"/>
    <dgm:cxn modelId="{BBE7402C-DA5C-486E-88AE-34E1308631B0}" type="presParOf" srcId="{052BD0D0-FAEA-4A17-A69F-DECBCCD1A709}" destId="{003BEE01-78DF-44A0-A7C2-659A76304741}" srcOrd="2" destOrd="0" presId="urn:microsoft.com/office/officeart/2008/layout/LinedList"/>
    <dgm:cxn modelId="{C462BE9F-B020-46AE-8D8F-F460ACC4AAF9}" type="presParOf" srcId="{052BD0D0-FAEA-4A17-A69F-DECBCCD1A709}" destId="{7B42605A-DADF-451A-AA43-F18D60149568}" srcOrd="3" destOrd="0" presId="urn:microsoft.com/office/officeart/2008/layout/LinedList"/>
    <dgm:cxn modelId="{4C281A18-281D-40FA-BB55-86B42260018B}" type="presParOf" srcId="{7B42605A-DADF-451A-AA43-F18D60149568}" destId="{A5107E9B-01FD-4F44-9372-F4C6EDE1C956}" srcOrd="0" destOrd="0" presId="urn:microsoft.com/office/officeart/2008/layout/LinedList"/>
    <dgm:cxn modelId="{8396A2CE-A930-4BD5-984D-5E1823E9C151}" type="presParOf" srcId="{7B42605A-DADF-451A-AA43-F18D60149568}" destId="{DAB5EEB5-5351-4D72-ABB4-254B57A7650A}" srcOrd="1" destOrd="0" presId="urn:microsoft.com/office/officeart/2008/layout/LinedList"/>
    <dgm:cxn modelId="{6DABE159-B0D7-4972-BD44-CFB8F41B4B2C}" type="presParOf" srcId="{052BD0D0-FAEA-4A17-A69F-DECBCCD1A709}" destId="{72CE701A-8F71-4D50-8642-7ED597012648}" srcOrd="4" destOrd="0" presId="urn:microsoft.com/office/officeart/2008/layout/LinedList"/>
    <dgm:cxn modelId="{A3D9A80A-476F-4732-9FBD-38A1549E253C}" type="presParOf" srcId="{052BD0D0-FAEA-4A17-A69F-DECBCCD1A709}" destId="{AB3FB048-73AF-4A55-916A-2FE194C8979E}" srcOrd="5" destOrd="0" presId="urn:microsoft.com/office/officeart/2008/layout/LinedList"/>
    <dgm:cxn modelId="{DAAC017E-9E94-4932-B27E-8F679E2B9989}" type="presParOf" srcId="{AB3FB048-73AF-4A55-916A-2FE194C8979E}" destId="{70265C80-5B21-440A-810B-CC23BE141E0B}" srcOrd="0" destOrd="0" presId="urn:microsoft.com/office/officeart/2008/layout/LinedList"/>
    <dgm:cxn modelId="{C3B16502-B7CE-4EA2-94C1-974D74E73712}" type="presParOf" srcId="{AB3FB048-73AF-4A55-916A-2FE194C8979E}" destId="{E46EA23E-D183-4512-8EB6-F238558246C9}" srcOrd="1" destOrd="0" presId="urn:microsoft.com/office/officeart/2008/layout/LinedList"/>
    <dgm:cxn modelId="{82F297FF-7D50-4D1A-9621-0704EB948589}" type="presParOf" srcId="{052BD0D0-FAEA-4A17-A69F-DECBCCD1A709}" destId="{5B4841F8-9E2F-4FCC-A98A-4A200D7EC84D}" srcOrd="6" destOrd="0" presId="urn:microsoft.com/office/officeart/2008/layout/LinedList"/>
    <dgm:cxn modelId="{CE163872-144B-495B-93FA-ADAA64A55BE5}" type="presParOf" srcId="{052BD0D0-FAEA-4A17-A69F-DECBCCD1A709}" destId="{87638BC3-A875-44E7-8EB9-13F6DD0F0E6B}" srcOrd="7" destOrd="0" presId="urn:microsoft.com/office/officeart/2008/layout/LinedList"/>
    <dgm:cxn modelId="{DA278424-D7CE-4BE3-909C-0DE59A1302A1}" type="presParOf" srcId="{87638BC3-A875-44E7-8EB9-13F6DD0F0E6B}" destId="{AFBD51FA-618F-4466-81AA-3EF553732DA5}" srcOrd="0" destOrd="0" presId="urn:microsoft.com/office/officeart/2008/layout/LinedList"/>
    <dgm:cxn modelId="{DA2D1325-EEF9-45C2-A990-9C84CAA2339D}" type="presParOf" srcId="{87638BC3-A875-44E7-8EB9-13F6DD0F0E6B}" destId="{1184600C-6017-4C10-AD98-0ACE94FBB3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81FB4-0891-4D2C-A627-98F5D62669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A99712-A460-4524-9E94-54C544F92656}">
      <dgm:prSet/>
      <dgm:spPr/>
      <dgm:t>
        <a:bodyPr/>
        <a:lstStyle/>
        <a:p>
          <a:r>
            <a:rPr lang="uk-UA"/>
            <a:t>1998</a:t>
          </a:r>
          <a:endParaRPr lang="en-US"/>
        </a:p>
      </dgm:t>
    </dgm:pt>
    <dgm:pt modelId="{17B7DE34-06E7-449B-A666-6852ED24CB91}" type="parTrans" cxnId="{5A34D61F-BFF1-4692-8C27-D2A6F6837F62}">
      <dgm:prSet/>
      <dgm:spPr/>
      <dgm:t>
        <a:bodyPr/>
        <a:lstStyle/>
        <a:p>
          <a:endParaRPr lang="en-US"/>
        </a:p>
      </dgm:t>
    </dgm:pt>
    <dgm:pt modelId="{F97049F6-50E4-4CDD-9102-E8BDFAA905A3}" type="sibTrans" cxnId="{5A34D61F-BFF1-4692-8C27-D2A6F6837F62}">
      <dgm:prSet/>
      <dgm:spPr/>
      <dgm:t>
        <a:bodyPr/>
        <a:lstStyle/>
        <a:p>
          <a:endParaRPr lang="en-US"/>
        </a:p>
      </dgm:t>
    </dgm:pt>
    <dgm:pt modelId="{B54A95BF-B682-427F-B3CB-81C1B9617127}">
      <dgm:prSet/>
      <dgm:spPr/>
      <dgm:t>
        <a:bodyPr/>
        <a:lstStyle/>
        <a:p>
          <a:r>
            <a:rPr lang="uk-UA"/>
            <a:t>Низький рівень інтегрованості у інфраструктурі та виробничій кооперації</a:t>
          </a:r>
          <a:endParaRPr lang="en-US"/>
        </a:p>
      </dgm:t>
    </dgm:pt>
    <dgm:pt modelId="{24EC16C4-D6DF-429D-AD4C-5D0AE7533061}" type="parTrans" cxnId="{79D2D181-16CF-46B4-A153-36FD1C3973A1}">
      <dgm:prSet/>
      <dgm:spPr/>
      <dgm:t>
        <a:bodyPr/>
        <a:lstStyle/>
        <a:p>
          <a:endParaRPr lang="en-US"/>
        </a:p>
      </dgm:t>
    </dgm:pt>
    <dgm:pt modelId="{D4D06196-3B32-4E91-AA11-7A330FA49ECC}" type="sibTrans" cxnId="{79D2D181-16CF-46B4-A153-36FD1C3973A1}">
      <dgm:prSet/>
      <dgm:spPr/>
      <dgm:t>
        <a:bodyPr/>
        <a:lstStyle/>
        <a:p>
          <a:endParaRPr lang="en-US"/>
        </a:p>
      </dgm:t>
    </dgm:pt>
    <dgm:pt modelId="{AD95BB4E-A897-4C5D-9F65-499824DDC1BC}">
      <dgm:prSet/>
      <dgm:spPr/>
      <dgm:t>
        <a:bodyPr/>
        <a:lstStyle/>
        <a:p>
          <a:r>
            <a:rPr lang="uk-UA"/>
            <a:t>Непоганий рівень свободи руху робочої сили</a:t>
          </a:r>
          <a:endParaRPr lang="en-US"/>
        </a:p>
      </dgm:t>
    </dgm:pt>
    <dgm:pt modelId="{94AB082C-F22C-4637-862F-14D2C217D997}" type="parTrans" cxnId="{2F30D9F2-AA42-409B-9784-3702D496E536}">
      <dgm:prSet/>
      <dgm:spPr/>
      <dgm:t>
        <a:bodyPr/>
        <a:lstStyle/>
        <a:p>
          <a:endParaRPr lang="en-US"/>
        </a:p>
      </dgm:t>
    </dgm:pt>
    <dgm:pt modelId="{D64EBA4E-2D1F-44C0-B6E2-71CDC0DD7828}" type="sibTrans" cxnId="{2F30D9F2-AA42-409B-9784-3702D496E536}">
      <dgm:prSet/>
      <dgm:spPr/>
      <dgm:t>
        <a:bodyPr/>
        <a:lstStyle/>
        <a:p>
          <a:endParaRPr lang="en-US"/>
        </a:p>
      </dgm:t>
    </dgm:pt>
    <dgm:pt modelId="{AC1EC51B-669A-49EF-98B1-61AA32E82C8B}">
      <dgm:prSet/>
      <dgm:spPr/>
      <dgm:t>
        <a:bodyPr/>
        <a:lstStyle/>
        <a:p>
          <a:r>
            <a:rPr lang="uk-UA"/>
            <a:t>Серед цілей – економічний союз, тім інституційна структура типова для міжурядових організацій</a:t>
          </a:r>
          <a:endParaRPr lang="en-US"/>
        </a:p>
      </dgm:t>
    </dgm:pt>
    <dgm:pt modelId="{F24CED2D-63A5-4039-B942-60B6343FE04A}" type="parTrans" cxnId="{24EBD688-00CE-4E79-BE48-C2C3085E64CF}">
      <dgm:prSet/>
      <dgm:spPr/>
      <dgm:t>
        <a:bodyPr/>
        <a:lstStyle/>
        <a:p>
          <a:endParaRPr lang="en-US"/>
        </a:p>
      </dgm:t>
    </dgm:pt>
    <dgm:pt modelId="{E5C70ECA-5E0D-41FB-B9D9-8E4BF4229FD9}" type="sibTrans" cxnId="{24EBD688-00CE-4E79-BE48-C2C3085E64CF}">
      <dgm:prSet/>
      <dgm:spPr/>
      <dgm:t>
        <a:bodyPr/>
        <a:lstStyle/>
        <a:p>
          <a:endParaRPr lang="en-US"/>
        </a:p>
      </dgm:t>
    </dgm:pt>
    <dgm:pt modelId="{D6BF00DC-BB8F-4EF1-B5AB-38E870809E24}" type="pres">
      <dgm:prSet presAssocID="{6EC81FB4-0891-4D2C-A627-98F5D62669BD}" presName="vert0" presStyleCnt="0">
        <dgm:presLayoutVars>
          <dgm:dir/>
          <dgm:animOne val="branch"/>
          <dgm:animLvl val="lvl"/>
        </dgm:presLayoutVars>
      </dgm:prSet>
      <dgm:spPr/>
    </dgm:pt>
    <dgm:pt modelId="{E8EEFA48-75EC-419C-B793-F73DA80FA0F8}" type="pres">
      <dgm:prSet presAssocID="{3AA99712-A460-4524-9E94-54C544F92656}" presName="thickLine" presStyleLbl="alignNode1" presStyleIdx="0" presStyleCnt="4"/>
      <dgm:spPr/>
    </dgm:pt>
    <dgm:pt modelId="{3F456662-611F-4EFC-B5E0-399561DA0532}" type="pres">
      <dgm:prSet presAssocID="{3AA99712-A460-4524-9E94-54C544F92656}" presName="horz1" presStyleCnt="0"/>
      <dgm:spPr/>
    </dgm:pt>
    <dgm:pt modelId="{B50E402D-9F22-4F13-9A04-A67353C9C4FC}" type="pres">
      <dgm:prSet presAssocID="{3AA99712-A460-4524-9E94-54C544F92656}" presName="tx1" presStyleLbl="revTx" presStyleIdx="0" presStyleCnt="4"/>
      <dgm:spPr/>
    </dgm:pt>
    <dgm:pt modelId="{DBF3405B-7AB7-4374-BFD4-2AAFF86A9BC2}" type="pres">
      <dgm:prSet presAssocID="{3AA99712-A460-4524-9E94-54C544F92656}" presName="vert1" presStyleCnt="0"/>
      <dgm:spPr/>
    </dgm:pt>
    <dgm:pt modelId="{E3682BC4-5625-490C-97DA-7349CA17B9C7}" type="pres">
      <dgm:prSet presAssocID="{B54A95BF-B682-427F-B3CB-81C1B9617127}" presName="thickLine" presStyleLbl="alignNode1" presStyleIdx="1" presStyleCnt="4"/>
      <dgm:spPr/>
    </dgm:pt>
    <dgm:pt modelId="{010BD043-9DA3-446F-9626-0C8D50721D9D}" type="pres">
      <dgm:prSet presAssocID="{B54A95BF-B682-427F-B3CB-81C1B9617127}" presName="horz1" presStyleCnt="0"/>
      <dgm:spPr/>
    </dgm:pt>
    <dgm:pt modelId="{3BF22D63-F0B1-4F28-A6B3-94ABD39B3576}" type="pres">
      <dgm:prSet presAssocID="{B54A95BF-B682-427F-B3CB-81C1B9617127}" presName="tx1" presStyleLbl="revTx" presStyleIdx="1" presStyleCnt="4"/>
      <dgm:spPr/>
    </dgm:pt>
    <dgm:pt modelId="{5996B73D-0146-483C-895C-C3C1A4DF7812}" type="pres">
      <dgm:prSet presAssocID="{B54A95BF-B682-427F-B3CB-81C1B9617127}" presName="vert1" presStyleCnt="0"/>
      <dgm:spPr/>
    </dgm:pt>
    <dgm:pt modelId="{71142965-C300-446F-AFCD-8DC8C501F95C}" type="pres">
      <dgm:prSet presAssocID="{AD95BB4E-A897-4C5D-9F65-499824DDC1BC}" presName="thickLine" presStyleLbl="alignNode1" presStyleIdx="2" presStyleCnt="4"/>
      <dgm:spPr/>
    </dgm:pt>
    <dgm:pt modelId="{67AEFD6A-CB13-4520-BE16-E86F3BD3028F}" type="pres">
      <dgm:prSet presAssocID="{AD95BB4E-A897-4C5D-9F65-499824DDC1BC}" presName="horz1" presStyleCnt="0"/>
      <dgm:spPr/>
    </dgm:pt>
    <dgm:pt modelId="{651CF362-39FC-4769-A1BE-5AE261295ABB}" type="pres">
      <dgm:prSet presAssocID="{AD95BB4E-A897-4C5D-9F65-499824DDC1BC}" presName="tx1" presStyleLbl="revTx" presStyleIdx="2" presStyleCnt="4"/>
      <dgm:spPr/>
    </dgm:pt>
    <dgm:pt modelId="{FC2F7AD3-222F-4D7C-8DAA-BD68327BC7EB}" type="pres">
      <dgm:prSet presAssocID="{AD95BB4E-A897-4C5D-9F65-499824DDC1BC}" presName="vert1" presStyleCnt="0"/>
      <dgm:spPr/>
    </dgm:pt>
    <dgm:pt modelId="{F77B1C8C-4077-4A8F-88DE-2179D301F614}" type="pres">
      <dgm:prSet presAssocID="{AC1EC51B-669A-49EF-98B1-61AA32E82C8B}" presName="thickLine" presStyleLbl="alignNode1" presStyleIdx="3" presStyleCnt="4"/>
      <dgm:spPr/>
    </dgm:pt>
    <dgm:pt modelId="{61F62F31-9F4A-4769-9902-84DF2E825009}" type="pres">
      <dgm:prSet presAssocID="{AC1EC51B-669A-49EF-98B1-61AA32E82C8B}" presName="horz1" presStyleCnt="0"/>
      <dgm:spPr/>
    </dgm:pt>
    <dgm:pt modelId="{C463D8FE-B35B-4250-BB6D-F9695DFD44B4}" type="pres">
      <dgm:prSet presAssocID="{AC1EC51B-669A-49EF-98B1-61AA32E82C8B}" presName="tx1" presStyleLbl="revTx" presStyleIdx="3" presStyleCnt="4"/>
      <dgm:spPr/>
    </dgm:pt>
    <dgm:pt modelId="{78BDA8DF-E684-4A69-95AB-47876D68B9A2}" type="pres">
      <dgm:prSet presAssocID="{AC1EC51B-669A-49EF-98B1-61AA32E82C8B}" presName="vert1" presStyleCnt="0"/>
      <dgm:spPr/>
    </dgm:pt>
  </dgm:ptLst>
  <dgm:cxnLst>
    <dgm:cxn modelId="{5A34D61F-BFF1-4692-8C27-D2A6F6837F62}" srcId="{6EC81FB4-0891-4D2C-A627-98F5D62669BD}" destId="{3AA99712-A460-4524-9E94-54C544F92656}" srcOrd="0" destOrd="0" parTransId="{17B7DE34-06E7-449B-A666-6852ED24CB91}" sibTransId="{F97049F6-50E4-4CDD-9102-E8BDFAA905A3}"/>
    <dgm:cxn modelId="{12272D4D-232E-4D3D-A02D-69A7E16EC8EE}" type="presOf" srcId="{B54A95BF-B682-427F-B3CB-81C1B9617127}" destId="{3BF22D63-F0B1-4F28-A6B3-94ABD39B3576}" srcOrd="0" destOrd="0" presId="urn:microsoft.com/office/officeart/2008/layout/LinedList"/>
    <dgm:cxn modelId="{C9312F50-31B1-445B-B97B-56173189A8A9}" type="presOf" srcId="{6EC81FB4-0891-4D2C-A627-98F5D62669BD}" destId="{D6BF00DC-BB8F-4EF1-B5AB-38E870809E24}" srcOrd="0" destOrd="0" presId="urn:microsoft.com/office/officeart/2008/layout/LinedList"/>
    <dgm:cxn modelId="{6C417981-4C57-4558-89C2-EE0C7E64DD5C}" type="presOf" srcId="{AC1EC51B-669A-49EF-98B1-61AA32E82C8B}" destId="{C463D8FE-B35B-4250-BB6D-F9695DFD44B4}" srcOrd="0" destOrd="0" presId="urn:microsoft.com/office/officeart/2008/layout/LinedList"/>
    <dgm:cxn modelId="{79D2D181-16CF-46B4-A153-36FD1C3973A1}" srcId="{6EC81FB4-0891-4D2C-A627-98F5D62669BD}" destId="{B54A95BF-B682-427F-B3CB-81C1B9617127}" srcOrd="1" destOrd="0" parTransId="{24EC16C4-D6DF-429D-AD4C-5D0AE7533061}" sibTransId="{D4D06196-3B32-4E91-AA11-7A330FA49ECC}"/>
    <dgm:cxn modelId="{24EBD688-00CE-4E79-BE48-C2C3085E64CF}" srcId="{6EC81FB4-0891-4D2C-A627-98F5D62669BD}" destId="{AC1EC51B-669A-49EF-98B1-61AA32E82C8B}" srcOrd="3" destOrd="0" parTransId="{F24CED2D-63A5-4039-B942-60B6343FE04A}" sibTransId="{E5C70ECA-5E0D-41FB-B9D9-8E4BF4229FD9}"/>
    <dgm:cxn modelId="{88FC10CB-9FC8-47D7-B0F1-AEED38A5A1C2}" type="presOf" srcId="{3AA99712-A460-4524-9E94-54C544F92656}" destId="{B50E402D-9F22-4F13-9A04-A67353C9C4FC}" srcOrd="0" destOrd="0" presId="urn:microsoft.com/office/officeart/2008/layout/LinedList"/>
    <dgm:cxn modelId="{2F30D9F2-AA42-409B-9784-3702D496E536}" srcId="{6EC81FB4-0891-4D2C-A627-98F5D62669BD}" destId="{AD95BB4E-A897-4C5D-9F65-499824DDC1BC}" srcOrd="2" destOrd="0" parTransId="{94AB082C-F22C-4637-862F-14D2C217D997}" sibTransId="{D64EBA4E-2D1F-44C0-B6E2-71CDC0DD7828}"/>
    <dgm:cxn modelId="{BDD8A2FF-3EDB-44B3-BB3F-0BEE0FE83C8E}" type="presOf" srcId="{AD95BB4E-A897-4C5D-9F65-499824DDC1BC}" destId="{651CF362-39FC-4769-A1BE-5AE261295ABB}" srcOrd="0" destOrd="0" presId="urn:microsoft.com/office/officeart/2008/layout/LinedList"/>
    <dgm:cxn modelId="{26732608-E2EA-4E58-ABCA-06CAF5DDAA23}" type="presParOf" srcId="{D6BF00DC-BB8F-4EF1-B5AB-38E870809E24}" destId="{E8EEFA48-75EC-419C-B793-F73DA80FA0F8}" srcOrd="0" destOrd="0" presId="urn:microsoft.com/office/officeart/2008/layout/LinedList"/>
    <dgm:cxn modelId="{AE3B61CD-8943-4539-A133-FFF373E1B882}" type="presParOf" srcId="{D6BF00DC-BB8F-4EF1-B5AB-38E870809E24}" destId="{3F456662-611F-4EFC-B5E0-399561DA0532}" srcOrd="1" destOrd="0" presId="urn:microsoft.com/office/officeart/2008/layout/LinedList"/>
    <dgm:cxn modelId="{CA72DB54-52A8-4098-8B89-D492E23C84FB}" type="presParOf" srcId="{3F456662-611F-4EFC-B5E0-399561DA0532}" destId="{B50E402D-9F22-4F13-9A04-A67353C9C4FC}" srcOrd="0" destOrd="0" presId="urn:microsoft.com/office/officeart/2008/layout/LinedList"/>
    <dgm:cxn modelId="{75A118E8-B821-4881-9500-D416C051E390}" type="presParOf" srcId="{3F456662-611F-4EFC-B5E0-399561DA0532}" destId="{DBF3405B-7AB7-4374-BFD4-2AAFF86A9BC2}" srcOrd="1" destOrd="0" presId="urn:microsoft.com/office/officeart/2008/layout/LinedList"/>
    <dgm:cxn modelId="{BB51EBCA-A6B4-46AA-BF56-15C7E6156B01}" type="presParOf" srcId="{D6BF00DC-BB8F-4EF1-B5AB-38E870809E24}" destId="{E3682BC4-5625-490C-97DA-7349CA17B9C7}" srcOrd="2" destOrd="0" presId="urn:microsoft.com/office/officeart/2008/layout/LinedList"/>
    <dgm:cxn modelId="{365A22BA-2FDF-461A-83DB-EEDC001B77DE}" type="presParOf" srcId="{D6BF00DC-BB8F-4EF1-B5AB-38E870809E24}" destId="{010BD043-9DA3-446F-9626-0C8D50721D9D}" srcOrd="3" destOrd="0" presId="urn:microsoft.com/office/officeart/2008/layout/LinedList"/>
    <dgm:cxn modelId="{EF77F79C-8928-4E20-83BC-F462DBE41FBE}" type="presParOf" srcId="{010BD043-9DA3-446F-9626-0C8D50721D9D}" destId="{3BF22D63-F0B1-4F28-A6B3-94ABD39B3576}" srcOrd="0" destOrd="0" presId="urn:microsoft.com/office/officeart/2008/layout/LinedList"/>
    <dgm:cxn modelId="{02AE9423-0FBA-4298-AFEA-49127C01CC54}" type="presParOf" srcId="{010BD043-9DA3-446F-9626-0C8D50721D9D}" destId="{5996B73D-0146-483C-895C-C3C1A4DF7812}" srcOrd="1" destOrd="0" presId="urn:microsoft.com/office/officeart/2008/layout/LinedList"/>
    <dgm:cxn modelId="{C80307EE-080E-4678-B69D-8C90986CF80A}" type="presParOf" srcId="{D6BF00DC-BB8F-4EF1-B5AB-38E870809E24}" destId="{71142965-C300-446F-AFCD-8DC8C501F95C}" srcOrd="4" destOrd="0" presId="urn:microsoft.com/office/officeart/2008/layout/LinedList"/>
    <dgm:cxn modelId="{2CED16BB-811C-4535-89F5-7647DEE90E3F}" type="presParOf" srcId="{D6BF00DC-BB8F-4EF1-B5AB-38E870809E24}" destId="{67AEFD6A-CB13-4520-BE16-E86F3BD3028F}" srcOrd="5" destOrd="0" presId="urn:microsoft.com/office/officeart/2008/layout/LinedList"/>
    <dgm:cxn modelId="{81E09B35-A5B8-48DD-B09C-67A5083C0BBD}" type="presParOf" srcId="{67AEFD6A-CB13-4520-BE16-E86F3BD3028F}" destId="{651CF362-39FC-4769-A1BE-5AE261295ABB}" srcOrd="0" destOrd="0" presId="urn:microsoft.com/office/officeart/2008/layout/LinedList"/>
    <dgm:cxn modelId="{5D1F9AB9-E860-46E8-9C80-6B179C4BA65F}" type="presParOf" srcId="{67AEFD6A-CB13-4520-BE16-E86F3BD3028F}" destId="{FC2F7AD3-222F-4D7C-8DAA-BD68327BC7EB}" srcOrd="1" destOrd="0" presId="urn:microsoft.com/office/officeart/2008/layout/LinedList"/>
    <dgm:cxn modelId="{1E687ACA-48F0-4FD9-9D30-EE1C086F8099}" type="presParOf" srcId="{D6BF00DC-BB8F-4EF1-B5AB-38E870809E24}" destId="{F77B1C8C-4077-4A8F-88DE-2179D301F614}" srcOrd="6" destOrd="0" presId="urn:microsoft.com/office/officeart/2008/layout/LinedList"/>
    <dgm:cxn modelId="{08604870-31AF-4921-B0BC-D43F576CB586}" type="presParOf" srcId="{D6BF00DC-BB8F-4EF1-B5AB-38E870809E24}" destId="{61F62F31-9F4A-4769-9902-84DF2E825009}" srcOrd="7" destOrd="0" presId="urn:microsoft.com/office/officeart/2008/layout/LinedList"/>
    <dgm:cxn modelId="{5E338558-07D5-4A39-9F47-719D4E52450F}" type="presParOf" srcId="{61F62F31-9F4A-4769-9902-84DF2E825009}" destId="{C463D8FE-B35B-4250-BB6D-F9695DFD44B4}" srcOrd="0" destOrd="0" presId="urn:microsoft.com/office/officeart/2008/layout/LinedList"/>
    <dgm:cxn modelId="{2DBB0D16-FE92-4E18-ADAC-857858E90C56}" type="presParOf" srcId="{61F62F31-9F4A-4769-9902-84DF2E825009}" destId="{78BDA8DF-E684-4A69-95AB-47876D68B9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7EC1-743F-482B-8828-8E2F8DA8CB3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25F01-3F9F-4B4A-8E13-211FB815AD6E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Деколонізація і вплив європейських держав</a:t>
          </a:r>
          <a:endParaRPr lang="en-US" sz="4600" kern="1200"/>
        </a:p>
      </dsp:txBody>
      <dsp:txXfrm>
        <a:off x="0" y="2492"/>
        <a:ext cx="6492875" cy="1700138"/>
      </dsp:txXfrm>
    </dsp:sp>
    <dsp:sp modelId="{75083EDC-7708-43D1-93BF-40819CE3D9CA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19D45-AAEF-4FD2-839E-6C6413E6AEA9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Фізико-географічні характеристики</a:t>
          </a:r>
          <a:endParaRPr lang="en-US" sz="4600" kern="1200"/>
        </a:p>
      </dsp:txBody>
      <dsp:txXfrm>
        <a:off x="0" y="1702630"/>
        <a:ext cx="6492875" cy="1700138"/>
      </dsp:txXfrm>
    </dsp:sp>
    <dsp:sp modelId="{1963F7AB-A2BA-4449-AC1A-BCD89D60557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6D8B8-1BD8-45A1-87E6-CE60BF5BBA3C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Соціально-демографічні показники</a:t>
          </a:r>
          <a:endParaRPr lang="en-US" sz="46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EFFF-DA98-4280-A8E0-124D1A4DBD3D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5B02E-70E0-4AC0-A7EA-0963A22000EC}">
      <dsp:nvSpPr>
        <dsp:cNvPr id="0" name=""/>
        <dsp:cNvSpPr/>
      </dsp:nvSpPr>
      <dsp:spPr>
        <a:xfrm>
          <a:off x="0" y="0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Колонізація і активна работоргівля, посилення європейських впливів від 16 ст. (у 19 ст. майже повністю колонізована)</a:t>
          </a:r>
          <a:endParaRPr lang="en-US" sz="2400" kern="1200"/>
        </a:p>
      </dsp:txBody>
      <dsp:txXfrm>
        <a:off x="0" y="0"/>
        <a:ext cx="6172199" cy="1218406"/>
      </dsp:txXfrm>
    </dsp:sp>
    <dsp:sp modelId="{003BEE01-78DF-44A0-A7C2-659A76304741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07E9B-01FD-4F44-9372-F4C6EDE1C956}">
      <dsp:nvSpPr>
        <dsp:cNvPr id="0" name=""/>
        <dsp:cNvSpPr/>
      </dsp:nvSpPr>
      <dsp:spPr>
        <a:xfrm>
          <a:off x="0" y="1218406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1870-1914 – від 10% до 90% колонізації (Берлінська конференція регулювання торгівлі в Африці, 1884)</a:t>
          </a:r>
          <a:endParaRPr lang="en-US" sz="2400" kern="1200"/>
        </a:p>
      </dsp:txBody>
      <dsp:txXfrm>
        <a:off x="0" y="1218406"/>
        <a:ext cx="6172199" cy="1218406"/>
      </dsp:txXfrm>
    </dsp:sp>
    <dsp:sp modelId="{72CE701A-8F71-4D50-8642-7ED597012648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65C80-5B21-440A-810B-CC23BE141E0B}">
      <dsp:nvSpPr>
        <dsp:cNvPr id="0" name=""/>
        <dsp:cNvSpPr/>
      </dsp:nvSpPr>
      <dsp:spPr>
        <a:xfrm>
          <a:off x="0" y="2436812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1960 р. – рік Африки</a:t>
          </a:r>
          <a:endParaRPr lang="en-US" sz="2400" kern="1200"/>
        </a:p>
      </dsp:txBody>
      <dsp:txXfrm>
        <a:off x="0" y="2436812"/>
        <a:ext cx="6172199" cy="1218406"/>
      </dsp:txXfrm>
    </dsp:sp>
    <dsp:sp modelId="{5B4841F8-9E2F-4FCC-A98A-4A200D7EC84D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D51FA-618F-4466-81AA-3EF553732DA5}">
      <dsp:nvSpPr>
        <dsp:cNvPr id="0" name=""/>
        <dsp:cNvSpPr/>
      </dsp:nvSpPr>
      <dsp:spPr>
        <a:xfrm>
          <a:off x="0" y="3655218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54 держави, 8 залежних територій та 2 де факто незалежні країни</a:t>
          </a:r>
          <a:endParaRPr lang="en-US" sz="2400" kern="1200"/>
        </a:p>
      </dsp:txBody>
      <dsp:txXfrm>
        <a:off x="0" y="3655218"/>
        <a:ext cx="6172199" cy="121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FA48-75EC-419C-B793-F73DA80FA0F8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E402D-9F22-4F13-9A04-A67353C9C4FC}">
      <dsp:nvSpPr>
        <dsp:cNvPr id="0" name=""/>
        <dsp:cNvSpPr/>
      </dsp:nvSpPr>
      <dsp:spPr>
        <a:xfrm>
          <a:off x="0" y="0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1998</a:t>
          </a:r>
          <a:endParaRPr lang="en-US" sz="2100" kern="1200"/>
        </a:p>
      </dsp:txBody>
      <dsp:txXfrm>
        <a:off x="0" y="0"/>
        <a:ext cx="5181600" cy="1087834"/>
      </dsp:txXfrm>
    </dsp:sp>
    <dsp:sp modelId="{E3682BC4-5625-490C-97DA-7349CA17B9C7}">
      <dsp:nvSpPr>
        <dsp:cNvPr id="0" name=""/>
        <dsp:cNvSpPr/>
      </dsp:nvSpPr>
      <dsp:spPr>
        <a:xfrm>
          <a:off x="0" y="10878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22D63-F0B1-4F28-A6B3-94ABD39B3576}">
      <dsp:nvSpPr>
        <dsp:cNvPr id="0" name=""/>
        <dsp:cNvSpPr/>
      </dsp:nvSpPr>
      <dsp:spPr>
        <a:xfrm>
          <a:off x="0" y="1087834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Низький рівень інтегрованості у інфраструктурі та виробничій кооперації</a:t>
          </a:r>
          <a:endParaRPr lang="en-US" sz="2100" kern="1200"/>
        </a:p>
      </dsp:txBody>
      <dsp:txXfrm>
        <a:off x="0" y="1087834"/>
        <a:ext cx="5181600" cy="1087834"/>
      </dsp:txXfrm>
    </dsp:sp>
    <dsp:sp modelId="{71142965-C300-446F-AFCD-8DC8C501F95C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CF362-39FC-4769-A1BE-5AE261295ABB}">
      <dsp:nvSpPr>
        <dsp:cNvPr id="0" name=""/>
        <dsp:cNvSpPr/>
      </dsp:nvSpPr>
      <dsp:spPr>
        <a:xfrm>
          <a:off x="0" y="2175669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Непоганий рівень свободи руху робочої сили</a:t>
          </a:r>
          <a:endParaRPr lang="en-US" sz="2100" kern="1200"/>
        </a:p>
      </dsp:txBody>
      <dsp:txXfrm>
        <a:off x="0" y="2175669"/>
        <a:ext cx="5181600" cy="1087834"/>
      </dsp:txXfrm>
    </dsp:sp>
    <dsp:sp modelId="{F77B1C8C-4077-4A8F-88DE-2179D301F614}">
      <dsp:nvSpPr>
        <dsp:cNvPr id="0" name=""/>
        <dsp:cNvSpPr/>
      </dsp:nvSpPr>
      <dsp:spPr>
        <a:xfrm>
          <a:off x="0" y="326350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3D8FE-B35B-4250-BB6D-F9695DFD44B4}">
      <dsp:nvSpPr>
        <dsp:cNvPr id="0" name=""/>
        <dsp:cNvSpPr/>
      </dsp:nvSpPr>
      <dsp:spPr>
        <a:xfrm>
          <a:off x="0" y="3263503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Серед цілей – економічний союз, тім інституційна структура типова для міжурядових організацій</a:t>
          </a:r>
          <a:endParaRPr lang="en-US" sz="2100" kern="1200"/>
        </a:p>
      </dsp:txBody>
      <dsp:txXfrm>
        <a:off x="0" y="3263503"/>
        <a:ext cx="5181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27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41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20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95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56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1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2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2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2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72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1E80-6638-48BB-925C-4755E4415757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F754-D5A7-4569-BE7F-AA3C4062D2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3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0%D0%B3%D0%B0%D0%BB%D1%8C%D0%BD%D0%B0_%D0%B4%D0%B5%D0%BA%D0%BB%D0%B0%D1%80%D0%B0%D1%86%D1%96%D1%8F_%D0%BF%D1%80%D0%B0%D0%B2_%D0%BB%D1%8E%D0%B4%D0%B8%D0%BD%D0%B8" TargetMode="External"/><Relationship Id="rId2" Type="http://schemas.openxmlformats.org/officeDocument/2006/relationships/hyperlink" Target="https://uk.wikipedia.org/wiki/%D0%A1%D1%82%D0%B0%D1%82%D1%83%D1%82_%D0%9E%D0%9E%D0%9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/index.php?title=%D0%90%D1%84%D1%80%D0%B8%D0%BA%D0%B0%D0%BD%D1%81%D1%8C%D0%BA%D0%B0_%D1%85%D0%B0%D1%80%D1%82%D1%96%D1%8F_%D0%BF%D1%80%D0%B0%D0%B2_%D0%BB%D1%8E%D0%B4%D0%B8%D0%BD%D0%B8_%D1%82%D0%B0_%D0%BD%D0%B0%D1%80%D0%BE%D0%B4%D1%96%D0%B2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CC56A-7CE7-4DF0-8FBF-B74503866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pPr indent="450215">
              <a:spcBef>
                <a:spcPts val="600"/>
              </a:spcBef>
            </a:pPr>
            <a:r>
              <a:rPr lang="uk-UA" sz="28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Становлення та розвиток інтеграційних процесів на Африканському континенті</a:t>
            </a:r>
            <a:br>
              <a:rPr lang="uk-UA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34B9AD-5E8E-4931-8C9C-20B3DEF4D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212803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Історичні підвалини та чинники розвитку інтеграції в Африці.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Регіоналізація африканських держав, особливості формування та характеристика комплексів регіональних і субрегіональних відносин.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форми і напрями розвитку інтеграційних процесів у регіоні.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Зображення, що містить зірка&#10;&#10;Автоматично згенерований опис">
            <a:extLst>
              <a:ext uri="{FF2B5EF4-FFF2-40B4-BE49-F238E27FC236}">
                <a16:creationId xmlns:a16="http://schemas.microsoft.com/office/drawing/2014/main" id="{5137329C-E1C5-4037-B22E-2ABD70817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r="20388" b="-1"/>
          <a:stretch/>
        </p:blipFill>
        <p:spPr>
          <a:xfrm>
            <a:off x="5913505" y="578738"/>
            <a:ext cx="5673141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56114-EAA8-48D1-8264-E23E0883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uk-UA" sz="2400" dirty="0"/>
              <a:t>Африканська континентальна зона вільної торгівлі (елемент </a:t>
            </a:r>
            <a:r>
              <a:rPr lang="uk-UA" sz="2400" dirty="0" err="1"/>
              <a:t>Агенди</a:t>
            </a:r>
            <a:r>
              <a:rPr lang="uk-UA" sz="2400" dirty="0"/>
              <a:t> 2063)</a:t>
            </a:r>
            <a:br>
              <a:rPr lang="uk-UA" sz="2400" dirty="0"/>
            </a:br>
            <a:r>
              <a:rPr lang="en-US" sz="2400" dirty="0"/>
              <a:t>https://au.int/en/african-continental-free-trade-area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9BBFEF-6463-434D-B393-749FBEBE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>
            <a:normAutofit/>
          </a:bodyPr>
          <a:lstStyle/>
          <a:p>
            <a:r>
              <a:rPr lang="uk-UA" sz="2000"/>
              <a:t>2019  укладено угоду та набула чинності</a:t>
            </a:r>
          </a:p>
          <a:p>
            <a:r>
              <a:rPr lang="uk-UA" sz="2000"/>
              <a:t>Ідея і розробка від 2012 року</a:t>
            </a:r>
          </a:p>
          <a:p>
            <a:r>
              <a:rPr lang="uk-UA" sz="2000"/>
              <a:t>Режим вільної торгівлі запроваджений з 1 січня 2021</a:t>
            </a:r>
          </a:p>
          <a:p>
            <a:endParaRPr lang="uk-UA" sz="2000"/>
          </a:p>
          <a:p>
            <a:endParaRPr lang="uk-UA" sz="20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778887-4CDA-43EB-99D0-60B407B5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850" y="1056108"/>
            <a:ext cx="2206950" cy="2206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E3A9D-D001-4E6E-B51B-08A9EF6B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850" y="3584791"/>
            <a:ext cx="2206950" cy="16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D5A5F-BE07-434D-81B8-E8889550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uk-UA" dirty="0"/>
              <a:t>Цілі АКФТА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83FD5F-6E12-4FB5-8852-6914B848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uk-UA" sz="1300"/>
              <a:t>Спільний ринок товарів, послуг, посилений рухом робочої сили</a:t>
            </a:r>
          </a:p>
          <a:p>
            <a:r>
              <a:rPr lang="uk-UA" sz="1300"/>
              <a:t>Лібералізація торгівлі товарами та послугами через систему круглих столів</a:t>
            </a:r>
          </a:p>
          <a:p>
            <a:r>
              <a:rPr lang="uk-UA" sz="1300"/>
              <a:t>Сприяння руху ресурсів та капіталу з метою посилення інвестиційної привабливості</a:t>
            </a:r>
          </a:p>
          <a:p>
            <a:r>
              <a:rPr lang="uk-UA" sz="1300"/>
              <a:t>Закладення основ Митного союзу як наступної стадії інтеграції</a:t>
            </a:r>
          </a:p>
          <a:p>
            <a:r>
              <a:rPr lang="uk-UA" sz="1300"/>
              <a:t>Промоція сталого розвитку та інклюзивної економки, відповідні трансформації держав-учасниць</a:t>
            </a:r>
          </a:p>
          <a:p>
            <a:r>
              <a:rPr lang="uk-UA" sz="1300"/>
              <a:t>Посилення конкурентоспроможності держав на регіональному та глобальному рівні</a:t>
            </a:r>
          </a:p>
          <a:p>
            <a:r>
              <a:rPr lang="uk-UA" sz="1300"/>
              <a:t>Диверсифікація промисловості, сільськогосподарського сектору та продовольча безпека</a:t>
            </a:r>
          </a:p>
          <a:p>
            <a:r>
              <a:rPr lang="uk-UA" sz="1300"/>
              <a:t>Врегулювання викликів, що виникають в  результаті діяльності численних інтеграційних форматів</a:t>
            </a:r>
          </a:p>
          <a:p>
            <a:endParaRPr lang="uk-UA" sz="1300"/>
          </a:p>
          <a:p>
            <a:endParaRPr lang="uk-UA" sz="1300"/>
          </a:p>
          <a:p>
            <a:endParaRPr lang="uk-UA" sz="13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6822DF-23DB-4782-A4E5-AD27FD98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065266"/>
            <a:ext cx="4788505" cy="1995210"/>
          </a:xfrm>
          <a:prstGeom prst="rect">
            <a:avLst/>
          </a:prstGeom>
        </p:spPr>
      </p:pic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C77-0CAA-44F0-8D42-D2E242D4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uk-UA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Регіоналізація та субрегіональні комплекси, </a:t>
            </a:r>
            <a:br>
              <a:rPr lang="uk-UA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регіональні економічні спільноти в Африці</a:t>
            </a:r>
            <a:br>
              <a:rPr lang="uk-UA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https://www.integrate-africa.org</a:t>
            </a:r>
            <a:endParaRPr lang="uk-UA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5C7EEF-3382-453D-B0E1-B1B07E2A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Союз арабського Магрибу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САМ/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AMU)</a:t>
            </a: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Спільнота держав Сахелю і Сахари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CEN-SAD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Спільний ринок держав Східної та Південної Африки (КОМЕСА/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COMESA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Східно африканське співтовариство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EAC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Економічне співтовариство держав Центральної Африки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ECCAS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Економічне співтовариство держав Західної Африки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ECOWAS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Міжурядовий орган з розвитку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IGAD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Південноафриканське співтовариство розвитку (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SADC</a:t>
            </a:r>
            <a:r>
              <a:rPr lang="uk-UA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F4585-CB2B-4967-B02E-5B8BEB38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3"/>
            <a:ext cx="7194165" cy="13368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Союз арабського Магрибу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499EDA-B099-4DA2-B8C1-E185F3669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2"/>
            <a:ext cx="6778113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Найменше інтеграційне угруповання (5 держав: Алжир, Лівія, Мавританія, Марокко, Туніс)</a:t>
            </a:r>
          </a:p>
          <a:p>
            <a:r>
              <a:rPr lang="en-US" sz="2000"/>
              <a:t>Створений 1988 </a:t>
            </a:r>
          </a:p>
          <a:p>
            <a:r>
              <a:rPr lang="en-US" sz="2000"/>
              <a:t>Співпраця в 5 напрямках: інфраструктура, виробнича кооперація, вільний рух робочої сили, макроекономічна інтеграція, інтеграція у сфері торгівлі </a:t>
            </a:r>
          </a:p>
          <a:p>
            <a:r>
              <a:rPr lang="en-US" sz="2000"/>
              <a:t>Спільна оборона  (1991) та невтручання у внутрішні справи одна одної</a:t>
            </a:r>
          </a:p>
          <a:p>
            <a:r>
              <a:rPr lang="en-US" sz="2000"/>
              <a:t>Інституційна структура міжурядова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176" y="607951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2F1373-8869-4E35-8277-F78F79C79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0" b="2"/>
          <a:stretch/>
        </p:blipFill>
        <p:spPr>
          <a:xfrm>
            <a:off x="9728958" y="795345"/>
            <a:ext cx="1363056" cy="1412612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9385" y="2612543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10606620" y="2368283"/>
            <a:ext cx="1203216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A5830-24CB-4091-B935-68327846D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" b="-4"/>
          <a:stretch/>
        </p:blipFill>
        <p:spPr>
          <a:xfrm>
            <a:off x="9424987" y="2800351"/>
            <a:ext cx="1393208" cy="144387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2134" y="4517935"/>
            <a:ext cx="2464414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E95C8EA-61E4-431C-8D3D-77F600692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2" b="1481"/>
          <a:stretch/>
        </p:blipFill>
        <p:spPr>
          <a:xfrm>
            <a:off x="9213335" y="4883145"/>
            <a:ext cx="2102011" cy="10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8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607D4-048B-4C90-B0AD-CDD6B7BF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Спільнота держав Сахелю і Сахари (</a:t>
            </a:r>
            <a:r>
              <a:rPr lang="en-GB" dirty="0"/>
              <a:t>CEN-SAD</a:t>
            </a:r>
            <a:r>
              <a:rPr lang="uk-UA" dirty="0"/>
              <a:t>)</a:t>
            </a:r>
            <a:br>
              <a:rPr lang="en-GB" dirty="0"/>
            </a:br>
            <a:endParaRPr lang="uk-UA" dirty="0"/>
          </a:p>
        </p:txBody>
      </p:sp>
      <p:graphicFrame>
        <p:nvGraphicFramePr>
          <p:cNvPr id="2054" name="Місце для вмісту 2">
            <a:extLst>
              <a:ext uri="{FF2B5EF4-FFF2-40B4-BE49-F238E27FC236}">
                <a16:creationId xmlns:a16="http://schemas.microsoft.com/office/drawing/2014/main" id="{B64CAFD1-4CC2-478C-ADAD-D15BAFA37F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308454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C65A03-AAD2-466C-A117-FE1AD8E6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840" y="1888252"/>
            <a:ext cx="4368800" cy="334970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2" name="Picture 4" descr="CEN-SAD">
            <a:extLst>
              <a:ext uri="{FF2B5EF4-FFF2-40B4-BE49-F238E27FC236}">
                <a16:creationId xmlns:a16="http://schemas.microsoft.com/office/drawing/2014/main" id="{9516CFDF-FB72-4894-B820-12353CFB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64" y="3095744"/>
            <a:ext cx="3349704" cy="33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378B8-F6BE-4E51-AC23-B4C0D7287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940" y="934971"/>
            <a:ext cx="2584879" cy="30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57C49-A5FE-4720-904B-53D68EB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Спільний ринок держав Східної та Південної Африки (КОМЕСА/COMESA) https://www.comesa.int/</a:t>
            </a:r>
            <a:br>
              <a:rPr lang="en-US"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DF3464-A976-416F-8176-3248A3FF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1994 на бахі зони преференційної торгівлі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Невисокий рівень інтегрованості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Найбільший успіх у сферах торгівлі та вільного руху робочої сили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Інституційна структура більше відповідає цілям економічної інтеграції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619DB-1222-4C13-A553-803D0EF0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4398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70523-5385-4B73-B792-261F46216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" b="3985"/>
          <a:stretch/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C05E0-9C31-45EF-AB95-FE462BC8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Східно африканське співтовариство (EAC)</a:t>
            </a:r>
            <a:b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C303D6-773C-4ADA-8043-FBA8D29E0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Відносно непоганий рівень інтегрованості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1967-1977, 1999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Інституційна структура розгалуджена і відповідає напрямкам взаємодії та інтеграції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043F9-364F-45B0-976D-174C94E23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4398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3074" name="Picture 2" descr="EAC">
            <a:extLst>
              <a:ext uri="{FF2B5EF4-FFF2-40B4-BE49-F238E27FC236}">
                <a16:creationId xmlns:a16="http://schemas.microsoft.com/office/drawing/2014/main" id="{E491D1F7-C4CA-4B42-82BE-9636A56AAF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 r="7" b="7"/>
          <a:stretch/>
        </p:blipFill>
        <p:spPr bwMode="auto">
          <a:xfrm>
            <a:off x="8666329" y="3454115"/>
            <a:ext cx="2699424" cy="25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9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66208-9747-427B-A490-BCC03012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Економічне співтовариство держав Центральної Африки (ECCAS)</a:t>
            </a:r>
            <a:b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C59087B-D3A2-4881-9411-28963E091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1981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Інституційна структура більш міжурядового характеру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 високі показники у напрямку макроекономічної інтеграції, хоч загалом середній рівень інтегрованості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4E7E1-6FBA-4FD1-8159-3B8263BC3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" r="5" b="3822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3509745-6FCE-4A5D-A31E-8D8CC093C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978" r="7" b="7"/>
          <a:stretch/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5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2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A84557-49A5-4FD3-8BC7-9C1ED5769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Економічне співтовариство держав Західної Африки (ECOWAS)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D0B7FA67-1FFD-4F94-9A6C-4B09ACC7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1"/>
            <a:ext cx="4742771" cy="3983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1975</a:t>
            </a:r>
          </a:p>
          <a:p>
            <a:r>
              <a:rPr lang="en-US" sz="2000"/>
              <a:t>Розвинена інфраструктура, що відповідає інтеграційній взаємодії</a:t>
            </a:r>
          </a:p>
          <a:p>
            <a:r>
              <a:rPr lang="en-US" sz="2000"/>
              <a:t>Найбільші успіхи у досягненні вільного руху робочої сили</a:t>
            </a:r>
          </a:p>
          <a:p>
            <a:endParaRPr lang="en-US" sz="2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95B82-E85F-4402-9EE2-5694BBBD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612" y="834656"/>
            <a:ext cx="2445489" cy="2445489"/>
          </a:xfrm>
          <a:prstGeom prst="rect">
            <a:avLst/>
          </a:prstGeom>
        </p:spPr>
      </p:pic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8AE61309-AB13-487C-8FBB-F1A9DA25E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858" b="3"/>
          <a:stretch/>
        </p:blipFill>
        <p:spPr>
          <a:xfrm>
            <a:off x="8295522" y="3601878"/>
            <a:ext cx="2375667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008E-14DF-4FFD-8B98-C363F0C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Міжурядовий орган з розвитку (IGAD)</a:t>
            </a:r>
            <a:b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45E2B-8067-42B9-857A-BF28941FE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1996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Типова міжурядова структура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Потенціал через склад учасників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E1BF6-038F-4ECD-AC9A-889547E19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4398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83F7935-85DB-4C02-A5F2-D83A411EB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7" b="3985"/>
          <a:stretch/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5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766CD-699A-4326-AD0E-7418358F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Історичні підвалини та чинники розвитку інтеграції в Африці.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808AFD3-6B07-4DF7-B022-27867E653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340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95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A69E8-F903-4D0D-87F6-60064DA7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Південноафриканське співтовариство розвитку (SADC)</a:t>
            </a:r>
            <a:b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DEF62-D9F7-43A6-ABE2-A792A65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5" y="2194102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1980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Інституційна складова більш відповідає міжурядовому підходу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Свобода руху робочої сили – максимальний рівень інтегрованості, макроекономічна інтеграція на низькому рівні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D3859-702F-41AB-B7AB-B6EA4C789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398"/>
          <a:stretch/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E0F3E0-4CC0-4D39-A338-10BDF45E1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978" r="7" b="7"/>
          <a:stretch/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7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882720-8425-4213-B36E-6B679656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uk-UA" dirty="0"/>
              <a:t>Тенденції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AE87276-441E-4F94-8B4E-3303998D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uk-UA" sz="2000" dirty="0"/>
              <a:t>Компліментарність субрегіональних об'єднань та загально континентальних ініціатив</a:t>
            </a:r>
          </a:p>
          <a:p>
            <a:r>
              <a:rPr lang="uk-UA" sz="2000" dirty="0"/>
              <a:t>Диспропорції розвитку</a:t>
            </a:r>
          </a:p>
          <a:p>
            <a:r>
              <a:rPr lang="uk-UA" sz="2000" dirty="0"/>
              <a:t>Низький потенціал, відставання в темпах розвитку</a:t>
            </a:r>
          </a:p>
          <a:p>
            <a:r>
              <a:rPr lang="uk-UA" sz="2000" dirty="0"/>
              <a:t>Об'єктивні виклики</a:t>
            </a:r>
          </a:p>
          <a:p>
            <a:r>
              <a:rPr lang="uk-UA" sz="2000" dirty="0"/>
              <a:t>Відносна успішність проектів у лібералізації пересування робочої сили</a:t>
            </a:r>
          </a:p>
          <a:p>
            <a:r>
              <a:rPr lang="uk-UA" sz="2000" dirty="0"/>
              <a:t>Регіоналізм, а </a:t>
            </a:r>
            <a:r>
              <a:rPr lang="uk-UA" sz="2000"/>
              <a:t>не регіоналізація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9C211-2A64-47A0-962B-09CB9E8E0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22090"/>
            <a:ext cx="4788505" cy="268156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F7B82-F589-484A-9FA8-6F127E62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Деколонізація та зовнішні впливи</a:t>
            </a:r>
          </a:p>
        </p:txBody>
      </p:sp>
      <p:graphicFrame>
        <p:nvGraphicFramePr>
          <p:cNvPr id="7" name="Місце для вмісту 2">
            <a:extLst>
              <a:ext uri="{FF2B5EF4-FFF2-40B4-BE49-F238E27FC236}">
                <a16:creationId xmlns:a16="http://schemas.microsoft.com/office/drawing/2014/main" id="{54C1FB94-91C6-4177-A069-42EEF797F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3800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31B70C-F4A5-4A86-8E53-E33D9587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BFFE90-8650-4A7C-8B97-3F2A76604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13" y="2138362"/>
            <a:ext cx="3724812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BA1AB-8E07-46B9-A99E-0DDA2C6B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uk-UA" sz="3400"/>
              <a:t>Фізико-географічні характеристики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CD578-CE5F-4BEC-B245-982574D0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uk-UA" sz="1600"/>
              <a:t>2 за площею</a:t>
            </a:r>
            <a:r>
              <a:rPr lang="en-GB" sz="1600"/>
              <a:t> (20% </a:t>
            </a:r>
            <a:r>
              <a:rPr lang="uk-UA" sz="1600"/>
              <a:t>суходолу</a:t>
            </a:r>
            <a:r>
              <a:rPr lang="en-GB" sz="1600"/>
              <a:t>)</a:t>
            </a:r>
            <a:r>
              <a:rPr lang="uk-UA" sz="1600"/>
              <a:t> та населенням  (16%) материк</a:t>
            </a:r>
          </a:p>
          <a:p>
            <a:r>
              <a:rPr lang="uk-UA" sz="1600"/>
              <a:t>Алжир – найбільший за територією, Нігерія – за населенням</a:t>
            </a:r>
          </a:p>
          <a:p>
            <a:r>
              <a:rPr lang="uk-UA" sz="1600"/>
              <a:t>І у північній, і  у південній пів кулях</a:t>
            </a:r>
          </a:p>
          <a:p>
            <a:r>
              <a:rPr lang="uk-UA" sz="1600"/>
              <a:t>Біологічне різноманіття</a:t>
            </a:r>
          </a:p>
          <a:p>
            <a:r>
              <a:rPr lang="uk-UA" sz="1600"/>
              <a:t>Вплив негативних екологічних явищ (опустелювання, знеліснення, брак водних ресурсів тощо)</a:t>
            </a:r>
          </a:p>
          <a:p>
            <a:r>
              <a:rPr lang="uk-UA" sz="1600"/>
              <a:t>Очікування щодо погіршення екологічної ситуації (ООН)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E408D-95D6-402D-AECB-E78C6311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15" y="661916"/>
            <a:ext cx="5252224" cy="55579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9F878D-7E8A-44A8-8B3E-6BB9FC1D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195" y="156337"/>
            <a:ext cx="2200783" cy="22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B555-5936-44A9-9CD7-83ADDB69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>
            <a:normAutofit/>
          </a:bodyPr>
          <a:lstStyle/>
          <a:p>
            <a:r>
              <a:rPr lang="uk-UA"/>
              <a:t>Соціально-демографічні показники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73E85B-8BED-4AC4-8C7D-78AF995B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260052" cy="3230883"/>
          </a:xfrm>
        </p:spPr>
        <p:txBody>
          <a:bodyPr>
            <a:normAutofit/>
          </a:bodyPr>
          <a:lstStyle/>
          <a:p>
            <a:r>
              <a:rPr lang="uk-UA" sz="2000"/>
              <a:t>Походження людини як виду </a:t>
            </a:r>
          </a:p>
          <a:p>
            <a:r>
              <a:rPr lang="uk-UA" sz="2000"/>
              <a:t>Давній Єгипет та Фінікія, міжнародна торгівля, міграція, розвиток цивілізації</a:t>
            </a:r>
          </a:p>
          <a:p>
            <a:r>
              <a:rPr lang="uk-UA" sz="2000"/>
              <a:t>Гетерогенність: етнічна, релігійна, мовна</a:t>
            </a:r>
          </a:p>
          <a:p>
            <a:r>
              <a:rPr lang="uk-UA" sz="2000"/>
              <a:t>Наймолодше населення (середній вік 19,7), 200 млн – молодші 4 років, 27 старші за 70</a:t>
            </a:r>
          </a:p>
          <a:p>
            <a:r>
              <a:rPr lang="uk-UA" sz="2000"/>
              <a:t>Найнижчий рівень розвитку економіки, бідність</a:t>
            </a:r>
          </a:p>
          <a:p>
            <a:r>
              <a:rPr lang="uk-UA" sz="2000"/>
              <a:t>Велика африканська діаспора (работоргівля від 16 ст.)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4752D8-4423-489A-B252-C2E12B18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3" y="1662682"/>
            <a:ext cx="3521122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2865BD5-E742-43DE-B246-98FDCAE80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AA3EF-0311-4D03-B16D-B2B32101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3623"/>
            <a:ext cx="6645999" cy="1330841"/>
          </a:xfrm>
        </p:spPr>
        <p:txBody>
          <a:bodyPr>
            <a:normAutofit/>
          </a:bodyPr>
          <a:lstStyle/>
          <a:p>
            <a:r>
              <a:rPr lang="uk-UA" sz="3100"/>
              <a:t>Соціально-демографічні, економічні показники та впив останніх тенденцій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233CF5-C3A3-43F7-B109-863E3659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645998" cy="3908585"/>
          </a:xfrm>
        </p:spPr>
        <p:txBody>
          <a:bodyPr>
            <a:normAutofit/>
          </a:bodyPr>
          <a:lstStyle/>
          <a:p>
            <a:r>
              <a:rPr lang="uk-UA" sz="2000" dirty="0"/>
              <a:t>Захворюваність на ВІЛ/СНІД </a:t>
            </a:r>
          </a:p>
          <a:p>
            <a:pPr marL="0" indent="0">
              <a:buNone/>
            </a:pPr>
            <a:r>
              <a:rPr lang="uk-UA" sz="2000" dirty="0"/>
              <a:t>(5 з 10 лідерів за поширенням – Африканські держави,</a:t>
            </a:r>
          </a:p>
          <a:p>
            <a:pPr marL="0" indent="0">
              <a:buNone/>
            </a:pPr>
            <a:r>
              <a:rPr lang="uk-UA" sz="2000" dirty="0"/>
              <a:t>15,3% ПАР)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- </a:t>
            </a:r>
            <a:r>
              <a:rPr lang="uk-UA" sz="2000" dirty="0"/>
              <a:t>ВВП – високі темпи зростання – Нігерія (</a:t>
            </a:r>
            <a:r>
              <a:rPr lang="en-US" sz="2000" b="0" i="0" dirty="0">
                <a:effectLst/>
                <a:latin typeface="Open Sans" panose="020B0606030504020204" pitchFamily="34" charset="0"/>
              </a:rPr>
              <a:t>514 billion U.S. dollars in 2021</a:t>
            </a:r>
            <a:r>
              <a:rPr lang="uk-UA" sz="2000" b="0" i="0" dirty="0">
                <a:effectLst/>
                <a:latin typeface="Open Sans" panose="020B0606030504020204" pitchFamily="34" charset="0"/>
              </a:rPr>
              <a:t>) </a:t>
            </a:r>
            <a:r>
              <a:rPr lang="uk-UA" sz="2000" dirty="0"/>
              <a:t>, Єгипет, ПАР, Алжир, Марокко</a:t>
            </a:r>
          </a:p>
          <a:p>
            <a:pPr>
              <a:buFontTx/>
              <a:buChar char="-"/>
            </a:pPr>
            <a:r>
              <a:rPr lang="uk-UA" sz="2000" dirty="0"/>
              <a:t>ВВП на душу населення – </a:t>
            </a:r>
            <a:r>
              <a:rPr lang="uk-UA" sz="2000" dirty="0" err="1"/>
              <a:t>Сейшели</a:t>
            </a:r>
            <a:r>
              <a:rPr lang="uk-UA" sz="2000" dirty="0"/>
              <a:t> (9,67 </a:t>
            </a:r>
            <a:r>
              <a:rPr lang="uk-UA" sz="2000" dirty="0" err="1"/>
              <a:t>тис.ам.дол</a:t>
            </a:r>
            <a:r>
              <a:rPr lang="uk-UA" sz="2000" dirty="0"/>
              <a:t>.), Маврикій, Габон</a:t>
            </a:r>
            <a:endParaRPr lang="en-US" sz="2000" dirty="0"/>
          </a:p>
          <a:p>
            <a:pPr>
              <a:buFontTx/>
              <a:buChar char="-"/>
            </a:pPr>
            <a:r>
              <a:rPr lang="uk-UA" sz="2000" dirty="0"/>
              <a:t>Доступ до інтернету 22% населення</a:t>
            </a:r>
          </a:p>
          <a:p>
            <a:pPr>
              <a:buFontTx/>
              <a:buChar char="-"/>
            </a:pPr>
            <a:r>
              <a:rPr lang="uk-UA" sz="2000" dirty="0"/>
              <a:t>Залежність від ринку нафти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9CA9023-BAAF-4DBD-BB8F-8034130A5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6080" y="0"/>
            <a:ext cx="3175920" cy="6858000"/>
          </a:xfrm>
          <a:custGeom>
            <a:avLst/>
            <a:gdLst>
              <a:gd name="connsiteX0" fmla="*/ 317159 w 3175920"/>
              <a:gd name="connsiteY0" fmla="*/ 0 h 6858000"/>
              <a:gd name="connsiteX1" fmla="*/ 3175920 w 3175920"/>
              <a:gd name="connsiteY1" fmla="*/ 0 h 6858000"/>
              <a:gd name="connsiteX2" fmla="*/ 3175920 w 3175920"/>
              <a:gd name="connsiteY2" fmla="*/ 6858000 h 6858000"/>
              <a:gd name="connsiteX3" fmla="*/ 0 w 3175920"/>
              <a:gd name="connsiteY3" fmla="*/ 6858000 h 6858000"/>
              <a:gd name="connsiteX4" fmla="*/ 5197 w 3175920"/>
              <a:gd name="connsiteY4" fmla="*/ 6832807 h 6858000"/>
              <a:gd name="connsiteX5" fmla="*/ 17588 w 3175920"/>
              <a:gd name="connsiteY5" fmla="*/ 6757019 h 6858000"/>
              <a:gd name="connsiteX6" fmla="*/ 22192 w 3175920"/>
              <a:gd name="connsiteY6" fmla="*/ 6556607 h 6858000"/>
              <a:gd name="connsiteX7" fmla="*/ 67516 w 3175920"/>
              <a:gd name="connsiteY7" fmla="*/ 6418419 h 6858000"/>
              <a:gd name="connsiteX8" fmla="*/ 98399 w 3175920"/>
              <a:gd name="connsiteY8" fmla="*/ 6295252 h 6858000"/>
              <a:gd name="connsiteX9" fmla="*/ 79265 w 3175920"/>
              <a:gd name="connsiteY9" fmla="*/ 6155310 h 6858000"/>
              <a:gd name="connsiteX10" fmla="*/ 141676 w 3175920"/>
              <a:gd name="connsiteY10" fmla="*/ 5922400 h 6858000"/>
              <a:gd name="connsiteX11" fmla="*/ 130334 w 3175920"/>
              <a:gd name="connsiteY11" fmla="*/ 5811823 h 6858000"/>
              <a:gd name="connsiteX12" fmla="*/ 112525 w 3175920"/>
              <a:gd name="connsiteY12" fmla="*/ 5729439 h 6858000"/>
              <a:gd name="connsiteX13" fmla="*/ 105340 w 3175920"/>
              <a:gd name="connsiteY13" fmla="*/ 5724921 h 6858000"/>
              <a:gd name="connsiteX14" fmla="*/ 106513 w 3175920"/>
              <a:gd name="connsiteY14" fmla="*/ 5718702 h 6858000"/>
              <a:gd name="connsiteX15" fmla="*/ 114161 w 3175920"/>
              <a:gd name="connsiteY15" fmla="*/ 5715875 h 6858000"/>
              <a:gd name="connsiteX16" fmla="*/ 117483 w 3175920"/>
              <a:gd name="connsiteY16" fmla="*/ 5666628 h 6858000"/>
              <a:gd name="connsiteX17" fmla="*/ 108504 w 3175920"/>
              <a:gd name="connsiteY17" fmla="*/ 5608013 h 6858000"/>
              <a:gd name="connsiteX18" fmla="*/ 139625 w 3175920"/>
              <a:gd name="connsiteY18" fmla="*/ 5554636 h 6858000"/>
              <a:gd name="connsiteX19" fmla="*/ 160357 w 3175920"/>
              <a:gd name="connsiteY19" fmla="*/ 5493332 h 6858000"/>
              <a:gd name="connsiteX20" fmla="*/ 173017 w 3175920"/>
              <a:gd name="connsiteY20" fmla="*/ 5456802 h 6858000"/>
              <a:gd name="connsiteX21" fmla="*/ 187139 w 3175920"/>
              <a:gd name="connsiteY21" fmla="*/ 5349474 h 6858000"/>
              <a:gd name="connsiteX22" fmla="*/ 190246 w 3175920"/>
              <a:gd name="connsiteY22" fmla="*/ 5184781 h 6858000"/>
              <a:gd name="connsiteX23" fmla="*/ 195449 w 3175920"/>
              <a:gd name="connsiteY23" fmla="*/ 5095639 h 6858000"/>
              <a:gd name="connsiteX24" fmla="*/ 190491 w 3175920"/>
              <a:gd name="connsiteY24" fmla="*/ 5027235 h 6858000"/>
              <a:gd name="connsiteX25" fmla="*/ 201931 w 3175920"/>
              <a:gd name="connsiteY25" fmla="*/ 4928776 h 6858000"/>
              <a:gd name="connsiteX26" fmla="*/ 218523 w 3175920"/>
              <a:gd name="connsiteY26" fmla="*/ 4817422 h 6858000"/>
              <a:gd name="connsiteX27" fmla="*/ 231882 w 3175920"/>
              <a:gd name="connsiteY27" fmla="*/ 4772889 h 6858000"/>
              <a:gd name="connsiteX28" fmla="*/ 245879 w 3175920"/>
              <a:gd name="connsiteY28" fmla="*/ 4741933 h 6858000"/>
              <a:gd name="connsiteX29" fmla="*/ 276431 w 3175920"/>
              <a:gd name="connsiteY29" fmla="*/ 4652694 h 6858000"/>
              <a:gd name="connsiteX30" fmla="*/ 277917 w 3175920"/>
              <a:gd name="connsiteY30" fmla="*/ 4527083 h 6858000"/>
              <a:gd name="connsiteX31" fmla="*/ 286746 w 3175920"/>
              <a:gd name="connsiteY31" fmla="*/ 4455173 h 6858000"/>
              <a:gd name="connsiteX32" fmla="*/ 300860 w 3175920"/>
              <a:gd name="connsiteY32" fmla="*/ 4436473 h 6858000"/>
              <a:gd name="connsiteX33" fmla="*/ 310726 w 3175920"/>
              <a:gd name="connsiteY33" fmla="*/ 4366606 h 6858000"/>
              <a:gd name="connsiteX34" fmla="*/ 323936 w 3175920"/>
              <a:gd name="connsiteY34" fmla="*/ 4285079 h 6858000"/>
              <a:gd name="connsiteX35" fmla="*/ 313204 w 3175920"/>
              <a:gd name="connsiteY35" fmla="*/ 4025740 h 6858000"/>
              <a:gd name="connsiteX36" fmla="*/ 347900 w 3175920"/>
              <a:gd name="connsiteY36" fmla="*/ 3714140 h 6858000"/>
              <a:gd name="connsiteX37" fmla="*/ 398345 w 3175920"/>
              <a:gd name="connsiteY37" fmla="*/ 3526597 h 6858000"/>
              <a:gd name="connsiteX38" fmla="*/ 386650 w 3175920"/>
              <a:gd name="connsiteY38" fmla="*/ 3507911 h 6858000"/>
              <a:gd name="connsiteX39" fmla="*/ 381539 w 3175920"/>
              <a:gd name="connsiteY39" fmla="*/ 3487634 h 6858000"/>
              <a:gd name="connsiteX40" fmla="*/ 383327 w 3175920"/>
              <a:gd name="connsiteY40" fmla="*/ 3485379 h 6858000"/>
              <a:gd name="connsiteX41" fmla="*/ 384562 w 3175920"/>
              <a:gd name="connsiteY41" fmla="*/ 3462486 h 6858000"/>
              <a:gd name="connsiteX42" fmla="*/ 374589 w 3175920"/>
              <a:gd name="connsiteY42" fmla="*/ 3356886 h 6858000"/>
              <a:gd name="connsiteX43" fmla="*/ 376375 w 3175920"/>
              <a:gd name="connsiteY43" fmla="*/ 3356408 h 6858000"/>
              <a:gd name="connsiteX44" fmla="*/ 380057 w 3175920"/>
              <a:gd name="connsiteY44" fmla="*/ 3350107 h 6858000"/>
              <a:gd name="connsiteX45" fmla="*/ 364817 w 3175920"/>
              <a:gd name="connsiteY45" fmla="*/ 3313078 h 6858000"/>
              <a:gd name="connsiteX46" fmla="*/ 311189 w 3175920"/>
              <a:gd name="connsiteY46" fmla="*/ 3184522 h 6858000"/>
              <a:gd name="connsiteX47" fmla="*/ 249353 w 3175920"/>
              <a:gd name="connsiteY47" fmla="*/ 3001490 h 6858000"/>
              <a:gd name="connsiteX48" fmla="*/ 224173 w 3175920"/>
              <a:gd name="connsiteY48" fmla="*/ 2901905 h 6858000"/>
              <a:gd name="connsiteX49" fmla="*/ 211862 w 3175920"/>
              <a:gd name="connsiteY49" fmla="*/ 2854757 h 6858000"/>
              <a:gd name="connsiteX50" fmla="*/ 169434 w 3175920"/>
              <a:gd name="connsiteY50" fmla="*/ 2709815 h 6858000"/>
              <a:gd name="connsiteX51" fmla="*/ 92687 w 3175920"/>
              <a:gd name="connsiteY51" fmla="*/ 2537032 h 6858000"/>
              <a:gd name="connsiteX52" fmla="*/ 74381 w 3175920"/>
              <a:gd name="connsiteY52" fmla="*/ 2407140 h 6858000"/>
              <a:gd name="connsiteX53" fmla="*/ 63419 w 3175920"/>
              <a:gd name="connsiteY53" fmla="*/ 2330427 h 6858000"/>
              <a:gd name="connsiteX54" fmla="*/ 78092 w 3175920"/>
              <a:gd name="connsiteY54" fmla="*/ 2060724 h 6858000"/>
              <a:gd name="connsiteX55" fmla="*/ 92082 w 3175920"/>
              <a:gd name="connsiteY55" fmla="*/ 1960023 h 6858000"/>
              <a:gd name="connsiteX56" fmla="*/ 100031 w 3175920"/>
              <a:gd name="connsiteY56" fmla="*/ 1830572 h 6858000"/>
              <a:gd name="connsiteX57" fmla="*/ 103232 w 3175920"/>
              <a:gd name="connsiteY57" fmla="*/ 1825764 h 6858000"/>
              <a:gd name="connsiteX58" fmla="*/ 107046 w 3175920"/>
              <a:gd name="connsiteY58" fmla="*/ 1804691 h 6858000"/>
              <a:gd name="connsiteX59" fmla="*/ 128223 w 3175920"/>
              <a:gd name="connsiteY59" fmla="*/ 1761628 h 6858000"/>
              <a:gd name="connsiteX60" fmla="*/ 142864 w 3175920"/>
              <a:gd name="connsiteY60" fmla="*/ 1712372 h 6858000"/>
              <a:gd name="connsiteX61" fmla="*/ 150072 w 3175920"/>
              <a:gd name="connsiteY61" fmla="*/ 1645798 h 6858000"/>
              <a:gd name="connsiteX62" fmla="*/ 160555 w 3175920"/>
              <a:gd name="connsiteY62" fmla="*/ 1512607 h 6858000"/>
              <a:gd name="connsiteX63" fmla="*/ 168895 w 3175920"/>
              <a:gd name="connsiteY63" fmla="*/ 1389212 h 6858000"/>
              <a:gd name="connsiteX64" fmla="*/ 182726 w 3175920"/>
              <a:gd name="connsiteY64" fmla="*/ 1331228 h 6858000"/>
              <a:gd name="connsiteX65" fmla="*/ 215865 w 3175920"/>
              <a:gd name="connsiteY65" fmla="*/ 1230505 h 6858000"/>
              <a:gd name="connsiteX66" fmla="*/ 226441 w 3175920"/>
              <a:gd name="connsiteY66" fmla="*/ 1114190 h 6858000"/>
              <a:gd name="connsiteX67" fmla="*/ 218413 w 3175920"/>
              <a:gd name="connsiteY67" fmla="*/ 982912 h 6858000"/>
              <a:gd name="connsiteX68" fmla="*/ 213463 w 3175920"/>
              <a:gd name="connsiteY68" fmla="*/ 922259 h 6858000"/>
              <a:gd name="connsiteX69" fmla="*/ 192168 w 3175920"/>
              <a:gd name="connsiteY69" fmla="*/ 644384 h 6858000"/>
              <a:gd name="connsiteX70" fmla="*/ 207930 w 3175920"/>
              <a:gd name="connsiteY70" fmla="*/ 535308 h 6858000"/>
              <a:gd name="connsiteX71" fmla="*/ 216948 w 3175920"/>
              <a:gd name="connsiteY71" fmla="*/ 457831 h 6858000"/>
              <a:gd name="connsiteX72" fmla="*/ 238829 w 3175920"/>
              <a:gd name="connsiteY72" fmla="*/ 377903 h 6858000"/>
              <a:gd name="connsiteX73" fmla="*/ 275225 w 3175920"/>
              <a:gd name="connsiteY73" fmla="*/ 326502 h 6858000"/>
              <a:gd name="connsiteX74" fmla="*/ 278852 w 3175920"/>
              <a:gd name="connsiteY74" fmla="*/ 270294 h 6858000"/>
              <a:gd name="connsiteX75" fmla="*/ 259692 w 3175920"/>
              <a:gd name="connsiteY75" fmla="*/ 232617 h 6858000"/>
              <a:gd name="connsiteX76" fmla="*/ 296289 w 3175920"/>
              <a:gd name="connsiteY76" fmla="*/ 128113 h 6858000"/>
              <a:gd name="connsiteX77" fmla="*/ 311987 w 3175920"/>
              <a:gd name="connsiteY77" fmla="*/ 53213 h 6858000"/>
              <a:gd name="connsiteX78" fmla="*/ 306887 w 3175920"/>
              <a:gd name="connsiteY78" fmla="*/ 17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75920" h="6858000">
                <a:moveTo>
                  <a:pt x="317159" y="0"/>
                </a:moveTo>
                <a:lnTo>
                  <a:pt x="3175920" y="0"/>
                </a:lnTo>
                <a:lnTo>
                  <a:pt x="3175920" y="6858000"/>
                </a:lnTo>
                <a:lnTo>
                  <a:pt x="0" y="6858000"/>
                </a:lnTo>
                <a:lnTo>
                  <a:pt x="5197" y="6832807"/>
                </a:lnTo>
                <a:cubicBezTo>
                  <a:pt x="10968" y="6804797"/>
                  <a:pt x="16782" y="6774794"/>
                  <a:pt x="17588" y="6757019"/>
                </a:cubicBezTo>
                <a:cubicBezTo>
                  <a:pt x="-7384" y="6667150"/>
                  <a:pt x="36229" y="6613590"/>
                  <a:pt x="22192" y="6556607"/>
                </a:cubicBezTo>
                <a:cubicBezTo>
                  <a:pt x="23283" y="6486803"/>
                  <a:pt x="24988" y="6458664"/>
                  <a:pt x="67516" y="6418419"/>
                </a:cubicBezTo>
                <a:cubicBezTo>
                  <a:pt x="102716" y="6395349"/>
                  <a:pt x="60949" y="6324232"/>
                  <a:pt x="98399" y="6295252"/>
                </a:cubicBezTo>
                <a:cubicBezTo>
                  <a:pt x="92021" y="6248605"/>
                  <a:pt x="85642" y="6201958"/>
                  <a:pt x="79265" y="6155310"/>
                </a:cubicBezTo>
                <a:lnTo>
                  <a:pt x="141676" y="5922400"/>
                </a:lnTo>
                <a:cubicBezTo>
                  <a:pt x="142736" y="5867368"/>
                  <a:pt x="110750" y="5832134"/>
                  <a:pt x="130334" y="5811823"/>
                </a:cubicBezTo>
                <a:cubicBezTo>
                  <a:pt x="124292" y="5785482"/>
                  <a:pt x="92180" y="5756011"/>
                  <a:pt x="112525" y="5729439"/>
                </a:cubicBezTo>
                <a:cubicBezTo>
                  <a:pt x="107526" y="5730083"/>
                  <a:pt x="105624" y="5728238"/>
                  <a:pt x="105340" y="5724921"/>
                </a:cubicBezTo>
                <a:lnTo>
                  <a:pt x="106513" y="5718702"/>
                </a:lnTo>
                <a:lnTo>
                  <a:pt x="114161" y="5715875"/>
                </a:lnTo>
                <a:cubicBezTo>
                  <a:pt x="141029" y="5703474"/>
                  <a:pt x="112819" y="5694644"/>
                  <a:pt x="117483" y="5666628"/>
                </a:cubicBezTo>
                <a:cubicBezTo>
                  <a:pt x="118156" y="5653136"/>
                  <a:pt x="114981" y="5606024"/>
                  <a:pt x="108504" y="5608013"/>
                </a:cubicBezTo>
                <a:lnTo>
                  <a:pt x="139625" y="5554636"/>
                </a:lnTo>
                <a:cubicBezTo>
                  <a:pt x="120203" y="5516971"/>
                  <a:pt x="158100" y="5526620"/>
                  <a:pt x="160357" y="5493332"/>
                </a:cubicBezTo>
                <a:cubicBezTo>
                  <a:pt x="155011" y="5473811"/>
                  <a:pt x="156871" y="5463157"/>
                  <a:pt x="173017" y="5456802"/>
                </a:cubicBezTo>
                <a:cubicBezTo>
                  <a:pt x="145675" y="5365256"/>
                  <a:pt x="184828" y="5418416"/>
                  <a:pt x="187139" y="5349474"/>
                </a:cubicBezTo>
                <a:cubicBezTo>
                  <a:pt x="185433" y="5287854"/>
                  <a:pt x="220961" y="5261807"/>
                  <a:pt x="190246" y="5184781"/>
                </a:cubicBezTo>
                <a:cubicBezTo>
                  <a:pt x="179732" y="5167720"/>
                  <a:pt x="195409" y="5121898"/>
                  <a:pt x="195449" y="5095639"/>
                </a:cubicBezTo>
                <a:cubicBezTo>
                  <a:pt x="195490" y="5069381"/>
                  <a:pt x="187650" y="5028614"/>
                  <a:pt x="190491" y="5027235"/>
                </a:cubicBezTo>
                <a:cubicBezTo>
                  <a:pt x="193586" y="4994341"/>
                  <a:pt x="195047" y="4973594"/>
                  <a:pt x="201931" y="4928776"/>
                </a:cubicBezTo>
                <a:cubicBezTo>
                  <a:pt x="212087" y="4904203"/>
                  <a:pt x="234253" y="4847933"/>
                  <a:pt x="218523" y="4817422"/>
                </a:cubicBezTo>
                <a:cubicBezTo>
                  <a:pt x="237752" y="4824280"/>
                  <a:pt x="214698" y="4781276"/>
                  <a:pt x="231882" y="4772889"/>
                </a:cubicBezTo>
                <a:cubicBezTo>
                  <a:pt x="246032" y="4767983"/>
                  <a:pt x="242336" y="4753793"/>
                  <a:pt x="245879" y="4741933"/>
                </a:cubicBezTo>
                <a:cubicBezTo>
                  <a:pt x="259448" y="4731644"/>
                  <a:pt x="281769" y="4671558"/>
                  <a:pt x="276431" y="4652694"/>
                </a:cubicBezTo>
                <a:cubicBezTo>
                  <a:pt x="281179" y="4608719"/>
                  <a:pt x="273210" y="4560443"/>
                  <a:pt x="277917" y="4527083"/>
                </a:cubicBezTo>
                <a:lnTo>
                  <a:pt x="286746" y="4455173"/>
                </a:lnTo>
                <a:lnTo>
                  <a:pt x="300860" y="4436473"/>
                </a:lnTo>
                <a:lnTo>
                  <a:pt x="310726" y="4366606"/>
                </a:lnTo>
                <a:cubicBezTo>
                  <a:pt x="324504" y="4322668"/>
                  <a:pt x="277211" y="4319806"/>
                  <a:pt x="323936" y="4285079"/>
                </a:cubicBezTo>
                <a:cubicBezTo>
                  <a:pt x="317935" y="4200440"/>
                  <a:pt x="340723" y="4105712"/>
                  <a:pt x="313204" y="4025740"/>
                </a:cubicBezTo>
                <a:cubicBezTo>
                  <a:pt x="319988" y="3930888"/>
                  <a:pt x="338430" y="3796937"/>
                  <a:pt x="347900" y="3714140"/>
                </a:cubicBezTo>
                <a:cubicBezTo>
                  <a:pt x="362474" y="3646846"/>
                  <a:pt x="358876" y="3582642"/>
                  <a:pt x="398345" y="3526597"/>
                </a:cubicBezTo>
                <a:cubicBezTo>
                  <a:pt x="393121" y="3520991"/>
                  <a:pt x="389363" y="3514681"/>
                  <a:pt x="386650" y="3507911"/>
                </a:cubicBezTo>
                <a:lnTo>
                  <a:pt x="381539" y="3487634"/>
                </a:lnTo>
                <a:lnTo>
                  <a:pt x="383327" y="3485379"/>
                </a:lnTo>
                <a:cubicBezTo>
                  <a:pt x="387508" y="3474818"/>
                  <a:pt x="387057" y="3467849"/>
                  <a:pt x="384562" y="3462486"/>
                </a:cubicBezTo>
                <a:lnTo>
                  <a:pt x="374589" y="3356886"/>
                </a:lnTo>
                <a:lnTo>
                  <a:pt x="376375" y="3356408"/>
                </a:lnTo>
                <a:lnTo>
                  <a:pt x="380057" y="3350107"/>
                </a:lnTo>
                <a:lnTo>
                  <a:pt x="364817" y="3313078"/>
                </a:lnTo>
                <a:cubicBezTo>
                  <a:pt x="349102" y="3280246"/>
                  <a:pt x="320097" y="3214981"/>
                  <a:pt x="311189" y="3184522"/>
                </a:cubicBezTo>
                <a:cubicBezTo>
                  <a:pt x="272610" y="3079202"/>
                  <a:pt x="265828" y="3054450"/>
                  <a:pt x="249353" y="3001490"/>
                </a:cubicBezTo>
                <a:cubicBezTo>
                  <a:pt x="237071" y="2969079"/>
                  <a:pt x="233768" y="2917264"/>
                  <a:pt x="224173" y="2901905"/>
                </a:cubicBezTo>
                <a:cubicBezTo>
                  <a:pt x="219018" y="2888682"/>
                  <a:pt x="186394" y="2869616"/>
                  <a:pt x="211862" y="2854757"/>
                </a:cubicBezTo>
                <a:cubicBezTo>
                  <a:pt x="166317" y="2786043"/>
                  <a:pt x="195235" y="2768599"/>
                  <a:pt x="169434" y="2709815"/>
                </a:cubicBezTo>
                <a:cubicBezTo>
                  <a:pt x="98520" y="2647463"/>
                  <a:pt x="140544" y="2572834"/>
                  <a:pt x="92687" y="2537032"/>
                </a:cubicBezTo>
                <a:cubicBezTo>
                  <a:pt x="83838" y="2476034"/>
                  <a:pt x="77882" y="2440508"/>
                  <a:pt x="74381" y="2407140"/>
                </a:cubicBezTo>
                <a:cubicBezTo>
                  <a:pt x="76250" y="2386886"/>
                  <a:pt x="53165" y="2350892"/>
                  <a:pt x="63419" y="2330427"/>
                </a:cubicBezTo>
                <a:cubicBezTo>
                  <a:pt x="58198" y="2202994"/>
                  <a:pt x="58849" y="2169243"/>
                  <a:pt x="78092" y="2060724"/>
                </a:cubicBezTo>
                <a:cubicBezTo>
                  <a:pt x="89421" y="2016439"/>
                  <a:pt x="77714" y="2017257"/>
                  <a:pt x="92082" y="1960023"/>
                </a:cubicBezTo>
                <a:cubicBezTo>
                  <a:pt x="95739" y="1921663"/>
                  <a:pt x="99826" y="1855879"/>
                  <a:pt x="100031" y="1830572"/>
                </a:cubicBezTo>
                <a:lnTo>
                  <a:pt x="103232" y="1825764"/>
                </a:lnTo>
                <a:lnTo>
                  <a:pt x="107046" y="1804691"/>
                </a:lnTo>
                <a:lnTo>
                  <a:pt x="128223" y="1761628"/>
                </a:lnTo>
                <a:lnTo>
                  <a:pt x="142864" y="1712372"/>
                </a:lnTo>
                <a:cubicBezTo>
                  <a:pt x="146294" y="1700755"/>
                  <a:pt x="151281" y="1660684"/>
                  <a:pt x="150072" y="1645798"/>
                </a:cubicBezTo>
                <a:cubicBezTo>
                  <a:pt x="158293" y="1584545"/>
                  <a:pt x="143175" y="1592964"/>
                  <a:pt x="160555" y="1512607"/>
                </a:cubicBezTo>
                <a:cubicBezTo>
                  <a:pt x="165863" y="1455555"/>
                  <a:pt x="162255" y="1424319"/>
                  <a:pt x="168895" y="1389212"/>
                </a:cubicBezTo>
                <a:cubicBezTo>
                  <a:pt x="189319" y="1377618"/>
                  <a:pt x="158994" y="1323277"/>
                  <a:pt x="182726" y="1331228"/>
                </a:cubicBezTo>
                <a:cubicBezTo>
                  <a:pt x="161969" y="1292649"/>
                  <a:pt x="204851" y="1262628"/>
                  <a:pt x="215865" y="1230505"/>
                </a:cubicBezTo>
                <a:cubicBezTo>
                  <a:pt x="226854" y="1191599"/>
                  <a:pt x="219920" y="1184498"/>
                  <a:pt x="226441" y="1114190"/>
                </a:cubicBezTo>
                <a:cubicBezTo>
                  <a:pt x="202446" y="1080713"/>
                  <a:pt x="249935" y="1045042"/>
                  <a:pt x="218413" y="982912"/>
                </a:cubicBezTo>
                <a:cubicBezTo>
                  <a:pt x="216341" y="951545"/>
                  <a:pt x="217836" y="978681"/>
                  <a:pt x="213463" y="922259"/>
                </a:cubicBezTo>
                <a:cubicBezTo>
                  <a:pt x="199026" y="809041"/>
                  <a:pt x="197562" y="723686"/>
                  <a:pt x="192168" y="644384"/>
                </a:cubicBezTo>
                <a:cubicBezTo>
                  <a:pt x="191259" y="555465"/>
                  <a:pt x="204193" y="616233"/>
                  <a:pt x="207930" y="535308"/>
                </a:cubicBezTo>
                <a:cubicBezTo>
                  <a:pt x="227198" y="526371"/>
                  <a:pt x="224495" y="482731"/>
                  <a:pt x="216948" y="457831"/>
                </a:cubicBezTo>
                <a:cubicBezTo>
                  <a:pt x="217896" y="414844"/>
                  <a:pt x="264455" y="425530"/>
                  <a:pt x="238829" y="377903"/>
                </a:cubicBezTo>
                <a:cubicBezTo>
                  <a:pt x="263496" y="389616"/>
                  <a:pt x="264568" y="350035"/>
                  <a:pt x="275225" y="326502"/>
                </a:cubicBezTo>
                <a:cubicBezTo>
                  <a:pt x="275192" y="309703"/>
                  <a:pt x="257343" y="294788"/>
                  <a:pt x="278852" y="270294"/>
                </a:cubicBezTo>
                <a:cubicBezTo>
                  <a:pt x="285322" y="239846"/>
                  <a:pt x="259515" y="267433"/>
                  <a:pt x="259692" y="232617"/>
                </a:cubicBezTo>
                <a:cubicBezTo>
                  <a:pt x="264440" y="191124"/>
                  <a:pt x="272699" y="179707"/>
                  <a:pt x="296289" y="128113"/>
                </a:cubicBezTo>
                <a:cubicBezTo>
                  <a:pt x="284849" y="82071"/>
                  <a:pt x="294689" y="110818"/>
                  <a:pt x="311987" y="53213"/>
                </a:cubicBezTo>
                <a:cubicBezTo>
                  <a:pt x="305500" y="39514"/>
                  <a:pt x="304408" y="27940"/>
                  <a:pt x="306887" y="1762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C2BAEA-A1DF-44AB-A262-24DE22D47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7433" y="639827"/>
            <a:ext cx="2847571" cy="557999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668763-A146-4512-B6AC-FB8BAE37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398"/>
          <a:stretch/>
        </p:blipFill>
        <p:spPr>
          <a:xfrm>
            <a:off x="9278898" y="833163"/>
            <a:ext cx="1704527" cy="16296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1D813A-8CA3-4FD0-BE0B-08E077A64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3983"/>
          <a:stretch/>
        </p:blipFill>
        <p:spPr>
          <a:xfrm>
            <a:off x="9282581" y="2602677"/>
            <a:ext cx="1697160" cy="1629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19A6D7-9B71-41A1-B8B8-2668388D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339" y="4385113"/>
            <a:ext cx="1629644" cy="1629644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AF192013-562E-4457-BDA2-D9BA745A0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6447" y="607359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3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44DC-62E1-4C4B-898D-804DD39E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/>
              <a:t>COVID-19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B38623-CCD1-4431-9363-FD54A70A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uk-UA" sz="1400"/>
              <a:t>До </a:t>
            </a:r>
            <a:r>
              <a:rPr lang="en-GB" sz="1400"/>
              <a:t>2021</a:t>
            </a:r>
            <a:r>
              <a:rPr lang="uk-UA" sz="1400"/>
              <a:t> менш ніж 2 млн випадків (Америка – 36 млн, Європа – 38 млн), смертність менша від 45 тис. (Америка бл.900 тис.)</a:t>
            </a:r>
          </a:p>
          <a:p>
            <a:r>
              <a:rPr lang="uk-UA" sz="1400"/>
              <a:t>- середній вік, кліматичні умови – спосіб життя</a:t>
            </a:r>
          </a:p>
          <a:p>
            <a:r>
              <a:rPr lang="uk-UA" sz="1400"/>
              <a:t>Низький рівень виявлення (6 з 7 випадків не фіксуються, ВООЗ</a:t>
            </a:r>
            <a:r>
              <a:rPr lang="en-US" sz="1400"/>
              <a:t>https://www.afro.who.int</a:t>
            </a:r>
            <a:r>
              <a:rPr lang="uk-UA" sz="1400"/>
              <a:t>)</a:t>
            </a:r>
          </a:p>
          <a:p>
            <a:r>
              <a:rPr lang="uk-UA" sz="1400"/>
              <a:t>Темпи зростають (вересень – 2,8%), штам омікрон</a:t>
            </a:r>
          </a:p>
          <a:p>
            <a:r>
              <a:rPr lang="uk-UA" sz="1400"/>
              <a:t>Певна готовність систем охорони здоров’я через Еболу в ДРК</a:t>
            </a:r>
          </a:p>
          <a:p>
            <a:r>
              <a:rPr lang="uk-UA" sz="1400"/>
              <a:t>Неможливість запровадити локдаун</a:t>
            </a:r>
          </a:p>
          <a:p>
            <a:r>
              <a:rPr lang="uk-UA" sz="1400"/>
              <a:t>Низький темп вакцинації (15 держав отримали вакцину, 68 млн. (5%) вакциновані повністю), нерівномірно (17% ПАР, 55% Марокко)</a:t>
            </a:r>
          </a:p>
          <a:p>
            <a:r>
              <a:rPr lang="uk-UA" sz="1400"/>
              <a:t>Імпорт вакцин (99% до ковід)</a:t>
            </a:r>
          </a:p>
          <a:p>
            <a:endParaRPr lang="uk-UA" sz="1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26151-D17C-4C06-8360-4D264F72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858917"/>
            <a:ext cx="4737650" cy="31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4C77E0-AD32-4D51-A420-0A861D5A8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58E3-0C61-4870-A528-65D56921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7071301" cy="1322888"/>
          </a:xfrm>
        </p:spPr>
        <p:txBody>
          <a:bodyPr>
            <a:normAutofit/>
          </a:bodyPr>
          <a:lstStyle/>
          <a:p>
            <a:r>
              <a:rPr lang="ru-RU" dirty="0" err="1"/>
              <a:t>Африканський</a:t>
            </a:r>
            <a:r>
              <a:rPr lang="ru-RU" dirty="0"/>
              <a:t> Союз </a:t>
            </a:r>
            <a:br>
              <a:rPr lang="ru-RU" dirty="0"/>
            </a:br>
            <a:r>
              <a:rPr lang="en-US" dirty="0"/>
              <a:t>https://au.int/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FE026B-DE8E-48C6-B772-0D3AFF58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337641"/>
            <a:ext cx="7071301" cy="3680387"/>
          </a:xfrm>
        </p:spPr>
        <p:txBody>
          <a:bodyPr>
            <a:normAutofit/>
          </a:bodyPr>
          <a:lstStyle/>
          <a:p>
            <a:r>
              <a:rPr lang="ru-RU" sz="2000"/>
              <a:t>Міжурядова організація, платформа для координації взаємодії</a:t>
            </a:r>
          </a:p>
          <a:p>
            <a:r>
              <a:rPr lang="ru-RU" sz="2000"/>
              <a:t> 55 держав, 2002 наступниця ОАЄ</a:t>
            </a:r>
          </a:p>
          <a:p>
            <a:r>
              <a:rPr lang="en-US" sz="2000" b="0" i="0">
                <a:effectLst/>
                <a:latin typeface="Univers LT Std"/>
              </a:rPr>
              <a:t> </a:t>
            </a:r>
            <a:r>
              <a:rPr lang="en-US" sz="2000" b="1" i="1">
                <a:effectLst/>
                <a:latin typeface="inherit"/>
              </a:rPr>
              <a:t>“An Integrated, Prosperous and Peaceful Africa, driven by its own citizens and representing a dynamic force in the global arena.”</a:t>
            </a:r>
            <a:endParaRPr lang="ru-RU" sz="2000" b="1" i="1">
              <a:effectLst/>
              <a:latin typeface="inheri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73695-FD74-4175-A1B5-CC9A691A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895" y="1330134"/>
            <a:ext cx="1923130" cy="1923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452CF-F53B-4136-895A-1494F988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21" y="3574997"/>
            <a:ext cx="2402679" cy="115929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00702D-FF4F-4820-9979-F623BBCC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F3178-80C9-4BBB-ACD2-D1AC959B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uk-UA">
                <a:solidFill>
                  <a:schemeClr val="tx1">
                    <a:lumMod val="85000"/>
                    <a:lumOff val="15000"/>
                  </a:schemeClr>
                </a:solidFill>
              </a:rPr>
              <a:t>Африканський союз. цілі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5A7F1E-4385-412A-95B0-B48AC25F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6" y="1524000"/>
            <a:ext cx="9207853" cy="488695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зміцнення єдності та солідарності африканських держав і народів Африки;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захист суверенітету, територіальної цілісності та незалежності держав-членів;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прискорення політичної та соціально-економічної інтеграції континенту;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просування та відстоювання загальних позицій з питань, що становлять інтерес для континенту та його народів;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сприяння міжнародному співробітництву 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відповідно до </a:t>
            </a:r>
            <a:r>
              <a:rPr lang="uk-UA" sz="1200" b="0" i="0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hlinkClick r:id="rId2" tooltip="Статут О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Статуту ООН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 і </a:t>
            </a:r>
            <a:r>
              <a:rPr lang="uk-UA" sz="1200" b="0" i="0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hlinkClick r:id="rId3" tooltip="Загальна декларація прав люд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Загальної декларації прав людини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зміцнення миру, безпеки та стабільності на континенті;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зміцнення та захист прав людини відповідно до </a:t>
            </a:r>
            <a:r>
              <a:rPr lang="uk-UA" sz="1200" b="0" i="0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hlinkClick r:id="rId4" tooltip="Африканська хартія прав людини та народів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Африканської хартії прав людини та народів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 та іншими інструментами по забезпеченню прав людини;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створення необхідних умов, завдяки яким континент зможе займати гідне місце в глобальній економіці і в міжнародних переговорах;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сприяння </a:t>
            </a:r>
            <a:r>
              <a:rPr lang="uk-UA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сталому розвитку 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на економічному, соціальному і культурному рівнях, а також інтеграції африканських економік;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сприяння співробітництву у всіх сферах людської діяльності з метою підвищення </a:t>
            </a:r>
            <a:r>
              <a:rPr lang="uk-UA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рівня життя 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населення Африки;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координація та гармонізація політики між існуючими і майбутніми регіональними економічними спільнотами з метою поступово досягнення цілей Африканського союзу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прогрес у розвитку континенту через сприяння у наукових дослідженнях у всіх сферах, насамперед у сфері науки і технологій;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співробітництво з відповідними міжнародними партнерами в діяльності з викорінення </a:t>
            </a:r>
            <a:r>
              <a:rPr lang="uk-UA" sz="12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хвороб</a:t>
            </a:r>
            <a:r>
              <a:rPr lang="uk-UA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 та сприяння здоровому способу життя на континенті.</a:t>
            </a:r>
          </a:p>
          <a:p>
            <a:endParaRPr lang="uk-UA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50A84444C517043A92C8B7F82A6D79C" ma:contentTypeVersion="10" ma:contentTypeDescription="Створення нового документа." ma:contentTypeScope="" ma:versionID="106a9db5806f65d12aa6c11e110fbbf4">
  <xsd:schema xmlns:xsd="http://www.w3.org/2001/XMLSchema" xmlns:xs="http://www.w3.org/2001/XMLSchema" xmlns:p="http://schemas.microsoft.com/office/2006/metadata/properties" xmlns:ns3="77019913-8001-4026-afbf-5527c4ed04b3" xmlns:ns4="f3c79dae-1954-41c6-a1bb-9d755bb19acb" targetNamespace="http://schemas.microsoft.com/office/2006/metadata/properties" ma:root="true" ma:fieldsID="de931ec5e0c3213be847ccd5b5d86d5c" ns3:_="" ns4:_="">
    <xsd:import namespace="77019913-8001-4026-afbf-5527c4ed04b3"/>
    <xsd:import namespace="f3c79dae-1954-41c6-a1bb-9d755bb19a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19913-8001-4026-afbf-5527c4ed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79dae-1954-41c6-a1bb-9d755bb19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696080-79CB-46EB-B472-7FCAF2285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19913-8001-4026-afbf-5527c4ed04b3"/>
    <ds:schemaRef ds:uri="f3c79dae-1954-41c6-a1bb-9d755bb19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B88C9A-B44D-4B48-8141-972920B96D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3c79dae-1954-41c6-a1bb-9d755bb19acb"/>
    <ds:schemaRef ds:uri="77019913-8001-4026-afbf-5527c4ed04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6DB532-5CBF-4DF4-9422-47C50DFB6C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1182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Open Sans</vt:lpstr>
      <vt:lpstr>Tahoma</vt:lpstr>
      <vt:lpstr>Times New Roman</vt:lpstr>
      <vt:lpstr>Univers LT Std</vt:lpstr>
      <vt:lpstr>Office Theme</vt:lpstr>
      <vt:lpstr>Становлення та розвиток інтеграційних процесів на Африканському континенті </vt:lpstr>
      <vt:lpstr> Історичні підвалини та чинники розвитку інтеграції в Африці. </vt:lpstr>
      <vt:lpstr>Деколонізація та зовнішні впливи</vt:lpstr>
      <vt:lpstr>Фізико-географічні характеристики</vt:lpstr>
      <vt:lpstr>Соціально-демографічні показники</vt:lpstr>
      <vt:lpstr>Соціально-демографічні, економічні показники та впив останніх тенденцій</vt:lpstr>
      <vt:lpstr>COVID-19</vt:lpstr>
      <vt:lpstr>Африканський Союз  https://au.int/</vt:lpstr>
      <vt:lpstr>Африканський союз. цілі</vt:lpstr>
      <vt:lpstr>Африканська континентальна зона вільної торгівлі (елемент Агенди 2063) https://au.int/en/african-continental-free-trade-area</vt:lpstr>
      <vt:lpstr>Цілі АКФТА</vt:lpstr>
      <vt:lpstr>Регіоналізація та субрегіональні комплекси,  регіональні економічні спільноти в Африці https://www.integrate-africa.org</vt:lpstr>
      <vt:lpstr>Союз арабського Магрибу</vt:lpstr>
      <vt:lpstr>Спільнота держав Сахелю і Сахари (CEN-SAD) </vt:lpstr>
      <vt:lpstr>Спільний ринок держав Східної та Південної Африки (КОМЕСА/COMESA) https://www.comesa.int/ </vt:lpstr>
      <vt:lpstr>Східно африканське співтовариство (EAC) </vt:lpstr>
      <vt:lpstr>Економічне співтовариство держав Центральної Африки (ECCAS) </vt:lpstr>
      <vt:lpstr>Економічне співтовариство держав Західної Африки (ECOWAS)</vt:lpstr>
      <vt:lpstr>Міжурядовий орган з розвитку (IGAD) </vt:lpstr>
      <vt:lpstr>Південноафриканське співтовариство розвитку (SADC) </vt:lpstr>
      <vt:lpstr>Тенденції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та розвиток інтеграційних процесів на Африканському континенті </dc:title>
  <dc:creator>Ковтун Олена Юріївна</dc:creator>
  <cp:lastModifiedBy>Ковтун Олена Юріївна</cp:lastModifiedBy>
  <cp:revision>8</cp:revision>
  <dcterms:created xsi:type="dcterms:W3CDTF">2020-11-12T17:59:42Z</dcterms:created>
  <dcterms:modified xsi:type="dcterms:W3CDTF">2021-12-02T14:42:28Z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0x010100850A84444C517043A92C8B7F82A6D79C</vt:lpwstr>
  </property>
</Properties>
</file>